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317" r:id="rId10"/>
    <p:sldId id="318" r:id="rId11"/>
    <p:sldId id="263" r:id="rId12"/>
    <p:sldId id="264" r:id="rId13"/>
    <p:sldId id="265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92" r:id="rId37"/>
    <p:sldId id="289" r:id="rId38"/>
    <p:sldId id="290" r:id="rId39"/>
    <p:sldId id="291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</p:sldIdLst>
  <p:sldSz cx="4321175" cy="3600450"/>
  <p:notesSz cx="6858000" cy="9144000"/>
  <p:defaultTextStyle>
    <a:defPPr>
      <a:defRPr lang="en-US"/>
    </a:defPPr>
    <a:lvl1pPr marL="0" algn="l" defTabSz="45262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6314" algn="l" defTabSz="45262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2628" algn="l" defTabSz="45262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78942" algn="l" defTabSz="45262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05256" algn="l" defTabSz="45262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31570" algn="l" defTabSz="45262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57884" algn="l" defTabSz="45262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584198" algn="l" defTabSz="45262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10512" algn="l" defTabSz="45262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138">
          <p15:clr>
            <a:srgbClr val="A4A3A4"/>
          </p15:clr>
        </p15:guide>
        <p15:guide id="2" pos="136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0000CC"/>
    <a:srgbClr val="009900"/>
    <a:srgbClr val="FF9933"/>
    <a:srgbClr val="FFCC00"/>
    <a:srgbClr val="FFFF99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233" d="100"/>
          <a:sy n="233" d="100"/>
        </p:scale>
        <p:origin x="-2028" y="-78"/>
      </p:cViewPr>
      <p:guideLst>
        <p:guide orient="horz" pos="1138"/>
        <p:guide pos="136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Relationship Id="rId4" Type="http://schemas.openxmlformats.org/officeDocument/2006/relationships/image" Target="../media/image57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8.wmf"/><Relationship Id="rId4" Type="http://schemas.openxmlformats.org/officeDocument/2006/relationships/image" Target="../media/image57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7" Type="http://schemas.openxmlformats.org/officeDocument/2006/relationships/image" Target="../media/image70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Relationship Id="rId6" Type="http://schemas.openxmlformats.org/officeDocument/2006/relationships/image" Target="../media/image69.wmf"/><Relationship Id="rId5" Type="http://schemas.openxmlformats.org/officeDocument/2006/relationships/image" Target="../media/image68.wmf"/><Relationship Id="rId4" Type="http://schemas.openxmlformats.org/officeDocument/2006/relationships/image" Target="../media/image67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7" Type="http://schemas.openxmlformats.org/officeDocument/2006/relationships/image" Target="../media/image77.wmf"/><Relationship Id="rId2" Type="http://schemas.openxmlformats.org/officeDocument/2006/relationships/image" Target="../media/image72.wmf"/><Relationship Id="rId1" Type="http://schemas.openxmlformats.org/officeDocument/2006/relationships/image" Target="../media/image71.wmf"/><Relationship Id="rId6" Type="http://schemas.openxmlformats.org/officeDocument/2006/relationships/image" Target="../media/image76.wmf"/><Relationship Id="rId5" Type="http://schemas.openxmlformats.org/officeDocument/2006/relationships/image" Target="../media/image75.wmf"/><Relationship Id="rId4" Type="http://schemas.openxmlformats.org/officeDocument/2006/relationships/image" Target="../media/image7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6" Type="http://schemas.openxmlformats.org/officeDocument/2006/relationships/image" Target="../media/image24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Relationship Id="rId5" Type="http://schemas.openxmlformats.org/officeDocument/2006/relationships/image" Target="../media/image30.wmf"/><Relationship Id="rId4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4" Type="http://schemas.openxmlformats.org/officeDocument/2006/relationships/image" Target="../media/image2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6" Type="http://schemas.openxmlformats.org/officeDocument/2006/relationships/image" Target="../media/image38.wmf"/><Relationship Id="rId5" Type="http://schemas.openxmlformats.org/officeDocument/2006/relationships/image" Target="../media/image37.wmf"/><Relationship Id="rId4" Type="http://schemas.openxmlformats.org/officeDocument/2006/relationships/image" Target="../media/image36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6" Type="http://schemas.openxmlformats.org/officeDocument/2006/relationships/image" Target="../media/image41.wmf"/><Relationship Id="rId5" Type="http://schemas.openxmlformats.org/officeDocument/2006/relationships/image" Target="../media/image30.wmf"/><Relationship Id="rId4" Type="http://schemas.openxmlformats.org/officeDocument/2006/relationships/image" Target="../media/image29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7" Type="http://schemas.openxmlformats.org/officeDocument/2006/relationships/image" Target="../media/image47.wmf"/><Relationship Id="rId2" Type="http://schemas.openxmlformats.org/officeDocument/2006/relationships/image" Target="../media/image42.wmf"/><Relationship Id="rId1" Type="http://schemas.openxmlformats.org/officeDocument/2006/relationships/image" Target="../media/image26.wmf"/><Relationship Id="rId6" Type="http://schemas.openxmlformats.org/officeDocument/2006/relationships/image" Target="../media/image46.wmf"/><Relationship Id="rId5" Type="http://schemas.openxmlformats.org/officeDocument/2006/relationships/image" Target="../media/image45.wmf"/><Relationship Id="rId4" Type="http://schemas.openxmlformats.org/officeDocument/2006/relationships/image" Target="../media/image44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5.wmf"/><Relationship Id="rId1" Type="http://schemas.openxmlformats.org/officeDocument/2006/relationships/image" Target="../media/image2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60BA7-6DC1-485A-8453-C866B161B799}" type="datetimeFigureOut">
              <a:rPr lang="en-AU" smtClean="0"/>
              <a:pPr/>
              <a:t>8/10/2019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685800"/>
            <a:ext cx="41148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284871-D21B-411C-A5F9-71690316F968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188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84871-D21B-411C-A5F9-71690316F968}" type="slidenum">
              <a:rPr lang="en-AU" smtClean="0"/>
              <a:pPr/>
              <a:t>6</a:t>
            </a:fld>
            <a:endParaRPr lang="en-A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84871-D21B-411C-A5F9-71690316F968}" type="slidenum">
              <a:rPr lang="en-AU" smtClean="0"/>
              <a:pPr/>
              <a:t>7</a:t>
            </a:fld>
            <a:endParaRPr lang="en-A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4088" y="1118473"/>
            <a:ext cx="3672999" cy="771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176" y="2040255"/>
            <a:ext cx="3024823" cy="92011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26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526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789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9052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131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57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84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8105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756C7-DCC1-4200-9ECF-EE067FD14548}" type="datetimeFigureOut">
              <a:rPr lang="en-AU" smtClean="0"/>
              <a:pPr/>
              <a:t>8/10/2019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41035-FDD1-4E56-997B-52546A23FF56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756C7-DCC1-4200-9ECF-EE067FD14548}" type="datetimeFigureOut">
              <a:rPr lang="en-AU" smtClean="0"/>
              <a:pPr/>
              <a:t>8/10/2019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41035-FDD1-4E56-997B-52546A23FF56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80903" y="75843"/>
            <a:ext cx="459125" cy="16127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028" y="75843"/>
            <a:ext cx="1306855" cy="16127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756C7-DCC1-4200-9ECF-EE067FD14548}" type="datetimeFigureOut">
              <a:rPr lang="en-AU" smtClean="0"/>
              <a:pPr/>
              <a:t>8/10/2019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41035-FDD1-4E56-997B-52546A23FF56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756C7-DCC1-4200-9ECF-EE067FD14548}" type="datetimeFigureOut">
              <a:rPr lang="en-AU" smtClean="0"/>
              <a:pPr/>
              <a:t>8/10/2019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41035-FDD1-4E56-997B-52546A23FF56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343" y="2313623"/>
            <a:ext cx="3672999" cy="715089"/>
          </a:xfrm>
        </p:spPr>
        <p:txBody>
          <a:bodyPr anchor="t"/>
          <a:lstStyle>
            <a:lvl1pPr algn="l">
              <a:defRPr sz="2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343" y="1526025"/>
            <a:ext cx="3672999" cy="787598"/>
          </a:xfrm>
        </p:spPr>
        <p:txBody>
          <a:bodyPr anchor="b"/>
          <a:lstStyle>
            <a:lvl1pPr marL="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  <a:lvl2pPr marL="226314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2pPr>
            <a:lvl3pPr marL="452628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3pPr>
            <a:lvl4pPr marL="678942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4pPr>
            <a:lvl5pPr marL="905256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5pPr>
            <a:lvl6pPr marL="113157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6pPr>
            <a:lvl7pPr marL="1357884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7pPr>
            <a:lvl8pPr marL="1584198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8pPr>
            <a:lvl9pPr marL="1810512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756C7-DCC1-4200-9ECF-EE067FD14548}" type="datetimeFigureOut">
              <a:rPr lang="en-AU" smtClean="0"/>
              <a:pPr/>
              <a:t>8/10/2019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41035-FDD1-4E56-997B-52546A23FF56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028" y="440889"/>
            <a:ext cx="882990" cy="1247656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7038" y="440889"/>
            <a:ext cx="882990" cy="1247656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756C7-DCC1-4200-9ECF-EE067FD14548}" type="datetimeFigureOut">
              <a:rPr lang="en-AU" smtClean="0"/>
              <a:pPr/>
              <a:t>8/10/2019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41035-FDD1-4E56-997B-52546A23FF56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059" y="144185"/>
            <a:ext cx="3889058" cy="6000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059" y="805934"/>
            <a:ext cx="1909269" cy="335875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6314" indent="0">
              <a:buNone/>
              <a:defRPr sz="1000" b="1"/>
            </a:lvl2pPr>
            <a:lvl3pPr marL="452628" indent="0">
              <a:buNone/>
              <a:defRPr sz="900" b="1"/>
            </a:lvl3pPr>
            <a:lvl4pPr marL="678942" indent="0">
              <a:buNone/>
              <a:defRPr sz="800" b="1"/>
            </a:lvl4pPr>
            <a:lvl5pPr marL="905256" indent="0">
              <a:buNone/>
              <a:defRPr sz="800" b="1"/>
            </a:lvl5pPr>
            <a:lvl6pPr marL="1131570" indent="0">
              <a:buNone/>
              <a:defRPr sz="800" b="1"/>
            </a:lvl6pPr>
            <a:lvl7pPr marL="1357884" indent="0">
              <a:buNone/>
              <a:defRPr sz="800" b="1"/>
            </a:lvl7pPr>
            <a:lvl8pPr marL="1584198" indent="0">
              <a:buNone/>
              <a:defRPr sz="800" b="1"/>
            </a:lvl8pPr>
            <a:lvl9pPr marL="1810512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059" y="1141809"/>
            <a:ext cx="1909269" cy="2074426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95097" y="805934"/>
            <a:ext cx="1910019" cy="335875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6314" indent="0">
              <a:buNone/>
              <a:defRPr sz="1000" b="1"/>
            </a:lvl2pPr>
            <a:lvl3pPr marL="452628" indent="0">
              <a:buNone/>
              <a:defRPr sz="900" b="1"/>
            </a:lvl3pPr>
            <a:lvl4pPr marL="678942" indent="0">
              <a:buNone/>
              <a:defRPr sz="800" b="1"/>
            </a:lvl4pPr>
            <a:lvl5pPr marL="905256" indent="0">
              <a:buNone/>
              <a:defRPr sz="800" b="1"/>
            </a:lvl5pPr>
            <a:lvl6pPr marL="1131570" indent="0">
              <a:buNone/>
              <a:defRPr sz="800" b="1"/>
            </a:lvl6pPr>
            <a:lvl7pPr marL="1357884" indent="0">
              <a:buNone/>
              <a:defRPr sz="800" b="1"/>
            </a:lvl7pPr>
            <a:lvl8pPr marL="1584198" indent="0">
              <a:buNone/>
              <a:defRPr sz="800" b="1"/>
            </a:lvl8pPr>
            <a:lvl9pPr marL="1810512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95097" y="1141809"/>
            <a:ext cx="1910019" cy="2074426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756C7-DCC1-4200-9ECF-EE067FD14548}" type="datetimeFigureOut">
              <a:rPr lang="en-AU" smtClean="0"/>
              <a:pPr/>
              <a:t>8/10/2019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41035-FDD1-4E56-997B-52546A23FF56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756C7-DCC1-4200-9ECF-EE067FD14548}" type="datetimeFigureOut">
              <a:rPr lang="en-AU" smtClean="0"/>
              <a:pPr/>
              <a:t>8/10/2019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41035-FDD1-4E56-997B-52546A23FF56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756C7-DCC1-4200-9ECF-EE067FD14548}" type="datetimeFigureOut">
              <a:rPr lang="en-AU" smtClean="0"/>
              <a:pPr/>
              <a:t>8/10/2019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41035-FDD1-4E56-997B-52546A23FF56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059" y="143351"/>
            <a:ext cx="1421637" cy="610076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9459" y="143352"/>
            <a:ext cx="2415657" cy="3072884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6059" y="753428"/>
            <a:ext cx="1421637" cy="2462808"/>
          </a:xfrm>
        </p:spPr>
        <p:txBody>
          <a:bodyPr/>
          <a:lstStyle>
            <a:lvl1pPr marL="0" indent="0">
              <a:buNone/>
              <a:defRPr sz="700"/>
            </a:lvl1pPr>
            <a:lvl2pPr marL="226314" indent="0">
              <a:buNone/>
              <a:defRPr sz="600"/>
            </a:lvl2pPr>
            <a:lvl3pPr marL="452628" indent="0">
              <a:buNone/>
              <a:defRPr sz="500"/>
            </a:lvl3pPr>
            <a:lvl4pPr marL="678942" indent="0">
              <a:buNone/>
              <a:defRPr sz="400"/>
            </a:lvl4pPr>
            <a:lvl5pPr marL="905256" indent="0">
              <a:buNone/>
              <a:defRPr sz="400"/>
            </a:lvl5pPr>
            <a:lvl6pPr marL="1131570" indent="0">
              <a:buNone/>
              <a:defRPr sz="400"/>
            </a:lvl6pPr>
            <a:lvl7pPr marL="1357884" indent="0">
              <a:buNone/>
              <a:defRPr sz="400"/>
            </a:lvl7pPr>
            <a:lvl8pPr marL="1584198" indent="0">
              <a:buNone/>
              <a:defRPr sz="400"/>
            </a:lvl8pPr>
            <a:lvl9pPr marL="1810512" indent="0">
              <a:buNone/>
              <a:defRPr sz="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756C7-DCC1-4200-9ECF-EE067FD14548}" type="datetimeFigureOut">
              <a:rPr lang="en-AU" smtClean="0"/>
              <a:pPr/>
              <a:t>8/10/2019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41035-FDD1-4E56-997B-52546A23FF56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981" y="2520315"/>
            <a:ext cx="2592705" cy="297537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46981" y="321707"/>
            <a:ext cx="2592705" cy="2160270"/>
          </a:xfrm>
        </p:spPr>
        <p:txBody>
          <a:bodyPr/>
          <a:lstStyle>
            <a:lvl1pPr marL="0" indent="0">
              <a:buNone/>
              <a:defRPr sz="1600"/>
            </a:lvl1pPr>
            <a:lvl2pPr marL="226314" indent="0">
              <a:buNone/>
              <a:defRPr sz="1400"/>
            </a:lvl2pPr>
            <a:lvl3pPr marL="452628" indent="0">
              <a:buNone/>
              <a:defRPr sz="1200"/>
            </a:lvl3pPr>
            <a:lvl4pPr marL="678942" indent="0">
              <a:buNone/>
              <a:defRPr sz="1000"/>
            </a:lvl4pPr>
            <a:lvl5pPr marL="905256" indent="0">
              <a:buNone/>
              <a:defRPr sz="1000"/>
            </a:lvl5pPr>
            <a:lvl6pPr marL="1131570" indent="0">
              <a:buNone/>
              <a:defRPr sz="1000"/>
            </a:lvl6pPr>
            <a:lvl7pPr marL="1357884" indent="0">
              <a:buNone/>
              <a:defRPr sz="1000"/>
            </a:lvl7pPr>
            <a:lvl8pPr marL="1584198" indent="0">
              <a:buNone/>
              <a:defRPr sz="1000"/>
            </a:lvl8pPr>
            <a:lvl9pPr marL="1810512" indent="0">
              <a:buNone/>
              <a:defRPr sz="1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6981" y="2817852"/>
            <a:ext cx="2592705" cy="422553"/>
          </a:xfrm>
        </p:spPr>
        <p:txBody>
          <a:bodyPr/>
          <a:lstStyle>
            <a:lvl1pPr marL="0" indent="0">
              <a:buNone/>
              <a:defRPr sz="700"/>
            </a:lvl1pPr>
            <a:lvl2pPr marL="226314" indent="0">
              <a:buNone/>
              <a:defRPr sz="600"/>
            </a:lvl2pPr>
            <a:lvl3pPr marL="452628" indent="0">
              <a:buNone/>
              <a:defRPr sz="500"/>
            </a:lvl3pPr>
            <a:lvl4pPr marL="678942" indent="0">
              <a:buNone/>
              <a:defRPr sz="400"/>
            </a:lvl4pPr>
            <a:lvl5pPr marL="905256" indent="0">
              <a:buNone/>
              <a:defRPr sz="400"/>
            </a:lvl5pPr>
            <a:lvl6pPr marL="1131570" indent="0">
              <a:buNone/>
              <a:defRPr sz="400"/>
            </a:lvl6pPr>
            <a:lvl7pPr marL="1357884" indent="0">
              <a:buNone/>
              <a:defRPr sz="400"/>
            </a:lvl7pPr>
            <a:lvl8pPr marL="1584198" indent="0">
              <a:buNone/>
              <a:defRPr sz="400"/>
            </a:lvl8pPr>
            <a:lvl9pPr marL="1810512" indent="0">
              <a:buNone/>
              <a:defRPr sz="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756C7-DCC1-4200-9ECF-EE067FD14548}" type="datetimeFigureOut">
              <a:rPr lang="en-AU" smtClean="0"/>
              <a:pPr/>
              <a:t>8/10/2019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41035-FDD1-4E56-997B-52546A23FF56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6059" y="144185"/>
            <a:ext cx="3889058" cy="600075"/>
          </a:xfrm>
          <a:prstGeom prst="rect">
            <a:avLst/>
          </a:prstGeom>
        </p:spPr>
        <p:txBody>
          <a:bodyPr vert="horz" lIns="45263" tIns="22631" rIns="45263" bIns="22631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059" y="840105"/>
            <a:ext cx="3889058" cy="2376131"/>
          </a:xfrm>
          <a:prstGeom prst="rect">
            <a:avLst/>
          </a:prstGeom>
        </p:spPr>
        <p:txBody>
          <a:bodyPr vert="horz" lIns="45263" tIns="22631" rIns="45263" bIns="226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6059" y="3337084"/>
            <a:ext cx="1008274" cy="191691"/>
          </a:xfrm>
          <a:prstGeom prst="rect">
            <a:avLst/>
          </a:prstGeom>
        </p:spPr>
        <p:txBody>
          <a:bodyPr vert="horz" lIns="45263" tIns="22631" rIns="45263" bIns="22631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2756C7-DCC1-4200-9ECF-EE067FD14548}" type="datetimeFigureOut">
              <a:rPr lang="en-AU" smtClean="0"/>
              <a:pPr/>
              <a:t>8/10/2019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6402" y="3337084"/>
            <a:ext cx="1368372" cy="191691"/>
          </a:xfrm>
          <a:prstGeom prst="rect">
            <a:avLst/>
          </a:prstGeom>
        </p:spPr>
        <p:txBody>
          <a:bodyPr vert="horz" lIns="45263" tIns="22631" rIns="45263" bIns="22631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6842" y="3337084"/>
            <a:ext cx="1008274" cy="191691"/>
          </a:xfrm>
          <a:prstGeom prst="rect">
            <a:avLst/>
          </a:prstGeom>
        </p:spPr>
        <p:txBody>
          <a:bodyPr vert="horz" lIns="45263" tIns="22631" rIns="45263" bIns="22631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41035-FDD1-4E56-997B-52546A23FF56}" type="slidenum">
              <a:rPr lang="en-AU" smtClean="0"/>
              <a:pPr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2628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9736" indent="-169736" algn="l" defTabSz="452628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7760" indent="-141446" algn="l" defTabSz="452628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65785" indent="-113157" algn="l" defTabSz="452628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92099" indent="-113157" algn="l" defTabSz="452628" rtl="0" eaLnBrk="1" latinLnBrk="0" hangingPunct="1">
        <a:spcBef>
          <a:spcPct val="20000"/>
        </a:spcBef>
        <a:buFont typeface="Arial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18413" indent="-113157" algn="l" defTabSz="452628" rtl="0" eaLnBrk="1" latinLnBrk="0" hangingPunct="1">
        <a:spcBef>
          <a:spcPct val="20000"/>
        </a:spcBef>
        <a:buFont typeface="Arial" pitchFamily="34" charset="0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44727" indent="-113157" algn="l" defTabSz="452628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041" indent="-113157" algn="l" defTabSz="452628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697355" indent="-113157" algn="l" defTabSz="452628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923669" indent="-113157" algn="l" defTabSz="452628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2628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6314" algn="l" defTabSz="452628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2628" algn="l" defTabSz="452628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78942" algn="l" defTabSz="452628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05256" algn="l" defTabSz="452628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31570" algn="l" defTabSz="452628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884" algn="l" defTabSz="452628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584198" algn="l" defTabSz="452628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10512" algn="l" defTabSz="452628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//upload.wikimedia.org/wikipedia/commons/0/0d/VFPt_Solenoid_correct2.sv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http://www.electronics-tutorials.ws/electromagnetism/mag12.gif" TargetMode="External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http://www.electronics-tutorials.ws/electromagnetism/mag13.gif" TargetMode="External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6" Type="http://schemas.openxmlformats.org/officeDocument/2006/relationships/image" Target="http://upload.wikimedia.org/wikipedia/commons/thumb/4/45/Solenoid-1.png/800px-Solenoid-1.png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://upload.wikimedia.org/wikipedia/commons/4/45/Solenoid-1.p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http://upload.wikimedia.org/wikipedia/en/thumb/2/2b/Solenoid_Rotated.svg/490px-Solenoid_Rotated.svg.png" TargetMode="External"/><Relationship Id="rId2" Type="http://schemas.openxmlformats.org/officeDocument/2006/relationships/hyperlink" Target="http://upload.wikimedia.org/wikipedia/commons/0/0c/VFPt_cylindrical_magnet_thumb.sv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://upload.wikimedia.org/wikipedia/en/2/2b/Solenoid_Rotated.svg" TargetMode="External"/><Relationship Id="rId4" Type="http://schemas.openxmlformats.org/officeDocument/2006/relationships/image" Target="http://upload.wikimedia.org/wikipedia/commons/thumb/0/0c/VFPt_cylindrical_magnet_thumb.svg/220px-VFPt_cylindrical_magnet_thumb.svg.pn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http://www.electronics-tutorials.ws/electromagnetism/mag12.gif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13" Type="http://schemas.openxmlformats.org/officeDocument/2006/relationships/oleObject" Target="../embeddings/oleObject6.bin"/><Relationship Id="rId3" Type="http://schemas.openxmlformats.org/officeDocument/2006/relationships/hyperlink" Target="http://en.wikipedia.org/wiki/File:Surface_normal.png" TargetMode="External"/><Relationship Id="rId7" Type="http://schemas.openxmlformats.org/officeDocument/2006/relationships/oleObject" Target="../embeddings/oleObject3.bin"/><Relationship Id="rId12" Type="http://schemas.openxmlformats.org/officeDocument/2006/relationships/image" Target="../media/image22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4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19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21.wmf"/><Relationship Id="rId4" Type="http://schemas.openxmlformats.org/officeDocument/2006/relationships/image" Target="../media/image25.png"/><Relationship Id="rId9" Type="http://schemas.openxmlformats.org/officeDocument/2006/relationships/oleObject" Target="../embeddings/oleObject4.bin"/><Relationship Id="rId14" Type="http://schemas.openxmlformats.org/officeDocument/2006/relationships/image" Target="../media/image23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13" Type="http://schemas.openxmlformats.org/officeDocument/2006/relationships/oleObject" Target="../embeddings/oleObject13.bin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3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7.wmf"/><Relationship Id="rId11" Type="http://schemas.openxmlformats.org/officeDocument/2006/relationships/oleObject" Target="../embeddings/oleObject12.bin"/><Relationship Id="rId5" Type="http://schemas.openxmlformats.org/officeDocument/2006/relationships/oleObject" Target="../embeddings/oleObject9.bin"/><Relationship Id="rId10" Type="http://schemas.openxmlformats.org/officeDocument/2006/relationships/image" Target="../media/image29.wmf"/><Relationship Id="rId4" Type="http://schemas.openxmlformats.org/officeDocument/2006/relationships/image" Target="../media/image26.wmf"/><Relationship Id="rId9" Type="http://schemas.openxmlformats.org/officeDocument/2006/relationships/oleObject" Target="../embeddings/oleObject11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image" Target="../media/image35.png"/><Relationship Id="rId7" Type="http://schemas.openxmlformats.org/officeDocument/2006/relationships/image" Target="../media/image3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32.wmf"/><Relationship Id="rId4" Type="http://schemas.openxmlformats.org/officeDocument/2006/relationships/oleObject" Target="../embeddings/oleObject14.bin"/><Relationship Id="rId9" Type="http://schemas.openxmlformats.org/officeDocument/2006/relationships/image" Target="../media/image34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27.wmf"/><Relationship Id="rId4" Type="http://schemas.openxmlformats.org/officeDocument/2006/relationships/image" Target="../media/image29.wmf"/><Relationship Id="rId9" Type="http://schemas.openxmlformats.org/officeDocument/2006/relationships/oleObject" Target="../embeddings/oleObject20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13" Type="http://schemas.openxmlformats.org/officeDocument/2006/relationships/oleObject" Target="../embeddings/oleObject26.bin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12" Type="http://schemas.openxmlformats.org/officeDocument/2006/relationships/image" Target="../media/image37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8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30.wmf"/><Relationship Id="rId11" Type="http://schemas.openxmlformats.org/officeDocument/2006/relationships/oleObject" Target="../embeddings/oleObject25.bin"/><Relationship Id="rId5" Type="http://schemas.openxmlformats.org/officeDocument/2006/relationships/oleObject" Target="../embeddings/oleObject22.bin"/><Relationship Id="rId15" Type="http://schemas.openxmlformats.org/officeDocument/2006/relationships/oleObject" Target="../embeddings/oleObject28.bin"/><Relationship Id="rId10" Type="http://schemas.openxmlformats.org/officeDocument/2006/relationships/image" Target="../media/image36.wmf"/><Relationship Id="rId4" Type="http://schemas.openxmlformats.org/officeDocument/2006/relationships/image" Target="../media/image29.wmf"/><Relationship Id="rId9" Type="http://schemas.openxmlformats.org/officeDocument/2006/relationships/oleObject" Target="../embeddings/oleObject24.bin"/><Relationship Id="rId14" Type="http://schemas.openxmlformats.org/officeDocument/2006/relationships/oleObject" Target="../embeddings/oleObject27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13" Type="http://schemas.openxmlformats.org/officeDocument/2006/relationships/oleObject" Target="../embeddings/oleObject34.bin"/><Relationship Id="rId3" Type="http://schemas.openxmlformats.org/officeDocument/2006/relationships/oleObject" Target="../embeddings/oleObject29.bin"/><Relationship Id="rId7" Type="http://schemas.openxmlformats.org/officeDocument/2006/relationships/oleObject" Target="../embeddings/oleObject31.bin"/><Relationship Id="rId12" Type="http://schemas.openxmlformats.org/officeDocument/2006/relationships/oleObject" Target="../embeddings/oleObject33.bin"/><Relationship Id="rId17" Type="http://schemas.openxmlformats.org/officeDocument/2006/relationships/image" Target="../media/image4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6.bin"/><Relationship Id="rId1" Type="http://schemas.openxmlformats.org/officeDocument/2006/relationships/vmlDrawing" Target="../drawings/vmlDrawing7.vml"/><Relationship Id="rId6" Type="http://schemas.openxmlformats.org/officeDocument/2006/relationships/image" Target="../media/image40.wmf"/><Relationship Id="rId11" Type="http://schemas.openxmlformats.org/officeDocument/2006/relationships/image" Target="../media/image35.png"/><Relationship Id="rId5" Type="http://schemas.openxmlformats.org/officeDocument/2006/relationships/oleObject" Target="../embeddings/oleObject30.bin"/><Relationship Id="rId15" Type="http://schemas.openxmlformats.org/officeDocument/2006/relationships/oleObject" Target="../embeddings/oleObject35.bin"/><Relationship Id="rId10" Type="http://schemas.openxmlformats.org/officeDocument/2006/relationships/image" Target="../media/image29.wmf"/><Relationship Id="rId4" Type="http://schemas.openxmlformats.org/officeDocument/2006/relationships/image" Target="../media/image39.wmf"/><Relationship Id="rId9" Type="http://schemas.openxmlformats.org/officeDocument/2006/relationships/oleObject" Target="../embeddings/oleObject32.bin"/><Relationship Id="rId14" Type="http://schemas.openxmlformats.org/officeDocument/2006/relationships/image" Target="../media/image30.w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13" Type="http://schemas.openxmlformats.org/officeDocument/2006/relationships/oleObject" Target="../embeddings/oleObject43.bin"/><Relationship Id="rId18" Type="http://schemas.openxmlformats.org/officeDocument/2006/relationships/image" Target="../media/image47.wmf"/><Relationship Id="rId3" Type="http://schemas.openxmlformats.org/officeDocument/2006/relationships/oleObject" Target="../embeddings/oleObject37.bin"/><Relationship Id="rId7" Type="http://schemas.openxmlformats.org/officeDocument/2006/relationships/oleObject" Target="../embeddings/oleObject39.bin"/><Relationship Id="rId12" Type="http://schemas.openxmlformats.org/officeDocument/2006/relationships/image" Target="../media/image44.wmf"/><Relationship Id="rId17" Type="http://schemas.openxmlformats.org/officeDocument/2006/relationships/oleObject" Target="../embeddings/oleObject4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6.wmf"/><Relationship Id="rId20" Type="http://schemas.openxmlformats.org/officeDocument/2006/relationships/oleObject" Target="../embeddings/oleObject47.bin"/><Relationship Id="rId1" Type="http://schemas.openxmlformats.org/officeDocument/2006/relationships/vmlDrawing" Target="../drawings/vmlDrawing8.vml"/><Relationship Id="rId6" Type="http://schemas.openxmlformats.org/officeDocument/2006/relationships/image" Target="../media/image42.wmf"/><Relationship Id="rId11" Type="http://schemas.openxmlformats.org/officeDocument/2006/relationships/oleObject" Target="../embeddings/oleObject42.bin"/><Relationship Id="rId5" Type="http://schemas.openxmlformats.org/officeDocument/2006/relationships/oleObject" Target="../embeddings/oleObject38.bin"/><Relationship Id="rId15" Type="http://schemas.openxmlformats.org/officeDocument/2006/relationships/oleObject" Target="../embeddings/oleObject44.bin"/><Relationship Id="rId10" Type="http://schemas.openxmlformats.org/officeDocument/2006/relationships/oleObject" Target="../embeddings/oleObject41.bin"/><Relationship Id="rId19" Type="http://schemas.openxmlformats.org/officeDocument/2006/relationships/oleObject" Target="../embeddings/oleObject46.bin"/><Relationship Id="rId4" Type="http://schemas.openxmlformats.org/officeDocument/2006/relationships/image" Target="../media/image26.wmf"/><Relationship Id="rId9" Type="http://schemas.openxmlformats.org/officeDocument/2006/relationships/oleObject" Target="../embeddings/oleObject40.bin"/><Relationship Id="rId14" Type="http://schemas.openxmlformats.org/officeDocument/2006/relationships/image" Target="../media/image45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oleObject" Target="../embeddings/oleObject48.bin"/><Relationship Id="rId7" Type="http://schemas.openxmlformats.org/officeDocument/2006/relationships/oleObject" Target="../embeddings/oleObject5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5.wmf"/><Relationship Id="rId11" Type="http://schemas.openxmlformats.org/officeDocument/2006/relationships/oleObject" Target="../embeddings/oleObject53.bin"/><Relationship Id="rId5" Type="http://schemas.openxmlformats.org/officeDocument/2006/relationships/oleObject" Target="../embeddings/oleObject49.bin"/><Relationship Id="rId10" Type="http://schemas.openxmlformats.org/officeDocument/2006/relationships/oleObject" Target="../embeddings/oleObject52.bin"/><Relationship Id="rId4" Type="http://schemas.openxmlformats.org/officeDocument/2006/relationships/image" Target="../media/image26.wmf"/><Relationship Id="rId9" Type="http://schemas.openxmlformats.org/officeDocument/2006/relationships/oleObject" Target="../embeddings/oleObject51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oleObject" Target="../embeddings/oleObject55.bin"/><Relationship Id="rId4" Type="http://schemas.openxmlformats.org/officeDocument/2006/relationships/image" Target="../media/image45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56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57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58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upload.wikimedia.org/wikipedia/commons/0/0c/VFPt_cylindrical_magnet_thumb.sv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http://upload.wikimedia.org/wikipedia/commons/thumb/0/0c/VFPt_cylindrical_magnet_thumb.svg/220px-VFPt_cylindrical_magnet_thumb.svg.png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oleObject" Target="../embeddings/oleObject59.bin"/><Relationship Id="rId7" Type="http://schemas.openxmlformats.org/officeDocument/2006/relationships/oleObject" Target="../embeddings/oleObject6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60.bin"/><Relationship Id="rId10" Type="http://schemas.openxmlformats.org/officeDocument/2006/relationships/image" Target="../media/image57.wmf"/><Relationship Id="rId4" Type="http://schemas.openxmlformats.org/officeDocument/2006/relationships/image" Target="../media/image54.wmf"/><Relationship Id="rId9" Type="http://schemas.openxmlformats.org/officeDocument/2006/relationships/oleObject" Target="../embeddings/oleObject62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oleObject" Target="../embeddings/oleObject63.bin"/><Relationship Id="rId7" Type="http://schemas.openxmlformats.org/officeDocument/2006/relationships/oleObject" Target="../embeddings/oleObject6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64.bin"/><Relationship Id="rId10" Type="http://schemas.openxmlformats.org/officeDocument/2006/relationships/image" Target="../media/image57.wmf"/><Relationship Id="rId4" Type="http://schemas.openxmlformats.org/officeDocument/2006/relationships/image" Target="../media/image58.wmf"/><Relationship Id="rId9" Type="http://schemas.openxmlformats.org/officeDocument/2006/relationships/oleObject" Target="../embeddings/oleObject66.bin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file:///D:\USER\GARNAIK\How%20a%20motor%20works_files\mothow.gif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61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63.wmf"/><Relationship Id="rId5" Type="http://schemas.openxmlformats.org/officeDocument/2006/relationships/oleObject" Target="../embeddings/oleObject69.bin"/><Relationship Id="rId4" Type="http://schemas.openxmlformats.org/officeDocument/2006/relationships/image" Target="../media/image62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3.bin"/><Relationship Id="rId13" Type="http://schemas.openxmlformats.org/officeDocument/2006/relationships/oleObject" Target="../embeddings/oleObject76.bin"/><Relationship Id="rId18" Type="http://schemas.openxmlformats.org/officeDocument/2006/relationships/oleObject" Target="../embeddings/oleObject79.bin"/><Relationship Id="rId3" Type="http://schemas.openxmlformats.org/officeDocument/2006/relationships/oleObject" Target="../embeddings/oleObject70.bin"/><Relationship Id="rId7" Type="http://schemas.openxmlformats.org/officeDocument/2006/relationships/oleObject" Target="../embeddings/oleObject72.bin"/><Relationship Id="rId12" Type="http://schemas.openxmlformats.org/officeDocument/2006/relationships/oleObject" Target="../embeddings/oleObject75.bin"/><Relationship Id="rId17" Type="http://schemas.openxmlformats.org/officeDocument/2006/relationships/image" Target="../media/image6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8.bin"/><Relationship Id="rId20" Type="http://schemas.openxmlformats.org/officeDocument/2006/relationships/image" Target="../media/image70.wmf"/><Relationship Id="rId1" Type="http://schemas.openxmlformats.org/officeDocument/2006/relationships/vmlDrawing" Target="../drawings/vmlDrawing18.vml"/><Relationship Id="rId6" Type="http://schemas.openxmlformats.org/officeDocument/2006/relationships/image" Target="../media/image65.wmf"/><Relationship Id="rId11" Type="http://schemas.openxmlformats.org/officeDocument/2006/relationships/image" Target="../media/image67.wmf"/><Relationship Id="rId5" Type="http://schemas.openxmlformats.org/officeDocument/2006/relationships/oleObject" Target="../embeddings/oleObject71.bin"/><Relationship Id="rId15" Type="http://schemas.openxmlformats.org/officeDocument/2006/relationships/image" Target="../media/image68.wmf"/><Relationship Id="rId10" Type="http://schemas.openxmlformats.org/officeDocument/2006/relationships/oleObject" Target="../embeddings/oleObject74.bin"/><Relationship Id="rId19" Type="http://schemas.openxmlformats.org/officeDocument/2006/relationships/oleObject" Target="../embeddings/oleObject80.bin"/><Relationship Id="rId4" Type="http://schemas.openxmlformats.org/officeDocument/2006/relationships/image" Target="../media/image64.wmf"/><Relationship Id="rId9" Type="http://schemas.openxmlformats.org/officeDocument/2006/relationships/image" Target="../media/image66.wmf"/><Relationship Id="rId14" Type="http://schemas.openxmlformats.org/officeDocument/2006/relationships/oleObject" Target="../embeddings/oleObject77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13" Type="http://schemas.openxmlformats.org/officeDocument/2006/relationships/oleObject" Target="../embeddings/oleObject87.bin"/><Relationship Id="rId18" Type="http://schemas.openxmlformats.org/officeDocument/2006/relationships/image" Target="../media/image77.wmf"/><Relationship Id="rId3" Type="http://schemas.openxmlformats.org/officeDocument/2006/relationships/oleObject" Target="../embeddings/oleObject81.bin"/><Relationship Id="rId7" Type="http://schemas.openxmlformats.org/officeDocument/2006/relationships/oleObject" Target="../embeddings/oleObject84.bin"/><Relationship Id="rId12" Type="http://schemas.openxmlformats.org/officeDocument/2006/relationships/image" Target="../media/image74.wmf"/><Relationship Id="rId17" Type="http://schemas.openxmlformats.org/officeDocument/2006/relationships/oleObject" Target="../embeddings/oleObject8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6.wmf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83.bin"/><Relationship Id="rId11" Type="http://schemas.openxmlformats.org/officeDocument/2006/relationships/oleObject" Target="../embeddings/oleObject86.bin"/><Relationship Id="rId5" Type="http://schemas.openxmlformats.org/officeDocument/2006/relationships/oleObject" Target="../embeddings/oleObject82.bin"/><Relationship Id="rId15" Type="http://schemas.openxmlformats.org/officeDocument/2006/relationships/oleObject" Target="../embeddings/oleObject88.bin"/><Relationship Id="rId10" Type="http://schemas.openxmlformats.org/officeDocument/2006/relationships/image" Target="../media/image73.wmf"/><Relationship Id="rId4" Type="http://schemas.openxmlformats.org/officeDocument/2006/relationships/image" Target="../media/image71.wmf"/><Relationship Id="rId9" Type="http://schemas.openxmlformats.org/officeDocument/2006/relationships/oleObject" Target="../embeddings/oleObject85.bin"/><Relationship Id="rId14" Type="http://schemas.openxmlformats.org/officeDocument/2006/relationships/image" Target="../media/image75.w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://auto.howstuffworks.com/enlarge-image.htm?terms=motor&amp;page=0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://auto.howstuffworks.com/enlarge-image.htm?terms=motor&amp;gallery=1&amp;page=2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File:VFPt Solenoid correct2.sv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2146" y="596900"/>
            <a:ext cx="2947988" cy="1203325"/>
          </a:xfrm>
          <a:prstGeom prst="rect">
            <a:avLst/>
          </a:prstGeom>
          <a:noFill/>
        </p:spPr>
      </p:pic>
      <p:sp>
        <p:nvSpPr>
          <p:cNvPr id="8" name="Oval 7"/>
          <p:cNvSpPr/>
          <p:nvPr/>
        </p:nvSpPr>
        <p:spPr>
          <a:xfrm>
            <a:off x="1371599" y="1419101"/>
            <a:ext cx="142504" cy="14250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/>
          <p:cNvSpPr/>
          <p:nvPr/>
        </p:nvSpPr>
        <p:spPr>
          <a:xfrm>
            <a:off x="1549729" y="1419101"/>
            <a:ext cx="142504" cy="14250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Oval 9"/>
          <p:cNvSpPr/>
          <p:nvPr/>
        </p:nvSpPr>
        <p:spPr>
          <a:xfrm>
            <a:off x="1715984" y="1419101"/>
            <a:ext cx="142504" cy="14250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2" name="Group 11"/>
          <p:cNvGrpSpPr/>
          <p:nvPr/>
        </p:nvGrpSpPr>
        <p:grpSpPr>
          <a:xfrm>
            <a:off x="1881515" y="1419101"/>
            <a:ext cx="486889" cy="142504"/>
            <a:chOff x="1371599" y="1419101"/>
            <a:chExt cx="486889" cy="142504"/>
          </a:xfrm>
          <a:solidFill>
            <a:schemeClr val="bg1"/>
          </a:solidFill>
        </p:grpSpPr>
        <p:sp>
          <p:nvSpPr>
            <p:cNvPr id="13" name="Oval 12"/>
            <p:cNvSpPr/>
            <p:nvPr/>
          </p:nvSpPr>
          <p:spPr>
            <a:xfrm>
              <a:off x="1371599" y="1419101"/>
              <a:ext cx="142504" cy="142504"/>
            </a:xfrm>
            <a:prstGeom prst="ellipse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" name="Oval 13"/>
            <p:cNvSpPr/>
            <p:nvPr/>
          </p:nvSpPr>
          <p:spPr>
            <a:xfrm>
              <a:off x="1549729" y="1419101"/>
              <a:ext cx="142504" cy="142504"/>
            </a:xfrm>
            <a:prstGeom prst="ellipse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" name="Oval 14"/>
            <p:cNvSpPr/>
            <p:nvPr/>
          </p:nvSpPr>
          <p:spPr>
            <a:xfrm>
              <a:off x="1715984" y="1419101"/>
              <a:ext cx="142504" cy="142504"/>
            </a:xfrm>
            <a:prstGeom prst="ellipse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7" name="Oval 16"/>
          <p:cNvSpPr/>
          <p:nvPr/>
        </p:nvSpPr>
        <p:spPr>
          <a:xfrm>
            <a:off x="1377538" y="831272"/>
            <a:ext cx="147718" cy="14250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Oval 17"/>
          <p:cNvSpPr/>
          <p:nvPr/>
        </p:nvSpPr>
        <p:spPr>
          <a:xfrm>
            <a:off x="1549006" y="831272"/>
            <a:ext cx="142504" cy="14250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Oval 18"/>
          <p:cNvSpPr/>
          <p:nvPr/>
        </p:nvSpPr>
        <p:spPr>
          <a:xfrm>
            <a:off x="1715261" y="831272"/>
            <a:ext cx="142504" cy="14250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25" name="Group 24"/>
          <p:cNvGrpSpPr/>
          <p:nvPr/>
        </p:nvGrpSpPr>
        <p:grpSpPr>
          <a:xfrm>
            <a:off x="1875578" y="831271"/>
            <a:ext cx="486889" cy="142504"/>
            <a:chOff x="1371599" y="1419101"/>
            <a:chExt cx="486889" cy="142504"/>
          </a:xfrm>
          <a:solidFill>
            <a:schemeClr val="bg1"/>
          </a:solidFill>
        </p:grpSpPr>
        <p:sp>
          <p:nvSpPr>
            <p:cNvPr id="26" name="Oval 25"/>
            <p:cNvSpPr/>
            <p:nvPr/>
          </p:nvSpPr>
          <p:spPr>
            <a:xfrm>
              <a:off x="1371599" y="1419101"/>
              <a:ext cx="142504" cy="142504"/>
            </a:xfrm>
            <a:prstGeom prst="ellipse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7" name="Oval 26"/>
            <p:cNvSpPr/>
            <p:nvPr/>
          </p:nvSpPr>
          <p:spPr>
            <a:xfrm>
              <a:off x="1549729" y="1419101"/>
              <a:ext cx="142504" cy="142504"/>
            </a:xfrm>
            <a:prstGeom prst="ellipse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8" name="Oval 27"/>
            <p:cNvSpPr/>
            <p:nvPr/>
          </p:nvSpPr>
          <p:spPr>
            <a:xfrm>
              <a:off x="1715984" y="1419101"/>
              <a:ext cx="142504" cy="142504"/>
            </a:xfrm>
            <a:prstGeom prst="ellipse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9" name="Oval 28"/>
          <p:cNvSpPr/>
          <p:nvPr/>
        </p:nvSpPr>
        <p:spPr>
          <a:xfrm>
            <a:off x="2386216" y="831273"/>
            <a:ext cx="142504" cy="14250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Oval 31"/>
          <p:cNvSpPr/>
          <p:nvPr/>
        </p:nvSpPr>
        <p:spPr>
          <a:xfrm>
            <a:off x="2392153" y="1419102"/>
            <a:ext cx="142504" cy="14250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Freeform 33"/>
          <p:cNvSpPr/>
          <p:nvPr/>
        </p:nvSpPr>
        <p:spPr>
          <a:xfrm>
            <a:off x="1340644" y="1385888"/>
            <a:ext cx="140494" cy="50006"/>
          </a:xfrm>
          <a:custGeom>
            <a:avLst/>
            <a:gdLst>
              <a:gd name="connsiteX0" fmla="*/ 0 w 140494"/>
              <a:gd name="connsiteY0" fmla="*/ 50006 h 50006"/>
              <a:gd name="connsiteX1" fmla="*/ 61912 w 140494"/>
              <a:gd name="connsiteY1" fmla="*/ 11906 h 50006"/>
              <a:gd name="connsiteX2" fmla="*/ 140494 w 140494"/>
              <a:gd name="connsiteY2" fmla="*/ 0 h 5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494" h="50006">
                <a:moveTo>
                  <a:pt x="0" y="50006"/>
                </a:moveTo>
                <a:cubicBezTo>
                  <a:pt x="19248" y="35123"/>
                  <a:pt x="38496" y="20240"/>
                  <a:pt x="61912" y="11906"/>
                </a:cubicBezTo>
                <a:cubicBezTo>
                  <a:pt x="85328" y="3572"/>
                  <a:pt x="112911" y="1786"/>
                  <a:pt x="140494" y="0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Freeform 35"/>
          <p:cNvSpPr/>
          <p:nvPr/>
        </p:nvSpPr>
        <p:spPr>
          <a:xfrm>
            <a:off x="1685925" y="1506537"/>
            <a:ext cx="531019" cy="84138"/>
          </a:xfrm>
          <a:custGeom>
            <a:avLst/>
            <a:gdLst>
              <a:gd name="connsiteX0" fmla="*/ 0 w 531019"/>
              <a:gd name="connsiteY0" fmla="*/ 79376 h 84138"/>
              <a:gd name="connsiteX1" fmla="*/ 257175 w 531019"/>
              <a:gd name="connsiteY1" fmla="*/ 794 h 84138"/>
              <a:gd name="connsiteX2" fmla="*/ 531019 w 531019"/>
              <a:gd name="connsiteY2" fmla="*/ 84138 h 84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19" h="84138">
                <a:moveTo>
                  <a:pt x="0" y="79376"/>
                </a:moveTo>
                <a:cubicBezTo>
                  <a:pt x="84336" y="39688"/>
                  <a:pt x="168672" y="0"/>
                  <a:pt x="257175" y="794"/>
                </a:cubicBezTo>
                <a:cubicBezTo>
                  <a:pt x="345678" y="1588"/>
                  <a:pt x="438348" y="42863"/>
                  <a:pt x="531019" y="84138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Freeform 36"/>
          <p:cNvSpPr/>
          <p:nvPr/>
        </p:nvSpPr>
        <p:spPr>
          <a:xfrm>
            <a:off x="2426494" y="1385888"/>
            <a:ext cx="126206" cy="40481"/>
          </a:xfrm>
          <a:custGeom>
            <a:avLst/>
            <a:gdLst>
              <a:gd name="connsiteX0" fmla="*/ 0 w 126206"/>
              <a:gd name="connsiteY0" fmla="*/ 0 h 40481"/>
              <a:gd name="connsiteX1" fmla="*/ 83344 w 126206"/>
              <a:gd name="connsiteY1" fmla="*/ 16668 h 40481"/>
              <a:gd name="connsiteX2" fmla="*/ 126206 w 126206"/>
              <a:gd name="connsiteY2" fmla="*/ 40481 h 40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206" h="40481">
                <a:moveTo>
                  <a:pt x="0" y="0"/>
                </a:moveTo>
                <a:cubicBezTo>
                  <a:pt x="31155" y="4960"/>
                  <a:pt x="62310" y="9921"/>
                  <a:pt x="83344" y="16668"/>
                </a:cubicBezTo>
                <a:cubicBezTo>
                  <a:pt x="104378" y="23415"/>
                  <a:pt x="115292" y="31948"/>
                  <a:pt x="126206" y="40481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Freeform 37"/>
          <p:cNvSpPr/>
          <p:nvPr/>
        </p:nvSpPr>
        <p:spPr>
          <a:xfrm>
            <a:off x="1359694" y="973931"/>
            <a:ext cx="121444" cy="35719"/>
          </a:xfrm>
          <a:custGeom>
            <a:avLst/>
            <a:gdLst>
              <a:gd name="connsiteX0" fmla="*/ 0 w 121444"/>
              <a:gd name="connsiteY0" fmla="*/ 0 h 35719"/>
              <a:gd name="connsiteX1" fmla="*/ 52387 w 121444"/>
              <a:gd name="connsiteY1" fmla="*/ 21432 h 35719"/>
              <a:gd name="connsiteX2" fmla="*/ 121444 w 121444"/>
              <a:gd name="connsiteY2" fmla="*/ 35719 h 3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444" h="35719">
                <a:moveTo>
                  <a:pt x="0" y="0"/>
                </a:moveTo>
                <a:cubicBezTo>
                  <a:pt x="16073" y="7739"/>
                  <a:pt x="32146" y="15479"/>
                  <a:pt x="52387" y="21432"/>
                </a:cubicBezTo>
                <a:cubicBezTo>
                  <a:pt x="72628" y="27385"/>
                  <a:pt x="97036" y="31552"/>
                  <a:pt x="121444" y="35719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Freeform 38"/>
          <p:cNvSpPr/>
          <p:nvPr/>
        </p:nvSpPr>
        <p:spPr>
          <a:xfrm>
            <a:off x="2424113" y="976313"/>
            <a:ext cx="119062" cy="35718"/>
          </a:xfrm>
          <a:custGeom>
            <a:avLst/>
            <a:gdLst>
              <a:gd name="connsiteX0" fmla="*/ 0 w 119062"/>
              <a:gd name="connsiteY0" fmla="*/ 35718 h 35718"/>
              <a:gd name="connsiteX1" fmla="*/ 59531 w 119062"/>
              <a:gd name="connsiteY1" fmla="*/ 21431 h 35718"/>
              <a:gd name="connsiteX2" fmla="*/ 119062 w 119062"/>
              <a:gd name="connsiteY2" fmla="*/ 0 h 35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62" h="35718">
                <a:moveTo>
                  <a:pt x="0" y="35718"/>
                </a:moveTo>
                <a:cubicBezTo>
                  <a:pt x="19843" y="31551"/>
                  <a:pt x="39687" y="27384"/>
                  <a:pt x="59531" y="21431"/>
                </a:cubicBezTo>
                <a:cubicBezTo>
                  <a:pt x="79375" y="15478"/>
                  <a:pt x="99218" y="7739"/>
                  <a:pt x="119062" y="0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0" name="Freeform 39"/>
          <p:cNvSpPr/>
          <p:nvPr/>
        </p:nvSpPr>
        <p:spPr>
          <a:xfrm>
            <a:off x="1662113" y="814388"/>
            <a:ext cx="583406" cy="77788"/>
          </a:xfrm>
          <a:custGeom>
            <a:avLst/>
            <a:gdLst>
              <a:gd name="connsiteX0" fmla="*/ 0 w 583406"/>
              <a:gd name="connsiteY0" fmla="*/ 9525 h 77788"/>
              <a:gd name="connsiteX1" fmla="*/ 290512 w 583406"/>
              <a:gd name="connsiteY1" fmla="*/ 76200 h 77788"/>
              <a:gd name="connsiteX2" fmla="*/ 583406 w 583406"/>
              <a:gd name="connsiteY2" fmla="*/ 0 h 7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3406" h="77788">
                <a:moveTo>
                  <a:pt x="0" y="9525"/>
                </a:moveTo>
                <a:cubicBezTo>
                  <a:pt x="96639" y="43656"/>
                  <a:pt x="193278" y="77788"/>
                  <a:pt x="290512" y="76200"/>
                </a:cubicBezTo>
                <a:cubicBezTo>
                  <a:pt x="387746" y="74613"/>
                  <a:pt x="485576" y="37306"/>
                  <a:pt x="583406" y="0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Rectangle 32"/>
          <p:cNvSpPr/>
          <p:nvPr/>
        </p:nvSpPr>
        <p:spPr>
          <a:xfrm>
            <a:off x="1413164" y="809625"/>
            <a:ext cx="1062841" cy="7935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" name="TextBox 40"/>
          <p:cNvSpPr txBox="1"/>
          <p:nvPr/>
        </p:nvSpPr>
        <p:spPr>
          <a:xfrm>
            <a:off x="2286000" y="225632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solidFill>
                  <a:srgbClr val="FF0000"/>
                </a:solidFill>
              </a:rPr>
              <a:t>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282535" y="261260"/>
            <a:ext cx="256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solidFill>
                  <a:srgbClr val="00B050"/>
                </a:solidFill>
              </a:rPr>
              <a:t>S</a:t>
            </a:r>
          </a:p>
        </p:txBody>
      </p:sp>
      <p:sp>
        <p:nvSpPr>
          <p:cNvPr id="43" name="Freeform 42"/>
          <p:cNvSpPr/>
          <p:nvPr/>
        </p:nvSpPr>
        <p:spPr>
          <a:xfrm>
            <a:off x="1496291" y="457200"/>
            <a:ext cx="914400" cy="142504"/>
          </a:xfrm>
          <a:custGeom>
            <a:avLst/>
            <a:gdLst>
              <a:gd name="connsiteX0" fmla="*/ 0 w 914400"/>
              <a:gd name="connsiteY0" fmla="*/ 142504 h 142504"/>
              <a:gd name="connsiteX1" fmla="*/ 451262 w 914400"/>
              <a:gd name="connsiteY1" fmla="*/ 0 h 142504"/>
              <a:gd name="connsiteX2" fmla="*/ 914400 w 914400"/>
              <a:gd name="connsiteY2" fmla="*/ 142504 h 14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0" h="142504">
                <a:moveTo>
                  <a:pt x="0" y="142504"/>
                </a:moveTo>
                <a:cubicBezTo>
                  <a:pt x="149431" y="71252"/>
                  <a:pt x="298862" y="0"/>
                  <a:pt x="451262" y="0"/>
                </a:cubicBezTo>
                <a:cubicBezTo>
                  <a:pt x="603662" y="0"/>
                  <a:pt x="759031" y="71252"/>
                  <a:pt x="914400" y="142504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5" name="Freeform 44"/>
          <p:cNvSpPr/>
          <p:nvPr/>
        </p:nvSpPr>
        <p:spPr>
          <a:xfrm>
            <a:off x="1490353" y="1793174"/>
            <a:ext cx="914400" cy="188026"/>
          </a:xfrm>
          <a:custGeom>
            <a:avLst/>
            <a:gdLst>
              <a:gd name="connsiteX0" fmla="*/ 0 w 914400"/>
              <a:gd name="connsiteY0" fmla="*/ 0 h 188026"/>
              <a:gd name="connsiteX1" fmla="*/ 160317 w 914400"/>
              <a:gd name="connsiteY1" fmla="*/ 130629 h 188026"/>
              <a:gd name="connsiteX2" fmla="*/ 469076 w 914400"/>
              <a:gd name="connsiteY2" fmla="*/ 184068 h 188026"/>
              <a:gd name="connsiteX3" fmla="*/ 724395 w 914400"/>
              <a:gd name="connsiteY3" fmla="*/ 154379 h 188026"/>
              <a:gd name="connsiteX4" fmla="*/ 914400 w 914400"/>
              <a:gd name="connsiteY4" fmla="*/ 5938 h 188026"/>
              <a:gd name="connsiteX5" fmla="*/ 914400 w 914400"/>
              <a:gd name="connsiteY5" fmla="*/ 5938 h 188026"/>
              <a:gd name="connsiteX6" fmla="*/ 914400 w 914400"/>
              <a:gd name="connsiteY6" fmla="*/ 5938 h 188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" h="188026">
                <a:moveTo>
                  <a:pt x="0" y="0"/>
                </a:moveTo>
                <a:cubicBezTo>
                  <a:pt x="41069" y="49975"/>
                  <a:pt x="82138" y="99951"/>
                  <a:pt x="160317" y="130629"/>
                </a:cubicBezTo>
                <a:cubicBezTo>
                  <a:pt x="238496" y="161307"/>
                  <a:pt x="375063" y="180110"/>
                  <a:pt x="469076" y="184068"/>
                </a:cubicBezTo>
                <a:cubicBezTo>
                  <a:pt x="563089" y="188026"/>
                  <a:pt x="650174" y="184067"/>
                  <a:pt x="724395" y="154379"/>
                </a:cubicBezTo>
                <a:cubicBezTo>
                  <a:pt x="798616" y="124691"/>
                  <a:pt x="914400" y="5938"/>
                  <a:pt x="914400" y="5938"/>
                </a:cubicBezTo>
                <a:lnTo>
                  <a:pt x="914400" y="5938"/>
                </a:lnTo>
                <a:lnTo>
                  <a:pt x="914400" y="5938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6" name="TextBox 45"/>
          <p:cNvSpPr txBox="1"/>
          <p:nvPr/>
        </p:nvSpPr>
        <p:spPr>
          <a:xfrm>
            <a:off x="2547257" y="1959428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0000CC"/>
                </a:solidFill>
              </a:rPr>
              <a:t>strong magnetic field:</a:t>
            </a:r>
          </a:p>
          <a:p>
            <a:r>
              <a:rPr lang="en-AU" dirty="0">
                <a:solidFill>
                  <a:srgbClr val="0000CC"/>
                </a:solidFill>
              </a:rPr>
              <a:t>field lines close together</a:t>
            </a:r>
          </a:p>
        </p:txBody>
      </p:sp>
      <p:sp>
        <p:nvSpPr>
          <p:cNvPr id="47" name="Freeform 46"/>
          <p:cNvSpPr/>
          <p:nvPr/>
        </p:nvSpPr>
        <p:spPr>
          <a:xfrm>
            <a:off x="2648197" y="1193470"/>
            <a:ext cx="320634" cy="724395"/>
          </a:xfrm>
          <a:custGeom>
            <a:avLst/>
            <a:gdLst>
              <a:gd name="connsiteX0" fmla="*/ 320634 w 320634"/>
              <a:gd name="connsiteY0" fmla="*/ 724395 h 724395"/>
              <a:gd name="connsiteX1" fmla="*/ 261258 w 320634"/>
              <a:gd name="connsiteY1" fmla="*/ 195943 h 724395"/>
              <a:gd name="connsiteX2" fmla="*/ 0 w 320634"/>
              <a:gd name="connsiteY2" fmla="*/ 0 h 72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634" h="724395">
                <a:moveTo>
                  <a:pt x="320634" y="724395"/>
                </a:moveTo>
                <a:cubicBezTo>
                  <a:pt x="317665" y="520535"/>
                  <a:pt x="314697" y="316675"/>
                  <a:pt x="261258" y="195943"/>
                </a:cubicBezTo>
                <a:cubicBezTo>
                  <a:pt x="207819" y="75211"/>
                  <a:pt x="103909" y="37605"/>
                  <a:pt x="0" y="0"/>
                </a:cubicBezTo>
              </a:path>
            </a:pathLst>
          </a:custGeom>
          <a:ln>
            <a:solidFill>
              <a:srgbClr val="0000C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TextBox 47"/>
          <p:cNvSpPr txBox="1"/>
          <p:nvPr/>
        </p:nvSpPr>
        <p:spPr>
          <a:xfrm>
            <a:off x="552203" y="200692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0000CC"/>
                </a:solidFill>
              </a:rPr>
              <a:t>weak field:</a:t>
            </a:r>
          </a:p>
          <a:p>
            <a:r>
              <a:rPr lang="en-AU" dirty="0">
                <a:solidFill>
                  <a:srgbClr val="0000CC"/>
                </a:solidFill>
              </a:rPr>
              <a:t>field lines wide spread</a:t>
            </a:r>
          </a:p>
        </p:txBody>
      </p:sp>
      <p:sp>
        <p:nvSpPr>
          <p:cNvPr id="49" name="Freeform 48"/>
          <p:cNvSpPr/>
          <p:nvPr/>
        </p:nvSpPr>
        <p:spPr>
          <a:xfrm>
            <a:off x="1240971" y="1846613"/>
            <a:ext cx="653143" cy="267195"/>
          </a:xfrm>
          <a:custGeom>
            <a:avLst/>
            <a:gdLst>
              <a:gd name="connsiteX0" fmla="*/ 0 w 653143"/>
              <a:gd name="connsiteY0" fmla="*/ 267195 h 267195"/>
              <a:gd name="connsiteX1" fmla="*/ 362198 w 653143"/>
              <a:gd name="connsiteY1" fmla="*/ 213756 h 267195"/>
              <a:gd name="connsiteX2" fmla="*/ 653143 w 653143"/>
              <a:gd name="connsiteY2" fmla="*/ 0 h 267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143" h="267195">
                <a:moveTo>
                  <a:pt x="0" y="267195"/>
                </a:moveTo>
                <a:cubicBezTo>
                  <a:pt x="126670" y="262741"/>
                  <a:pt x="253341" y="258288"/>
                  <a:pt x="362198" y="213756"/>
                </a:cubicBezTo>
                <a:cubicBezTo>
                  <a:pt x="471055" y="169224"/>
                  <a:pt x="562099" y="84612"/>
                  <a:pt x="653143" y="0"/>
                </a:cubicBezTo>
              </a:path>
            </a:pathLst>
          </a:custGeom>
          <a:ln>
            <a:solidFill>
              <a:srgbClr val="0000C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53" y="790575"/>
            <a:ext cx="3967843" cy="100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236889" y="1061357"/>
            <a:ext cx="302079" cy="2340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/>
          <p:cNvSpPr/>
          <p:nvPr/>
        </p:nvSpPr>
        <p:spPr>
          <a:xfrm>
            <a:off x="2626178" y="1096735"/>
            <a:ext cx="302079" cy="2340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220436" y="845004"/>
            <a:ext cx="967468" cy="75519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/>
          <p:cNvSpPr/>
          <p:nvPr/>
        </p:nvSpPr>
        <p:spPr>
          <a:xfrm>
            <a:off x="1572986" y="845004"/>
            <a:ext cx="1006928" cy="75519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/>
          <p:cNvSpPr/>
          <p:nvPr/>
        </p:nvSpPr>
        <p:spPr>
          <a:xfrm>
            <a:off x="2936421" y="845004"/>
            <a:ext cx="1006928" cy="75519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/>
          <p:cNvSpPr txBox="1"/>
          <p:nvPr/>
        </p:nvSpPr>
        <p:spPr>
          <a:xfrm>
            <a:off x="185832" y="1761206"/>
            <a:ext cx="10510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non-magnetic</a:t>
            </a:r>
            <a:endParaRPr lang="en-AU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1502229" y="1761207"/>
            <a:ext cx="1232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weakly magnetic</a:t>
            </a:r>
            <a:endParaRPr lang="en-AU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2791438" y="1761207"/>
            <a:ext cx="1296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strongly magnetic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230981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Lines of Force around the Loop"/>
          <p:cNvPicPr>
            <a:picLocks noChangeAspect="1" noChangeArrowheads="1"/>
          </p:cNvPicPr>
          <p:nvPr/>
        </p:nvPicPr>
        <p:blipFill>
          <a:blip r:embed="rId2" r:link="rId3" cstate="print"/>
          <a:srcRect/>
          <a:stretch>
            <a:fillRect/>
          </a:stretch>
        </p:blipFill>
        <p:spPr bwMode="auto">
          <a:xfrm>
            <a:off x="2445106" y="198227"/>
            <a:ext cx="1620532" cy="1432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 descr="Magnetic Field around a Loo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5340" y="285009"/>
            <a:ext cx="2847975" cy="167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lectromagnetic Coil"/>
          <p:cNvPicPr>
            <a:picLocks noChangeAspect="1" noChangeArrowheads="1"/>
          </p:cNvPicPr>
          <p:nvPr/>
        </p:nvPicPr>
        <p:blipFill>
          <a:blip r:embed="rId2" r:link="rId3" cstate="print"/>
          <a:srcRect t="11610"/>
          <a:stretch>
            <a:fillRect/>
          </a:stretch>
        </p:blipFill>
        <p:spPr bwMode="auto">
          <a:xfrm>
            <a:off x="1552538" y="1678092"/>
            <a:ext cx="2705100" cy="156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 descr="File:Solenoid-1.png">
            <a:hlinkClick r:id="rId4"/>
          </p:cNvPr>
          <p:cNvPicPr>
            <a:picLocks noChangeAspect="1" noChangeArrowheads="1"/>
          </p:cNvPicPr>
          <p:nvPr/>
        </p:nvPicPr>
        <p:blipFill>
          <a:blip r:embed="rId5" r:link="rId6" cstate="print"/>
          <a:srcRect/>
          <a:stretch>
            <a:fillRect/>
          </a:stretch>
        </p:blipFill>
        <p:spPr bwMode="auto">
          <a:xfrm>
            <a:off x="381541" y="1418107"/>
            <a:ext cx="724048" cy="536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6" name="AutoShape 2" descr="data:image/jpeg;base64,/9j/4AAQSkZJRgABAQAAAQABAAD/2wCEAAkGBhISEBUQERQVFBQUGRUYFxYVFhQYFBcSFB0VGBcVGhUXGyYeFyUjGRcUIC8gIycpLCwsFR4xNTAqNSYrLCkBCQoKDgwOGg8PGiwfHyQsLCwsLCosLCwvKSwtLCwsLCw1LCwpKS02KSwsKSwsLCw1LCktLCwsLCwpKSkpLCwpLP/AABEIAKAAoAMBIgACEQEDEQH/xAAcAAEAAgMBAQEAAAAAAAAAAAAABgcBBAUDAgj/xABAEAABAwIEAgcDCQUJAAAAAAABAAIDBBEFEiExBkEHIlFhcYGREzKhQlJic5KxssHRIyQ0Q4IUFTNjcqLC4fH/xAAaAQEAAwEBAQAAAAAAAAAAAAAAAQIDBAUG/8QAKhEAAgIBAwMCBQUAAAAAAAAAAAECEQMEITEFEkFR8BOBkbHhIjIzYaH/2gAMAwEAAhEDEQA/ALwREQBERAEREAREQBERAEREAREQBERAEREAREQBERAEREAREQBERAEREAREQBFTHF/SPWSSyQwu9gxj3Nuz/EdlLhcvPu6tOg9Vp4P0r10AtKRUN+mLO+238wr9jop3ovNFA8H6YaKbSUPgP0hmZ9pv5gKZ0OIxzNzxPbI3tY4OHw2VWmiyaZsoiKCQiIgCIiAIiIAiIgCIiAIiIAiLBKA/NeKG9RK7tkk/E5a5X1WTgOc4m1yT63P5rVaHyaMbp2raU1HkpjwzyyqKsxM5g10X1h+JyRuzQvexw+U0uHxH56LbdwvIW3aRm7wDfz5ei41RC5rssl7jkVl8a+DsyaOWL+T38/wWNg/SnXxNvKG1EYtdxtmF+1zPzCkVV0gGthMUEjqJ5teRzQ+2tiA4HKy55nX1UO4AdEY5I2iMyPaQ/wBsBZrQdCDcHXnzuFw3tLiW5y9jHSNZroWtOVp9BuRzK0ik+TjyLtexMuAeNqhuICknkkka85f2nvCQXuRqdrcuRCuUKH8PdHkcFU6te8yykEMGXK2NrgAbC5ubAC+imAWb3LIIiwVBJlF4tqWlxYHAuG7QQSPEbheyAIiIAiIgCwSuTjvFFNRtzVEgbfZu73f6WDU+OyrfGOlOqqCWUbPYsOntHi8h7wPdZ8VDkka48M8rqKssvG+JqakZnqJGsHIbvJ7AwalV1xB0q1EoLaGMxtP82QAv8mbDzuozHgpc72sxMrzqXuJcfUrsxUcbG3cQB2C1/RZObfB7GHpkVvkd/wBIjlDw6CMzxmdz3v6KQ0mHsY27rNb2cyvifGI2C0ehHM2XArcdJJJNysz1FGONUlSOtWVzW3ybKH8Q14cbkd3eQvaSqc86LP8AdQcDmROnZhnjLPBwgR2KW5ty1+KlWBw3bG3tcB6n/tRgRZXFvYbeh0Uy4VYDJTNPypIvi8LugfKZE1sz9EhZWAsrMkwVXPSXxLUxStp4XmJrmBznNtnuS4WzctuSsdVL0r/xjPqm/ierR5Ky4IC5krXe0Y9wfe+ZriH37bjUqS4R0n10FmyO9s3skHW+23VcZfBjB31W9J8mKbRamCdLVJLYTNfTu7XDMz7TdvMKaUldHK0Pie17TzaQR8F+cZKUHY2WaaWWA5onvZvqxxbofD9FR414Lqb8l78Q8Z0lHpNIM/KNnWkP9I281AMU6RqypJbTNFPGflXDpT332b5C/eoJRzNa/M9pcTqSSc2u5ub3Utw+WKRuZpykDZwsSPuPl2Lmmpo9nRY9NP8Ac7fp75OdHgOZ5klc6V53c8kuJ8Tuu3BhzGi7rNHx8lo1GPNaLMFvHe64tbjhOpOqwPdioxVLZEgqMYbHcM9Tqo1XYwcx13WhNVukOl19U+H31coIUpSdY18zydI550XrFhxvqujTUwBt3LYbHbVRZ0Q0q5kzSgog3VYrKhsbHPdtZa2I8QRxXaDmd2DYeJ/LdRmqr3Sm7j5DZaRg2cmr6hh06cMe8vsYDszi7tufW6sLgSK9VSj6Tf1UAhYrM6OYr11MOy59GuXZFbM+Qm7ZeCLAWVmWCqjpZH73H9U38UitdVT0sj97i+qH45FaHJWfBBl8lfbnAfpzPgsUvC1VO7MXuY3kGgaN891tdGSVnnE0vdlHmexdSChYCCXEge8HDT4arQkw91LJaR1w8Wzbeo5LcjJY0uLhYc+5cubJJPY+i6ZptPkxNzVvzfg3MXw2ExR1VGLNB9nMx/Wyvfqx4DuR1HkFof2vIHOdd2hDb8nGwB7v/V5HGBIxkDAWsDy92vvP2B05WA+KzVw5m5e8fBbNv4e55cIweqSxcd231OPVVDnu05/etiDDSRcrpR0IAC94I7BcDZ9dj0yu5nhT0QA2XsxgG/iuzg/Ds9TpEzq83u0YPPc+SnuBcAQQWdL+2k7XDqDwb+qmMHIjUa7Bpl28v0RBsB4QqKnrNbkYflvuBbuG7lYWB8EU9PZxHtJPnvsde5uw+9SENWVvGCR85qeo5s+10vREU4h6McPrLukhDJD/ADIuo+/lofMKtcc6BaiMl1JK2ZvzH9STwv7rvgr1WLK55tH5YqsBnp3ZJ4nxu+k2w9dj6qz+jHA5jUMqclomscMx2LiLC3bvurTqaOORuWRjXt7HAOHoV6MjAAAAAGwAsAO4clfu2oijIWURULBQ3ifAGVFax8mrGRDS9ruL3791rqZKOYxVgVbYubowR/S5wI/3fBSgaUPDlKLfsGDvaLH13PmuHxbxTFTZoIm9YWvpaxKljXKKcZYVET7ZzdSAPMKU7ZHHBU2MYhJOSV4RNJaMxPcL6Bd2vkjZfKBfl4rnw01hrutEUbo+8Ojs4LsgLn0zesFL+CcJjqKsRytzMDXOtc2JFrXt47JNXFo102RY8sZvw0zUwvBJqlwbCwutu7Zo8XbKe4H0dRRWdOfau+btGD4fK89O5SynpmsaGsaGtGwAsPQL1XLHGkenqep5cu0f0r/fqfMcYaA0AADYAWAHgvpEWh5YREQBERAEREAREQBV/wBJFHUiaCrp2Od7IEEt1I1vYtGtiCVYCKU6IasrjDuOqZ7f2jhE/m19xZ3cRe/wUY4z4tbO5scJJYwHrajM49gKtDHOCaSq1kjDXfPZ1X+o381XOPdEtTHd1M4Tt+abMkHgPdd43HgrR7Sr7iDGRejZF4VlPJE4ska5jhu1wIPoV8skWpnTOhTu6wU86Mx++n6t/wDxCr+ld1grA6MP413dG77wolwWiWsiIsDUIiIAiIgCIiAIiIAiIgCIiAIiIDRxTBIKluSeJkg+kLkeB3Hkq9xzoabq+jky/wCXJqPAPGo8w7xVoIVKbRDVn57k4Vq4JmxyQvzE2GUXDjyyuGn3K0OBOD5KZxnmID3Ny5BrYE3uXdvcpnZZUuTZCjQREVSwREQBERAEREAREQBERAEREAREQBERAEREAREQBERAEREAREQBERAEREB//9k="/>
          <p:cNvSpPr>
            <a:spLocks noChangeAspect="1" noChangeArrowheads="1"/>
          </p:cNvSpPr>
          <p:nvPr/>
        </p:nvSpPr>
        <p:spPr bwMode="auto">
          <a:xfrm>
            <a:off x="158235" y="237995"/>
            <a:ext cx="1524000" cy="15240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File:VFPt cylindrical magnet thumb.svg">
            <a:hlinkClick r:id="rId2"/>
          </p:cNvPr>
          <p:cNvPicPr>
            <a:picLocks noChangeAspect="1" noChangeArrowheads="1"/>
          </p:cNvPicPr>
          <p:nvPr/>
        </p:nvPicPr>
        <p:blipFill>
          <a:blip r:embed="rId3" r:link="rId4" cstate="print"/>
          <a:srcRect/>
          <a:stretch>
            <a:fillRect/>
          </a:stretch>
        </p:blipFill>
        <p:spPr bwMode="auto">
          <a:xfrm>
            <a:off x="288948" y="147449"/>
            <a:ext cx="1751013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 descr="File:Solenoid Rotated.svg">
            <a:hlinkClick r:id="rId5"/>
          </p:cNvPr>
          <p:cNvPicPr>
            <a:picLocks noChangeAspect="1" noChangeArrowheads="1"/>
          </p:cNvPicPr>
          <p:nvPr/>
        </p:nvPicPr>
        <p:blipFill>
          <a:blip r:embed="rId6" r:link="rId7" cstate="print"/>
          <a:srcRect/>
          <a:stretch>
            <a:fillRect/>
          </a:stretch>
        </p:blipFill>
        <p:spPr bwMode="auto">
          <a:xfrm>
            <a:off x="87967" y="2043079"/>
            <a:ext cx="2271713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Magnetic Field around a Loo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7868" y="511554"/>
            <a:ext cx="2847975" cy="167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2724048" y="1227728"/>
            <a:ext cx="351693" cy="1087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1419589" y="255778"/>
            <a:ext cx="6415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current </a:t>
            </a:r>
            <a:r>
              <a:rPr lang="en-AU" sz="1000" i="1" dirty="0">
                <a:latin typeface="Cambria" pitchFamily="18" charset="0"/>
              </a:rPr>
              <a:t>I</a:t>
            </a:r>
          </a:p>
        </p:txBody>
      </p:sp>
      <p:sp>
        <p:nvSpPr>
          <p:cNvPr id="7" name="Rectangle 6"/>
          <p:cNvSpPr/>
          <p:nvPr/>
        </p:nvSpPr>
        <p:spPr>
          <a:xfrm>
            <a:off x="2193311" y="626653"/>
            <a:ext cx="543524" cy="230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/>
          <p:cNvSpPr/>
          <p:nvPr/>
        </p:nvSpPr>
        <p:spPr>
          <a:xfrm>
            <a:off x="1400406" y="2052606"/>
            <a:ext cx="722568" cy="1406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/>
          <p:cNvSpPr/>
          <p:nvPr/>
        </p:nvSpPr>
        <p:spPr>
          <a:xfrm>
            <a:off x="415668" y="677809"/>
            <a:ext cx="741751" cy="2685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/>
          <p:cNvSpPr txBox="1"/>
          <p:nvPr/>
        </p:nvSpPr>
        <p:spPr>
          <a:xfrm>
            <a:off x="454034" y="671415"/>
            <a:ext cx="5212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B-field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850484" y="939980"/>
            <a:ext cx="204621" cy="159860"/>
          </a:xfrm>
          <a:prstGeom prst="straightConnector1">
            <a:avLst/>
          </a:prstGeom>
          <a:ln w="28575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79" name="Picture 3" descr="Lines of Force around the Loop"/>
          <p:cNvPicPr>
            <a:picLocks noChangeAspect="1" noChangeArrowheads="1"/>
          </p:cNvPicPr>
          <p:nvPr/>
        </p:nvPicPr>
        <p:blipFill>
          <a:blip r:embed="rId3" r:link="rId4" cstate="print"/>
          <a:srcRect/>
          <a:stretch>
            <a:fillRect/>
          </a:stretch>
        </p:blipFill>
        <p:spPr bwMode="auto">
          <a:xfrm>
            <a:off x="2160588" y="1629822"/>
            <a:ext cx="1781596" cy="157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2666467" y="1585813"/>
            <a:ext cx="767329" cy="2144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126893" y="1640365"/>
            <a:ext cx="134254" cy="271562"/>
          </a:xfrm>
          <a:prstGeom prst="straightConnector1">
            <a:avLst/>
          </a:prstGeom>
          <a:ln w="28575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845511" y="1656151"/>
            <a:ext cx="108704" cy="274959"/>
          </a:xfrm>
          <a:prstGeom prst="straightConnector1">
            <a:avLst/>
          </a:prstGeom>
          <a:ln w="28575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775173" y="1456470"/>
            <a:ext cx="550151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000" dirty="0"/>
              <a:t>B-field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832722" y="2928638"/>
            <a:ext cx="422030" cy="287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dirty="0"/>
              <a:t>strong B-field</a:t>
            </a:r>
          </a:p>
        </p:txBody>
      </p:sp>
      <p:cxnSp>
        <p:nvCxnSpPr>
          <p:cNvPr id="23" name="Straight Arrow Connector 22"/>
          <p:cNvCxnSpPr>
            <a:stCxn id="22" idx="0"/>
          </p:cNvCxnSpPr>
          <p:nvPr/>
        </p:nvCxnSpPr>
        <p:spPr>
          <a:xfrm flipV="1">
            <a:off x="3043737" y="2487424"/>
            <a:ext cx="19183" cy="441214"/>
          </a:xfrm>
          <a:prstGeom prst="straightConnector1">
            <a:avLst/>
          </a:prstGeom>
          <a:ln w="28575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634495" y="2883877"/>
            <a:ext cx="8835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strong B-field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g3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5189" y="83125"/>
            <a:ext cx="2484005" cy="326154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g2_0002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1269" y="209467"/>
            <a:ext cx="2084832" cy="1597152"/>
          </a:xfrm>
          <a:prstGeom prst="rect">
            <a:avLst/>
          </a:prstGeom>
        </p:spPr>
      </p:pic>
      <p:pic>
        <p:nvPicPr>
          <p:cNvPr id="5" name="Picture 4" descr="mag2_0001.tif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332" y="183891"/>
            <a:ext cx="2048256" cy="1656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2310" y="191832"/>
            <a:ext cx="4137181" cy="165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/>
          <p:cNvSpPr/>
          <p:nvPr/>
        </p:nvSpPr>
        <p:spPr>
          <a:xfrm>
            <a:off x="4162758" y="1483502"/>
            <a:ext cx="51155" cy="1023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0" name="Straight Connector 9"/>
          <p:cNvCxnSpPr/>
          <p:nvPr/>
        </p:nvCxnSpPr>
        <p:spPr>
          <a:xfrm>
            <a:off x="2160588" y="249382"/>
            <a:ext cx="0" cy="155719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http://upload.wikimedia.org/wikipedia/commons/thumb/f/f6/Surface_normal.png/250px-Surface_normal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60588" y="520178"/>
            <a:ext cx="2043182" cy="988901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23517" y="749186"/>
            <a:ext cx="193707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Each point on a surface is associated with a direction, called the surface normal; the magnetic flux through a point is then the component of the magnetic field along this direction</a:t>
            </a:r>
          </a:p>
        </p:txBody>
      </p:sp>
      <p:graphicFrame>
        <p:nvGraphicFramePr>
          <p:cNvPr id="22531" name="Object 3"/>
          <p:cNvGraphicFramePr>
            <a:graphicFrameLocks noChangeAspect="1"/>
          </p:cNvGraphicFramePr>
          <p:nvPr/>
        </p:nvGraphicFramePr>
        <p:xfrm>
          <a:off x="623399" y="433510"/>
          <a:ext cx="11049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69" name="Equation" r:id="rId5" imgW="1104840" imgH="241200" progId="Equation.DSMT4">
                  <p:embed/>
                </p:oleObj>
              </mc:Choice>
              <mc:Fallback>
                <p:oleObj name="Equation" r:id="rId5" imgW="1104840" imgH="2412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399" y="433510"/>
                        <a:ext cx="1104900" cy="2413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79044" y="108705"/>
            <a:ext cx="2261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Magnetic flux for constant B-field</a:t>
            </a:r>
          </a:p>
        </p:txBody>
      </p:sp>
      <p:sp>
        <p:nvSpPr>
          <p:cNvPr id="92" name="Parallelogram 91"/>
          <p:cNvSpPr/>
          <p:nvPr/>
        </p:nvSpPr>
        <p:spPr>
          <a:xfrm>
            <a:off x="63945" y="1943907"/>
            <a:ext cx="1272487" cy="652229"/>
          </a:xfrm>
          <a:prstGeom prst="parallelogram">
            <a:avLst>
              <a:gd name="adj" fmla="val 66333"/>
            </a:avLst>
          </a:prstGeom>
          <a:solidFill>
            <a:srgbClr val="FFFF0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27" name="Group 26"/>
          <p:cNvGrpSpPr/>
          <p:nvPr/>
        </p:nvGrpSpPr>
        <p:grpSpPr>
          <a:xfrm>
            <a:off x="179044" y="1678695"/>
            <a:ext cx="900000" cy="900000"/>
            <a:chOff x="351693" y="2039815"/>
            <a:chExt cx="1099837" cy="1208543"/>
          </a:xfrm>
        </p:grpSpPr>
        <p:grpSp>
          <p:nvGrpSpPr>
            <p:cNvPr id="16" name="Group 15"/>
            <p:cNvGrpSpPr/>
            <p:nvPr/>
          </p:nvGrpSpPr>
          <p:grpSpPr>
            <a:xfrm>
              <a:off x="351693" y="2653677"/>
              <a:ext cx="876034" cy="594681"/>
              <a:chOff x="351693" y="2653677"/>
              <a:chExt cx="876034" cy="594681"/>
            </a:xfrm>
          </p:grpSpPr>
          <p:cxnSp>
            <p:nvCxnSpPr>
              <p:cNvPr id="12" name="Straight Arrow Connector 11"/>
              <p:cNvCxnSpPr/>
              <p:nvPr/>
            </p:nvCxnSpPr>
            <p:spPr>
              <a:xfrm flipV="1">
                <a:off x="351693" y="2660072"/>
                <a:ext cx="0" cy="588285"/>
              </a:xfrm>
              <a:prstGeom prst="straightConnector1">
                <a:avLst/>
              </a:prstGeom>
              <a:ln w="28575">
                <a:solidFill>
                  <a:srgbClr val="0000C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 flipV="1">
                <a:off x="639441" y="2660073"/>
                <a:ext cx="0" cy="588285"/>
              </a:xfrm>
              <a:prstGeom prst="straightConnector1">
                <a:avLst/>
              </a:prstGeom>
              <a:ln w="28575">
                <a:solidFill>
                  <a:srgbClr val="0000C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 flipV="1">
                <a:off x="939979" y="2653677"/>
                <a:ext cx="0" cy="588285"/>
              </a:xfrm>
              <a:prstGeom prst="straightConnector1">
                <a:avLst/>
              </a:prstGeom>
              <a:ln w="28575">
                <a:solidFill>
                  <a:srgbClr val="0000C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/>
              <p:nvPr/>
            </p:nvCxnSpPr>
            <p:spPr>
              <a:xfrm flipV="1">
                <a:off x="1227727" y="2653678"/>
                <a:ext cx="0" cy="588285"/>
              </a:xfrm>
              <a:prstGeom prst="straightConnector1">
                <a:avLst/>
              </a:prstGeom>
              <a:ln w="28575">
                <a:solidFill>
                  <a:srgbClr val="0000C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473186" y="2423479"/>
              <a:ext cx="876034" cy="594681"/>
              <a:chOff x="351693" y="2653677"/>
              <a:chExt cx="876034" cy="594681"/>
            </a:xfrm>
          </p:grpSpPr>
          <p:cxnSp>
            <p:nvCxnSpPr>
              <p:cNvPr id="18" name="Straight Arrow Connector 17"/>
              <p:cNvCxnSpPr/>
              <p:nvPr/>
            </p:nvCxnSpPr>
            <p:spPr>
              <a:xfrm flipV="1">
                <a:off x="351693" y="2660072"/>
                <a:ext cx="0" cy="588285"/>
              </a:xfrm>
              <a:prstGeom prst="straightConnector1">
                <a:avLst/>
              </a:prstGeom>
              <a:ln w="28575">
                <a:solidFill>
                  <a:srgbClr val="0000C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 flipV="1">
                <a:off x="639441" y="2660073"/>
                <a:ext cx="0" cy="588285"/>
              </a:xfrm>
              <a:prstGeom prst="straightConnector1">
                <a:avLst/>
              </a:prstGeom>
              <a:ln w="28575">
                <a:solidFill>
                  <a:srgbClr val="0000C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flipV="1">
                <a:off x="939979" y="2653677"/>
                <a:ext cx="0" cy="588285"/>
              </a:xfrm>
              <a:prstGeom prst="straightConnector1">
                <a:avLst/>
              </a:prstGeom>
              <a:ln w="28575">
                <a:solidFill>
                  <a:srgbClr val="0000C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flipV="1">
                <a:off x="1227727" y="2653678"/>
                <a:ext cx="0" cy="588285"/>
              </a:xfrm>
              <a:prstGeom prst="straightConnector1">
                <a:avLst/>
              </a:prstGeom>
              <a:ln w="28575">
                <a:solidFill>
                  <a:srgbClr val="0000C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/>
            <p:cNvGrpSpPr/>
            <p:nvPr/>
          </p:nvGrpSpPr>
          <p:grpSpPr>
            <a:xfrm>
              <a:off x="575496" y="2039815"/>
              <a:ext cx="876034" cy="594681"/>
              <a:chOff x="351693" y="2653677"/>
              <a:chExt cx="876034" cy="594681"/>
            </a:xfrm>
          </p:grpSpPr>
          <p:cxnSp>
            <p:nvCxnSpPr>
              <p:cNvPr id="23" name="Straight Arrow Connector 22"/>
              <p:cNvCxnSpPr/>
              <p:nvPr/>
            </p:nvCxnSpPr>
            <p:spPr>
              <a:xfrm flipV="1">
                <a:off x="351693" y="2660072"/>
                <a:ext cx="0" cy="588285"/>
              </a:xfrm>
              <a:prstGeom prst="straightConnector1">
                <a:avLst/>
              </a:prstGeom>
              <a:ln w="28575">
                <a:solidFill>
                  <a:srgbClr val="0000C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flipV="1">
                <a:off x="639441" y="2660073"/>
                <a:ext cx="0" cy="588285"/>
              </a:xfrm>
              <a:prstGeom prst="straightConnector1">
                <a:avLst/>
              </a:prstGeom>
              <a:ln w="28575">
                <a:solidFill>
                  <a:srgbClr val="0000C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flipV="1">
                <a:off x="939979" y="2653677"/>
                <a:ext cx="0" cy="588285"/>
              </a:xfrm>
              <a:prstGeom prst="straightConnector1">
                <a:avLst/>
              </a:prstGeom>
              <a:ln w="28575">
                <a:solidFill>
                  <a:srgbClr val="0000C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1227727" y="2653678"/>
                <a:ext cx="0" cy="588285"/>
              </a:xfrm>
              <a:prstGeom prst="straightConnector1">
                <a:avLst/>
              </a:prstGeom>
              <a:ln w="28575">
                <a:solidFill>
                  <a:srgbClr val="0000C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7" name="Parallelogram 96"/>
          <p:cNvSpPr/>
          <p:nvPr/>
        </p:nvSpPr>
        <p:spPr>
          <a:xfrm>
            <a:off x="2793634" y="2084584"/>
            <a:ext cx="1272487" cy="217409"/>
          </a:xfrm>
          <a:prstGeom prst="parallelogram">
            <a:avLst>
              <a:gd name="adj" fmla="val 66333"/>
            </a:avLst>
          </a:prstGeom>
          <a:solidFill>
            <a:srgbClr val="FFFF0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76" name="Group 75"/>
          <p:cNvGrpSpPr/>
          <p:nvPr/>
        </p:nvGrpSpPr>
        <p:grpSpPr>
          <a:xfrm rot="5400000">
            <a:off x="2941428" y="1685089"/>
            <a:ext cx="900000" cy="900000"/>
            <a:chOff x="351693" y="2039815"/>
            <a:chExt cx="1099837" cy="1208543"/>
          </a:xfrm>
        </p:grpSpPr>
        <p:grpSp>
          <p:nvGrpSpPr>
            <p:cNvPr id="77" name="Group 76"/>
            <p:cNvGrpSpPr/>
            <p:nvPr/>
          </p:nvGrpSpPr>
          <p:grpSpPr>
            <a:xfrm>
              <a:off x="351693" y="2653677"/>
              <a:ext cx="876034" cy="594681"/>
              <a:chOff x="351693" y="2653677"/>
              <a:chExt cx="876034" cy="594681"/>
            </a:xfrm>
          </p:grpSpPr>
          <p:cxnSp>
            <p:nvCxnSpPr>
              <p:cNvPr id="88" name="Straight Arrow Connector 87"/>
              <p:cNvCxnSpPr/>
              <p:nvPr/>
            </p:nvCxnSpPr>
            <p:spPr>
              <a:xfrm flipV="1">
                <a:off x="351693" y="2660072"/>
                <a:ext cx="0" cy="588285"/>
              </a:xfrm>
              <a:prstGeom prst="straightConnector1">
                <a:avLst/>
              </a:prstGeom>
              <a:ln w="28575">
                <a:solidFill>
                  <a:srgbClr val="0000C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/>
              <p:nvPr/>
            </p:nvCxnSpPr>
            <p:spPr>
              <a:xfrm flipV="1">
                <a:off x="639441" y="2660073"/>
                <a:ext cx="0" cy="588285"/>
              </a:xfrm>
              <a:prstGeom prst="straightConnector1">
                <a:avLst/>
              </a:prstGeom>
              <a:ln w="28575">
                <a:solidFill>
                  <a:srgbClr val="0000C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/>
              <p:nvPr/>
            </p:nvCxnSpPr>
            <p:spPr>
              <a:xfrm flipV="1">
                <a:off x="939979" y="2653677"/>
                <a:ext cx="0" cy="588285"/>
              </a:xfrm>
              <a:prstGeom prst="straightConnector1">
                <a:avLst/>
              </a:prstGeom>
              <a:ln w="28575">
                <a:solidFill>
                  <a:srgbClr val="0000C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/>
              <p:cNvCxnSpPr/>
              <p:nvPr/>
            </p:nvCxnSpPr>
            <p:spPr>
              <a:xfrm flipV="1">
                <a:off x="1227727" y="2653678"/>
                <a:ext cx="0" cy="588285"/>
              </a:xfrm>
              <a:prstGeom prst="straightConnector1">
                <a:avLst/>
              </a:prstGeom>
              <a:ln w="28575">
                <a:solidFill>
                  <a:srgbClr val="0000C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 77"/>
            <p:cNvGrpSpPr/>
            <p:nvPr/>
          </p:nvGrpSpPr>
          <p:grpSpPr>
            <a:xfrm>
              <a:off x="473186" y="2423479"/>
              <a:ext cx="876034" cy="594681"/>
              <a:chOff x="351693" y="2653677"/>
              <a:chExt cx="876034" cy="594681"/>
            </a:xfrm>
          </p:grpSpPr>
          <p:cxnSp>
            <p:nvCxnSpPr>
              <p:cNvPr id="84" name="Straight Arrow Connector 83"/>
              <p:cNvCxnSpPr/>
              <p:nvPr/>
            </p:nvCxnSpPr>
            <p:spPr>
              <a:xfrm flipV="1">
                <a:off x="351693" y="2660072"/>
                <a:ext cx="0" cy="588285"/>
              </a:xfrm>
              <a:prstGeom prst="straightConnector1">
                <a:avLst/>
              </a:prstGeom>
              <a:ln w="28575">
                <a:solidFill>
                  <a:srgbClr val="0000C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/>
              <p:cNvCxnSpPr/>
              <p:nvPr/>
            </p:nvCxnSpPr>
            <p:spPr>
              <a:xfrm flipV="1">
                <a:off x="639441" y="2660073"/>
                <a:ext cx="0" cy="588285"/>
              </a:xfrm>
              <a:prstGeom prst="straightConnector1">
                <a:avLst/>
              </a:prstGeom>
              <a:ln w="28575">
                <a:solidFill>
                  <a:srgbClr val="0000C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/>
              <p:nvPr/>
            </p:nvCxnSpPr>
            <p:spPr>
              <a:xfrm flipV="1">
                <a:off x="939979" y="2653677"/>
                <a:ext cx="0" cy="588285"/>
              </a:xfrm>
              <a:prstGeom prst="straightConnector1">
                <a:avLst/>
              </a:prstGeom>
              <a:ln w="28575">
                <a:solidFill>
                  <a:srgbClr val="0000C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flipV="1">
                <a:off x="1227727" y="2653678"/>
                <a:ext cx="0" cy="588285"/>
              </a:xfrm>
              <a:prstGeom prst="straightConnector1">
                <a:avLst/>
              </a:prstGeom>
              <a:ln w="28575">
                <a:solidFill>
                  <a:srgbClr val="0000C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/>
            <p:cNvGrpSpPr/>
            <p:nvPr/>
          </p:nvGrpSpPr>
          <p:grpSpPr>
            <a:xfrm>
              <a:off x="575496" y="2039815"/>
              <a:ext cx="876034" cy="594681"/>
              <a:chOff x="351693" y="2653677"/>
              <a:chExt cx="876034" cy="594681"/>
            </a:xfrm>
          </p:grpSpPr>
          <p:cxnSp>
            <p:nvCxnSpPr>
              <p:cNvPr id="80" name="Straight Arrow Connector 79"/>
              <p:cNvCxnSpPr/>
              <p:nvPr/>
            </p:nvCxnSpPr>
            <p:spPr>
              <a:xfrm flipV="1">
                <a:off x="351693" y="2660072"/>
                <a:ext cx="0" cy="588285"/>
              </a:xfrm>
              <a:prstGeom prst="straightConnector1">
                <a:avLst/>
              </a:prstGeom>
              <a:ln w="28575">
                <a:solidFill>
                  <a:srgbClr val="0000C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 flipV="1">
                <a:off x="639441" y="2660073"/>
                <a:ext cx="0" cy="588285"/>
              </a:xfrm>
              <a:prstGeom prst="straightConnector1">
                <a:avLst/>
              </a:prstGeom>
              <a:ln w="28575">
                <a:solidFill>
                  <a:srgbClr val="0000C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939979" y="2653677"/>
                <a:ext cx="0" cy="588285"/>
              </a:xfrm>
              <a:prstGeom prst="straightConnector1">
                <a:avLst/>
              </a:prstGeom>
              <a:ln w="28575">
                <a:solidFill>
                  <a:srgbClr val="0000C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V="1">
                <a:off x="1227727" y="2653678"/>
                <a:ext cx="0" cy="588285"/>
              </a:xfrm>
              <a:prstGeom prst="straightConnector1">
                <a:avLst/>
              </a:prstGeom>
              <a:ln w="28575">
                <a:solidFill>
                  <a:srgbClr val="0000C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22532" name="Object 4"/>
          <p:cNvGraphicFramePr>
            <a:graphicFrameLocks noChangeAspect="1"/>
          </p:cNvGraphicFramePr>
          <p:nvPr/>
        </p:nvGraphicFramePr>
        <p:xfrm>
          <a:off x="174948" y="2716090"/>
          <a:ext cx="7112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70" name="Equation" r:id="rId7" imgW="711000" imgH="799920" progId="Equation.DSMT4">
                  <p:embed/>
                </p:oleObj>
              </mc:Choice>
              <mc:Fallback>
                <p:oleObj name="Equation" r:id="rId7" imgW="711000" imgH="79992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948" y="2716090"/>
                        <a:ext cx="7112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4"/>
          <p:cNvGraphicFramePr>
            <a:graphicFrameLocks noChangeAspect="1"/>
          </p:cNvGraphicFramePr>
          <p:nvPr/>
        </p:nvGraphicFramePr>
        <p:xfrm>
          <a:off x="1519238" y="2938463"/>
          <a:ext cx="10795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71" name="Equation" r:id="rId9" imgW="1079280" imgH="241200" progId="Equation.DSMT4">
                  <p:embed/>
                </p:oleObj>
              </mc:Choice>
              <mc:Fallback>
                <p:oleObj name="Equation" r:id="rId9" imgW="1079280" imgH="241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9238" y="2938463"/>
                        <a:ext cx="10795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Object 4"/>
          <p:cNvGraphicFramePr>
            <a:graphicFrameLocks noChangeAspect="1"/>
          </p:cNvGraphicFramePr>
          <p:nvPr/>
        </p:nvGraphicFramePr>
        <p:xfrm>
          <a:off x="3052763" y="2671763"/>
          <a:ext cx="6604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72" name="Equation" r:id="rId11" imgW="660240" imgH="799920" progId="Equation.DSMT4">
                  <p:embed/>
                </p:oleObj>
              </mc:Choice>
              <mc:Fallback>
                <p:oleObj name="Equation" r:id="rId11" imgW="660240" imgH="79992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2763" y="2671763"/>
                        <a:ext cx="6604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2" name="Straight Arrow Connector 101"/>
          <p:cNvCxnSpPr/>
          <p:nvPr/>
        </p:nvCxnSpPr>
        <p:spPr>
          <a:xfrm flipV="1">
            <a:off x="1208543" y="1665898"/>
            <a:ext cx="0" cy="36448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Parallelogram 104"/>
          <p:cNvSpPr/>
          <p:nvPr/>
        </p:nvSpPr>
        <p:spPr>
          <a:xfrm>
            <a:off x="1227727" y="2027035"/>
            <a:ext cx="1579418" cy="652229"/>
          </a:xfrm>
          <a:prstGeom prst="parallelogram">
            <a:avLst>
              <a:gd name="adj" fmla="val 66333"/>
            </a:avLst>
          </a:prstGeom>
          <a:solidFill>
            <a:srgbClr val="FFFF0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60" name="Group 59"/>
          <p:cNvGrpSpPr/>
          <p:nvPr/>
        </p:nvGrpSpPr>
        <p:grpSpPr>
          <a:xfrm rot="2230557">
            <a:off x="1745659" y="1704272"/>
            <a:ext cx="900000" cy="900000"/>
            <a:chOff x="351693" y="2039815"/>
            <a:chExt cx="1099837" cy="1208543"/>
          </a:xfrm>
        </p:grpSpPr>
        <p:grpSp>
          <p:nvGrpSpPr>
            <p:cNvPr id="61" name="Group 60"/>
            <p:cNvGrpSpPr/>
            <p:nvPr/>
          </p:nvGrpSpPr>
          <p:grpSpPr>
            <a:xfrm>
              <a:off x="351693" y="2653677"/>
              <a:ext cx="876034" cy="594681"/>
              <a:chOff x="351693" y="2653677"/>
              <a:chExt cx="876034" cy="594681"/>
            </a:xfrm>
          </p:grpSpPr>
          <p:cxnSp>
            <p:nvCxnSpPr>
              <p:cNvPr id="72" name="Straight Arrow Connector 71"/>
              <p:cNvCxnSpPr/>
              <p:nvPr/>
            </p:nvCxnSpPr>
            <p:spPr>
              <a:xfrm flipV="1">
                <a:off x="351693" y="2660072"/>
                <a:ext cx="0" cy="588285"/>
              </a:xfrm>
              <a:prstGeom prst="straightConnector1">
                <a:avLst/>
              </a:prstGeom>
              <a:ln w="28575">
                <a:solidFill>
                  <a:srgbClr val="0000C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/>
              <p:nvPr/>
            </p:nvCxnSpPr>
            <p:spPr>
              <a:xfrm flipV="1">
                <a:off x="639441" y="2660073"/>
                <a:ext cx="0" cy="588285"/>
              </a:xfrm>
              <a:prstGeom prst="straightConnector1">
                <a:avLst/>
              </a:prstGeom>
              <a:ln w="28575">
                <a:solidFill>
                  <a:srgbClr val="0000C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/>
              <p:nvPr/>
            </p:nvCxnSpPr>
            <p:spPr>
              <a:xfrm flipV="1">
                <a:off x="939979" y="2653677"/>
                <a:ext cx="0" cy="588285"/>
              </a:xfrm>
              <a:prstGeom prst="straightConnector1">
                <a:avLst/>
              </a:prstGeom>
              <a:ln w="28575">
                <a:solidFill>
                  <a:srgbClr val="0000C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/>
              <p:nvPr/>
            </p:nvCxnSpPr>
            <p:spPr>
              <a:xfrm flipV="1">
                <a:off x="1227727" y="2653678"/>
                <a:ext cx="0" cy="588285"/>
              </a:xfrm>
              <a:prstGeom prst="straightConnector1">
                <a:avLst/>
              </a:prstGeom>
              <a:ln w="28575">
                <a:solidFill>
                  <a:srgbClr val="0000C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/>
          </p:nvGrpSpPr>
          <p:grpSpPr>
            <a:xfrm>
              <a:off x="473186" y="2423479"/>
              <a:ext cx="876034" cy="594681"/>
              <a:chOff x="351693" y="2653677"/>
              <a:chExt cx="876034" cy="594681"/>
            </a:xfrm>
          </p:grpSpPr>
          <p:cxnSp>
            <p:nvCxnSpPr>
              <p:cNvPr id="68" name="Straight Arrow Connector 67"/>
              <p:cNvCxnSpPr/>
              <p:nvPr/>
            </p:nvCxnSpPr>
            <p:spPr>
              <a:xfrm flipV="1">
                <a:off x="351693" y="2660072"/>
                <a:ext cx="0" cy="588285"/>
              </a:xfrm>
              <a:prstGeom prst="straightConnector1">
                <a:avLst/>
              </a:prstGeom>
              <a:ln w="28575">
                <a:solidFill>
                  <a:srgbClr val="0000C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/>
              <p:cNvCxnSpPr/>
              <p:nvPr/>
            </p:nvCxnSpPr>
            <p:spPr>
              <a:xfrm flipV="1">
                <a:off x="639441" y="2660073"/>
                <a:ext cx="0" cy="588285"/>
              </a:xfrm>
              <a:prstGeom prst="straightConnector1">
                <a:avLst/>
              </a:prstGeom>
              <a:ln w="28575">
                <a:solidFill>
                  <a:srgbClr val="0000C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/>
              <p:nvPr/>
            </p:nvCxnSpPr>
            <p:spPr>
              <a:xfrm flipV="1">
                <a:off x="939979" y="2653677"/>
                <a:ext cx="0" cy="588285"/>
              </a:xfrm>
              <a:prstGeom prst="straightConnector1">
                <a:avLst/>
              </a:prstGeom>
              <a:ln w="28575">
                <a:solidFill>
                  <a:srgbClr val="0000C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/>
              <p:nvPr/>
            </p:nvCxnSpPr>
            <p:spPr>
              <a:xfrm flipV="1">
                <a:off x="1227727" y="2653678"/>
                <a:ext cx="0" cy="588285"/>
              </a:xfrm>
              <a:prstGeom prst="straightConnector1">
                <a:avLst/>
              </a:prstGeom>
              <a:ln w="28575">
                <a:solidFill>
                  <a:srgbClr val="0000C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/>
          </p:nvGrpSpPr>
          <p:grpSpPr>
            <a:xfrm>
              <a:off x="575496" y="2039815"/>
              <a:ext cx="876034" cy="594681"/>
              <a:chOff x="351693" y="2653677"/>
              <a:chExt cx="876034" cy="594681"/>
            </a:xfrm>
          </p:grpSpPr>
          <p:cxnSp>
            <p:nvCxnSpPr>
              <p:cNvPr id="64" name="Straight Arrow Connector 63"/>
              <p:cNvCxnSpPr/>
              <p:nvPr/>
            </p:nvCxnSpPr>
            <p:spPr>
              <a:xfrm flipV="1">
                <a:off x="351693" y="2660072"/>
                <a:ext cx="0" cy="588285"/>
              </a:xfrm>
              <a:prstGeom prst="straightConnector1">
                <a:avLst/>
              </a:prstGeom>
              <a:ln w="28575">
                <a:solidFill>
                  <a:srgbClr val="0000C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/>
              <p:nvPr/>
            </p:nvCxnSpPr>
            <p:spPr>
              <a:xfrm flipV="1">
                <a:off x="639441" y="2660073"/>
                <a:ext cx="0" cy="588285"/>
              </a:xfrm>
              <a:prstGeom prst="straightConnector1">
                <a:avLst/>
              </a:prstGeom>
              <a:ln w="28575">
                <a:solidFill>
                  <a:srgbClr val="0000C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/>
              <p:nvPr/>
            </p:nvCxnSpPr>
            <p:spPr>
              <a:xfrm flipV="1">
                <a:off x="939979" y="2653677"/>
                <a:ext cx="0" cy="588285"/>
              </a:xfrm>
              <a:prstGeom prst="straightConnector1">
                <a:avLst/>
              </a:prstGeom>
              <a:ln w="28575">
                <a:solidFill>
                  <a:srgbClr val="0000C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/>
              <p:nvPr/>
            </p:nvCxnSpPr>
            <p:spPr>
              <a:xfrm flipV="1">
                <a:off x="1227727" y="2653678"/>
                <a:ext cx="0" cy="588285"/>
              </a:xfrm>
              <a:prstGeom prst="straightConnector1">
                <a:avLst/>
              </a:prstGeom>
              <a:ln w="28575">
                <a:solidFill>
                  <a:srgbClr val="0000C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3" name="Straight Arrow Connector 102"/>
          <p:cNvCxnSpPr/>
          <p:nvPr/>
        </p:nvCxnSpPr>
        <p:spPr>
          <a:xfrm flipV="1">
            <a:off x="1349221" y="2097365"/>
            <a:ext cx="6393" cy="51490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V="1">
            <a:off x="3938955" y="1806575"/>
            <a:ext cx="12788" cy="33586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535" name="Object 7"/>
          <p:cNvGraphicFramePr>
            <a:graphicFrameLocks noChangeAspect="1"/>
          </p:cNvGraphicFramePr>
          <p:nvPr/>
        </p:nvGraphicFramePr>
        <p:xfrm>
          <a:off x="122071" y="1590675"/>
          <a:ext cx="1651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73" name="Equation" r:id="rId13" imgW="164880" imgH="215640" progId="Equation.DSMT4">
                  <p:embed/>
                </p:oleObj>
              </mc:Choice>
              <mc:Fallback>
                <p:oleObj name="Equation" r:id="rId13" imgW="164880" imgH="21564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071" y="1590675"/>
                        <a:ext cx="1651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6" name="Object 8"/>
          <p:cNvGraphicFramePr>
            <a:graphicFrameLocks noChangeAspect="1"/>
          </p:cNvGraphicFramePr>
          <p:nvPr/>
        </p:nvGraphicFramePr>
        <p:xfrm>
          <a:off x="1279458" y="16922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74" name="Equation" r:id="rId15" imgW="164880" imgH="228600" progId="Equation.DSMT4">
                  <p:embed/>
                </p:oleObj>
              </mc:Choice>
              <mc:Fallback>
                <p:oleObj name="Equation" r:id="rId15" imgW="164880" imgH="22860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9458" y="1692275"/>
                        <a:ext cx="1651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0" name="Straight Arrow Connector 109"/>
          <p:cNvCxnSpPr/>
          <p:nvPr/>
        </p:nvCxnSpPr>
        <p:spPr>
          <a:xfrm flipV="1">
            <a:off x="1355614" y="2289198"/>
            <a:ext cx="268565" cy="319719"/>
          </a:xfrm>
          <a:prstGeom prst="straightConnector1">
            <a:avLst/>
          </a:prstGeom>
          <a:ln w="28575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1266093" y="2270017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i="1" dirty="0">
                <a:sym typeface="Symbol"/>
              </a:rPr>
              <a:t></a:t>
            </a:r>
            <a:endParaRPr lang="en-AU" sz="1200" i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480991" y="1045330"/>
            <a:ext cx="1067866" cy="8985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Freeform 8"/>
          <p:cNvSpPr/>
          <p:nvPr/>
        </p:nvSpPr>
        <p:spPr>
          <a:xfrm>
            <a:off x="2369430" y="1806576"/>
            <a:ext cx="153849" cy="157955"/>
          </a:xfrm>
          <a:custGeom>
            <a:avLst/>
            <a:gdLst>
              <a:gd name="connsiteX0" fmla="*/ 0 w 185437"/>
              <a:gd name="connsiteY0" fmla="*/ 44760 h 153465"/>
              <a:gd name="connsiteX1" fmla="*/ 12788 w 185437"/>
              <a:gd name="connsiteY1" fmla="*/ 153465 h 153465"/>
              <a:gd name="connsiteX2" fmla="*/ 115099 w 185437"/>
              <a:gd name="connsiteY2" fmla="*/ 140677 h 153465"/>
              <a:gd name="connsiteX3" fmla="*/ 185437 w 185437"/>
              <a:gd name="connsiteY3" fmla="*/ 0 h 153465"/>
              <a:gd name="connsiteX4" fmla="*/ 0 w 185437"/>
              <a:gd name="connsiteY4" fmla="*/ 44760 h 153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37" h="153465">
                <a:moveTo>
                  <a:pt x="0" y="44760"/>
                </a:moveTo>
                <a:lnTo>
                  <a:pt x="12788" y="153465"/>
                </a:lnTo>
                <a:lnTo>
                  <a:pt x="115099" y="140677"/>
                </a:lnTo>
                <a:lnTo>
                  <a:pt x="185437" y="0"/>
                </a:lnTo>
                <a:lnTo>
                  <a:pt x="0" y="4476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Freeform 6"/>
          <p:cNvSpPr/>
          <p:nvPr/>
        </p:nvSpPr>
        <p:spPr>
          <a:xfrm>
            <a:off x="1359498" y="524341"/>
            <a:ext cx="2608917" cy="1533592"/>
          </a:xfrm>
          <a:custGeom>
            <a:avLst/>
            <a:gdLst>
              <a:gd name="connsiteX0" fmla="*/ 0 w 2547105"/>
              <a:gd name="connsiteY0" fmla="*/ 638374 h 1506948"/>
              <a:gd name="connsiteX1" fmla="*/ 198226 w 2547105"/>
              <a:gd name="connsiteY1" fmla="*/ 484909 h 1506948"/>
              <a:gd name="connsiteX2" fmla="*/ 722567 w 2547105"/>
              <a:gd name="connsiteY2" fmla="*/ 254710 h 1506948"/>
              <a:gd name="connsiteX3" fmla="*/ 1573023 w 2547105"/>
              <a:gd name="connsiteY3" fmla="*/ 229132 h 1506948"/>
              <a:gd name="connsiteX4" fmla="*/ 2327563 w 2547105"/>
              <a:gd name="connsiteY4" fmla="*/ 24512 h 1506948"/>
              <a:gd name="connsiteX5" fmla="*/ 2429874 w 2547105"/>
              <a:gd name="connsiteY5" fmla="*/ 82061 h 1506948"/>
              <a:gd name="connsiteX6" fmla="*/ 2429874 w 2547105"/>
              <a:gd name="connsiteY6" fmla="*/ 222738 h 1506948"/>
              <a:gd name="connsiteX7" fmla="*/ 1726489 w 2547105"/>
              <a:gd name="connsiteY7" fmla="*/ 663952 h 1506948"/>
              <a:gd name="connsiteX8" fmla="*/ 1138204 w 2547105"/>
              <a:gd name="connsiteY8" fmla="*/ 1367337 h 1506948"/>
              <a:gd name="connsiteX9" fmla="*/ 914400 w 2547105"/>
              <a:gd name="connsiteY9" fmla="*/ 1501619 h 150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47105" h="1506948">
                <a:moveTo>
                  <a:pt x="0" y="638374"/>
                </a:moveTo>
                <a:cubicBezTo>
                  <a:pt x="38899" y="593613"/>
                  <a:pt x="77798" y="548853"/>
                  <a:pt x="198226" y="484909"/>
                </a:cubicBezTo>
                <a:cubicBezTo>
                  <a:pt x="318654" y="420965"/>
                  <a:pt x="493434" y="297339"/>
                  <a:pt x="722567" y="254710"/>
                </a:cubicBezTo>
                <a:cubicBezTo>
                  <a:pt x="951700" y="212081"/>
                  <a:pt x="1305524" y="267498"/>
                  <a:pt x="1573023" y="229132"/>
                </a:cubicBezTo>
                <a:cubicBezTo>
                  <a:pt x="1840522" y="190766"/>
                  <a:pt x="2184755" y="49024"/>
                  <a:pt x="2327563" y="24512"/>
                </a:cubicBezTo>
                <a:cubicBezTo>
                  <a:pt x="2470371" y="0"/>
                  <a:pt x="2412822" y="49023"/>
                  <a:pt x="2429874" y="82061"/>
                </a:cubicBezTo>
                <a:cubicBezTo>
                  <a:pt x="2446926" y="115099"/>
                  <a:pt x="2547105" y="125756"/>
                  <a:pt x="2429874" y="222738"/>
                </a:cubicBezTo>
                <a:cubicBezTo>
                  <a:pt x="2312643" y="319720"/>
                  <a:pt x="1941767" y="473186"/>
                  <a:pt x="1726489" y="663952"/>
                </a:cubicBezTo>
                <a:cubicBezTo>
                  <a:pt x="1511211" y="854719"/>
                  <a:pt x="1273552" y="1227726"/>
                  <a:pt x="1138204" y="1367337"/>
                </a:cubicBezTo>
                <a:cubicBezTo>
                  <a:pt x="1002856" y="1506948"/>
                  <a:pt x="958628" y="1504283"/>
                  <a:pt x="914400" y="1501619"/>
                </a:cubicBezTo>
              </a:path>
            </a:pathLst>
          </a:cu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Connector 12"/>
          <p:cNvCxnSpPr>
            <a:stCxn id="7" idx="9"/>
          </p:cNvCxnSpPr>
          <p:nvPr/>
        </p:nvCxnSpPr>
        <p:spPr>
          <a:xfrm flipH="1">
            <a:off x="2233700" y="2052510"/>
            <a:ext cx="62389" cy="191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2369429" y="1912144"/>
            <a:ext cx="2381" cy="8096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7" idx="0"/>
          </p:cNvCxnSpPr>
          <p:nvPr/>
        </p:nvCxnSpPr>
        <p:spPr>
          <a:xfrm flipV="1">
            <a:off x="1321681" y="1174002"/>
            <a:ext cx="37817" cy="451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 19"/>
          <p:cNvSpPr/>
          <p:nvPr/>
        </p:nvSpPr>
        <p:spPr>
          <a:xfrm>
            <a:off x="1459793" y="1019175"/>
            <a:ext cx="161925" cy="142875"/>
          </a:xfrm>
          <a:custGeom>
            <a:avLst/>
            <a:gdLst>
              <a:gd name="connsiteX0" fmla="*/ 161925 w 161925"/>
              <a:gd name="connsiteY0" fmla="*/ 0 h 147638"/>
              <a:gd name="connsiteX1" fmla="*/ 92869 w 161925"/>
              <a:gd name="connsiteY1" fmla="*/ 138113 h 147638"/>
              <a:gd name="connsiteX2" fmla="*/ 28575 w 161925"/>
              <a:gd name="connsiteY2" fmla="*/ 147638 h 147638"/>
              <a:gd name="connsiteX3" fmla="*/ 4763 w 161925"/>
              <a:gd name="connsiteY3" fmla="*/ 142875 h 147638"/>
              <a:gd name="connsiteX4" fmla="*/ 0 w 161925"/>
              <a:gd name="connsiteY4" fmla="*/ 114300 h 147638"/>
              <a:gd name="connsiteX5" fmla="*/ 69057 w 161925"/>
              <a:gd name="connsiteY5" fmla="*/ 40481 h 147638"/>
              <a:gd name="connsiteX6" fmla="*/ 161925 w 161925"/>
              <a:gd name="connsiteY6" fmla="*/ 0 h 147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925" h="147638">
                <a:moveTo>
                  <a:pt x="161925" y="0"/>
                </a:moveTo>
                <a:lnTo>
                  <a:pt x="92869" y="138113"/>
                </a:lnTo>
                <a:lnTo>
                  <a:pt x="28575" y="147638"/>
                </a:lnTo>
                <a:lnTo>
                  <a:pt x="4763" y="142875"/>
                </a:lnTo>
                <a:lnTo>
                  <a:pt x="0" y="114300"/>
                </a:lnTo>
                <a:lnTo>
                  <a:pt x="69057" y="40481"/>
                </a:lnTo>
                <a:lnTo>
                  <a:pt x="161925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ounded Rectangle 5"/>
          <p:cNvSpPr/>
          <p:nvPr/>
        </p:nvSpPr>
        <p:spPr>
          <a:xfrm>
            <a:off x="1269976" y="1179613"/>
            <a:ext cx="1067866" cy="89856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1512173" y="1042988"/>
            <a:ext cx="197653" cy="47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1709828" y="607853"/>
            <a:ext cx="2107559" cy="87328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>
          <a:xfrm>
            <a:off x="1871750" y="666750"/>
            <a:ext cx="1800225" cy="1204913"/>
          </a:xfrm>
          <a:custGeom>
            <a:avLst/>
            <a:gdLst>
              <a:gd name="connsiteX0" fmla="*/ 1800225 w 1800225"/>
              <a:gd name="connsiteY0" fmla="*/ 0 h 1204913"/>
              <a:gd name="connsiteX1" fmla="*/ 757237 w 1800225"/>
              <a:gd name="connsiteY1" fmla="*/ 490538 h 1204913"/>
              <a:gd name="connsiteX2" fmla="*/ 295275 w 1800225"/>
              <a:gd name="connsiteY2" fmla="*/ 771525 h 1204913"/>
              <a:gd name="connsiteX3" fmla="*/ 0 w 1800225"/>
              <a:gd name="connsiteY3" fmla="*/ 1204913 h 1204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0225" h="1204913">
                <a:moveTo>
                  <a:pt x="1800225" y="0"/>
                </a:moveTo>
                <a:cubicBezTo>
                  <a:pt x="1404143" y="180975"/>
                  <a:pt x="1008062" y="361951"/>
                  <a:pt x="757237" y="490538"/>
                </a:cubicBezTo>
                <a:cubicBezTo>
                  <a:pt x="506412" y="619126"/>
                  <a:pt x="421481" y="652463"/>
                  <a:pt x="295275" y="771525"/>
                </a:cubicBezTo>
                <a:cubicBezTo>
                  <a:pt x="169069" y="890587"/>
                  <a:pt x="84534" y="1047750"/>
                  <a:pt x="0" y="1204913"/>
                </a:cubicBezTo>
              </a:path>
            </a:pathLst>
          </a:cu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6" name="Straight Connector 25"/>
          <p:cNvCxnSpPr/>
          <p:nvPr/>
        </p:nvCxnSpPr>
        <p:spPr>
          <a:xfrm>
            <a:off x="2293231" y="1212057"/>
            <a:ext cx="28574" cy="428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 32"/>
          <p:cNvSpPr/>
          <p:nvPr/>
        </p:nvSpPr>
        <p:spPr>
          <a:xfrm>
            <a:off x="2333712" y="1281113"/>
            <a:ext cx="5557" cy="80962"/>
          </a:xfrm>
          <a:custGeom>
            <a:avLst/>
            <a:gdLst>
              <a:gd name="connsiteX0" fmla="*/ 4763 w 5557"/>
              <a:gd name="connsiteY0" fmla="*/ 80962 h 80962"/>
              <a:gd name="connsiteX1" fmla="*/ 4763 w 5557"/>
              <a:gd name="connsiteY1" fmla="*/ 23812 h 80962"/>
              <a:gd name="connsiteX2" fmla="*/ 0 w 5557"/>
              <a:gd name="connsiteY2" fmla="*/ 0 h 8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57" h="80962">
                <a:moveTo>
                  <a:pt x="4763" y="80962"/>
                </a:moveTo>
                <a:cubicBezTo>
                  <a:pt x="4763" y="58737"/>
                  <a:pt x="5557" y="37306"/>
                  <a:pt x="4763" y="23812"/>
                </a:cubicBezTo>
                <a:cubicBezTo>
                  <a:pt x="3969" y="10318"/>
                  <a:pt x="1984" y="5159"/>
                  <a:pt x="0" y="0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Freeform 33"/>
          <p:cNvSpPr/>
          <p:nvPr/>
        </p:nvSpPr>
        <p:spPr>
          <a:xfrm>
            <a:off x="2548025" y="1171575"/>
            <a:ext cx="4763" cy="66675"/>
          </a:xfrm>
          <a:custGeom>
            <a:avLst/>
            <a:gdLst>
              <a:gd name="connsiteX0" fmla="*/ 4763 w 4763"/>
              <a:gd name="connsiteY0" fmla="*/ 66675 h 66675"/>
              <a:gd name="connsiteX1" fmla="*/ 0 w 4763"/>
              <a:gd name="connsiteY1" fmla="*/ 0 h 6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63" h="66675">
                <a:moveTo>
                  <a:pt x="4763" y="66675"/>
                </a:moveTo>
                <a:lnTo>
                  <a:pt x="0" y="0"/>
                </a:ln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40" name="Group 39"/>
          <p:cNvGrpSpPr/>
          <p:nvPr/>
        </p:nvGrpSpPr>
        <p:grpSpPr>
          <a:xfrm>
            <a:off x="1843173" y="1866900"/>
            <a:ext cx="47625" cy="46672"/>
            <a:chOff x="2681288" y="1457325"/>
            <a:chExt cx="57150" cy="60960"/>
          </a:xfrm>
        </p:grpSpPr>
        <p:sp>
          <p:nvSpPr>
            <p:cNvPr id="38" name="4-Point Star 37"/>
            <p:cNvSpPr/>
            <p:nvPr/>
          </p:nvSpPr>
          <p:spPr>
            <a:xfrm>
              <a:off x="2681288" y="1457325"/>
              <a:ext cx="57150" cy="45719"/>
            </a:xfrm>
            <a:prstGeom prst="star4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9" name="4-Point Star 38"/>
            <p:cNvSpPr/>
            <p:nvPr/>
          </p:nvSpPr>
          <p:spPr>
            <a:xfrm rot="2700000">
              <a:off x="2681289" y="1466850"/>
              <a:ext cx="57150" cy="45719"/>
            </a:xfrm>
            <a:prstGeom prst="star4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9" name="Straight Arrow Connector 48"/>
          <p:cNvCxnSpPr/>
          <p:nvPr/>
        </p:nvCxnSpPr>
        <p:spPr>
          <a:xfrm flipH="1">
            <a:off x="3486237" y="633413"/>
            <a:ext cx="252413" cy="11430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3724362" y="576262"/>
            <a:ext cx="90488" cy="95250"/>
            <a:chOff x="2876550" y="1171575"/>
            <a:chExt cx="90488" cy="95250"/>
          </a:xfrm>
        </p:grpSpPr>
        <p:sp>
          <p:nvSpPr>
            <p:cNvPr id="42" name="Oval 41"/>
            <p:cNvSpPr/>
            <p:nvPr/>
          </p:nvSpPr>
          <p:spPr>
            <a:xfrm>
              <a:off x="2876550" y="1171575"/>
              <a:ext cx="90488" cy="9525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2881312" y="1223963"/>
              <a:ext cx="857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161952" y="1438309"/>
            <a:ext cx="791093" cy="160264"/>
            <a:chOff x="366740" y="1438309"/>
            <a:chExt cx="791093" cy="160264"/>
          </a:xfrm>
        </p:grpSpPr>
        <p:sp>
          <p:nvSpPr>
            <p:cNvPr id="52" name="Rectangle 51"/>
            <p:cNvSpPr/>
            <p:nvPr/>
          </p:nvSpPr>
          <p:spPr>
            <a:xfrm>
              <a:off x="742950" y="1447974"/>
              <a:ext cx="414883" cy="1505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76386" y="1447974"/>
              <a:ext cx="394302" cy="15059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66740" y="1438309"/>
              <a:ext cx="788208" cy="15553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745481" y="1138961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solidFill>
                  <a:srgbClr val="FF0000"/>
                </a:solidFill>
              </a:rPr>
              <a:t>N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69505" y="1129452"/>
            <a:ext cx="256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solidFill>
                  <a:srgbClr val="00B050"/>
                </a:solidFill>
              </a:rPr>
              <a:t>S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857250" y="1685925"/>
            <a:ext cx="361950" cy="0"/>
          </a:xfrm>
          <a:prstGeom prst="straightConnector1">
            <a:avLst/>
          </a:prstGeom>
          <a:ln w="28575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795" name="Object 3"/>
          <p:cNvGraphicFramePr>
            <a:graphicFrameLocks noChangeAspect="1"/>
          </p:cNvGraphicFramePr>
          <p:nvPr/>
        </p:nvGraphicFramePr>
        <p:xfrm>
          <a:off x="3332184" y="2811470"/>
          <a:ext cx="1651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33" name="Equation" r:id="rId3" imgW="164880" imgH="215640" progId="Equation.DSMT4">
                  <p:embed/>
                </p:oleObj>
              </mc:Choice>
              <mc:Fallback>
                <p:oleObj name="Equation" r:id="rId3" imgW="164880" imgH="21564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2184" y="2811470"/>
                        <a:ext cx="1651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6" name="Object 4"/>
          <p:cNvGraphicFramePr>
            <a:graphicFrameLocks noChangeAspect="1"/>
          </p:cNvGraphicFramePr>
          <p:nvPr/>
        </p:nvGraphicFramePr>
        <p:xfrm>
          <a:off x="3197225" y="2117726"/>
          <a:ext cx="4826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34" name="Equation" r:id="rId5" imgW="482400" imgH="266400" progId="Equation.DSMT4">
                  <p:embed/>
                </p:oleObj>
              </mc:Choice>
              <mc:Fallback>
                <p:oleObj name="Equation" r:id="rId5" imgW="482400" imgH="2664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7225" y="2117726"/>
                        <a:ext cx="4826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7" name="Object 5"/>
          <p:cNvGraphicFramePr>
            <a:graphicFrameLocks noChangeAspect="1"/>
          </p:cNvGraphicFramePr>
          <p:nvPr/>
        </p:nvGraphicFramePr>
        <p:xfrm>
          <a:off x="3867153" y="417508"/>
          <a:ext cx="190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35" name="Equation" r:id="rId7" imgW="190440" imgH="228600" progId="Equation.DSMT4">
                  <p:embed/>
                </p:oleObj>
              </mc:Choice>
              <mc:Fallback>
                <p:oleObj name="Equation" r:id="rId7" imgW="190440" imgH="2286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7153" y="417508"/>
                        <a:ext cx="1905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Cube 62"/>
          <p:cNvSpPr/>
          <p:nvPr/>
        </p:nvSpPr>
        <p:spPr>
          <a:xfrm>
            <a:off x="2995635" y="2605096"/>
            <a:ext cx="923925" cy="714375"/>
          </a:xfrm>
          <a:prstGeom prst="cub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5" name="Straight Connector 64"/>
          <p:cNvCxnSpPr/>
          <p:nvPr/>
        </p:nvCxnSpPr>
        <p:spPr>
          <a:xfrm flipH="1" flipV="1">
            <a:off x="3186135" y="3124208"/>
            <a:ext cx="733426" cy="14288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3005117" y="3128970"/>
            <a:ext cx="176212" cy="185739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3186135" y="2595572"/>
            <a:ext cx="4764" cy="538161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2995635" y="2792418"/>
            <a:ext cx="361950" cy="0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3252786" y="2328865"/>
            <a:ext cx="202407" cy="215899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3000398" y="2605096"/>
            <a:ext cx="195262" cy="176213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2995635" y="2778928"/>
            <a:ext cx="0" cy="3810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4" name="Object 4"/>
          <p:cNvGraphicFramePr>
            <a:graphicFrameLocks noChangeAspect="1"/>
          </p:cNvGraphicFramePr>
          <p:nvPr/>
        </p:nvGraphicFramePr>
        <p:xfrm>
          <a:off x="2571746" y="2493953"/>
          <a:ext cx="4953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36" name="Equation" r:id="rId9" imgW="495000" imgH="266400" progId="Equation.DSMT4">
                  <p:embed/>
                </p:oleObj>
              </mc:Choice>
              <mc:Fallback>
                <p:oleObj name="Equation" r:id="rId9" imgW="495000" imgH="266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1746" y="2493953"/>
                        <a:ext cx="4953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9" name="Object 7"/>
          <p:cNvGraphicFramePr>
            <a:graphicFrameLocks noChangeAspect="1"/>
          </p:cNvGraphicFramePr>
          <p:nvPr/>
        </p:nvGraphicFramePr>
        <p:xfrm>
          <a:off x="2759075" y="2976564"/>
          <a:ext cx="1778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37" name="Equation" r:id="rId11" imgW="177480" imgH="215640" progId="Equation.DSMT4">
                  <p:embed/>
                </p:oleObj>
              </mc:Choice>
              <mc:Fallback>
                <p:oleObj name="Equation" r:id="rId11" imgW="177480" imgH="21564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9075" y="2976564"/>
                        <a:ext cx="1778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3"/>
          <p:cNvGraphicFramePr>
            <a:graphicFrameLocks noChangeAspect="1"/>
          </p:cNvGraphicFramePr>
          <p:nvPr/>
        </p:nvGraphicFramePr>
        <p:xfrm>
          <a:off x="793772" y="1698625"/>
          <a:ext cx="1651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38" name="Equation" r:id="rId13" imgW="164880" imgH="215640" progId="Equation.DSMT4">
                  <p:embed/>
                </p:oleObj>
              </mc:Choice>
              <mc:Fallback>
                <p:oleObj name="Equation" r:id="rId13" imgW="164880" imgH="2156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772" y="1698625"/>
                        <a:ext cx="1651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" name="Cube 101"/>
          <p:cNvSpPr/>
          <p:nvPr/>
        </p:nvSpPr>
        <p:spPr>
          <a:xfrm>
            <a:off x="919185" y="2581284"/>
            <a:ext cx="923925" cy="714375"/>
          </a:xfrm>
          <a:prstGeom prst="cub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03" name="Straight Arrow Connector 102"/>
          <p:cNvCxnSpPr/>
          <p:nvPr/>
        </p:nvCxnSpPr>
        <p:spPr>
          <a:xfrm>
            <a:off x="919185" y="2763843"/>
            <a:ext cx="361950" cy="0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V="1">
            <a:off x="933473" y="2576521"/>
            <a:ext cx="195262" cy="176213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928710" y="2759878"/>
            <a:ext cx="0" cy="3810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004879" y="2767013"/>
            <a:ext cx="6055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rgbClr val="0000CC"/>
                </a:solidFill>
              </a:rPr>
              <a:t>fingers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471488" y="2486024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rgbClr val="00B050"/>
                </a:solidFill>
              </a:rPr>
              <a:t>thumb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-39622" y="2881318"/>
            <a:ext cx="977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200" dirty="0">
                <a:solidFill>
                  <a:srgbClr val="FF0000"/>
                </a:solidFill>
              </a:rPr>
              <a:t>palm</a:t>
            </a:r>
          </a:p>
          <a:p>
            <a:pPr algn="r"/>
            <a:r>
              <a:rPr lang="en-AU" sz="1200" dirty="0">
                <a:solidFill>
                  <a:srgbClr val="FF0000"/>
                </a:solidFill>
              </a:rPr>
              <a:t> facing down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609600" y="2228850"/>
            <a:ext cx="14528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right hand palm rule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static.enotes.com/images/how-products/hpm_0000_0002_0_img005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336" y="159694"/>
            <a:ext cx="3609975" cy="23431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nut 4"/>
          <p:cNvSpPr/>
          <p:nvPr/>
        </p:nvSpPr>
        <p:spPr>
          <a:xfrm>
            <a:off x="1306291" y="938181"/>
            <a:ext cx="1710046" cy="1710046"/>
          </a:xfrm>
          <a:prstGeom prst="donu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59132" y="1656608"/>
            <a:ext cx="457200" cy="2790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Oval 5"/>
          <p:cNvSpPr/>
          <p:nvPr/>
        </p:nvSpPr>
        <p:spPr>
          <a:xfrm>
            <a:off x="1676308" y="1312254"/>
            <a:ext cx="968560" cy="96856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Oval 6"/>
          <p:cNvSpPr/>
          <p:nvPr/>
        </p:nvSpPr>
        <p:spPr>
          <a:xfrm>
            <a:off x="1555889" y="1195526"/>
            <a:ext cx="1197521" cy="1197521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Oval 7"/>
          <p:cNvSpPr/>
          <p:nvPr/>
        </p:nvSpPr>
        <p:spPr>
          <a:xfrm>
            <a:off x="1419297" y="1098469"/>
            <a:ext cx="1466408" cy="137217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/>
          <p:cNvSpPr/>
          <p:nvPr/>
        </p:nvSpPr>
        <p:spPr>
          <a:xfrm>
            <a:off x="1330201" y="1019068"/>
            <a:ext cx="1650504" cy="1544438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986644" y="1800225"/>
            <a:ext cx="0" cy="4750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642259" y="1800225"/>
            <a:ext cx="0" cy="4750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749138" y="1800225"/>
            <a:ext cx="0" cy="4750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880487" y="1802452"/>
            <a:ext cx="0" cy="4750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028209" y="1368844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solidFill>
                  <a:srgbClr val="FF0000"/>
                </a:solidFill>
              </a:rPr>
              <a:t>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22270" y="1985251"/>
            <a:ext cx="256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solidFill>
                  <a:srgbClr val="00B050"/>
                </a:solidFill>
              </a:rPr>
              <a:t>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35678" y="2689762"/>
            <a:ext cx="2119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>
                <a:solidFill>
                  <a:srgbClr val="0000CC"/>
                </a:solidFill>
              </a:rPr>
              <a:t>the magnetic field in the region</a:t>
            </a:r>
          </a:p>
          <a:p>
            <a:r>
              <a:rPr lang="en-AU" sz="1000" dirty="0">
                <a:solidFill>
                  <a:srgbClr val="0000CC"/>
                </a:solidFill>
              </a:rPr>
              <a:t> between the poles is nearly uniform </a:t>
            </a:r>
          </a:p>
        </p:txBody>
      </p:sp>
      <p:sp>
        <p:nvSpPr>
          <p:cNvPr id="19" name="Freeform 18"/>
          <p:cNvSpPr/>
          <p:nvPr/>
        </p:nvSpPr>
        <p:spPr>
          <a:xfrm>
            <a:off x="3105397" y="1840675"/>
            <a:ext cx="590798" cy="789709"/>
          </a:xfrm>
          <a:custGeom>
            <a:avLst/>
            <a:gdLst>
              <a:gd name="connsiteX0" fmla="*/ 338447 w 590798"/>
              <a:gd name="connsiteY0" fmla="*/ 789709 h 789709"/>
              <a:gd name="connsiteX1" fmla="*/ 534390 w 590798"/>
              <a:gd name="connsiteY1" fmla="*/ 374073 h 789709"/>
              <a:gd name="connsiteX2" fmla="*/ 0 w 590798"/>
              <a:gd name="connsiteY2" fmla="*/ 0 h 789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0798" h="789709">
                <a:moveTo>
                  <a:pt x="338447" y="789709"/>
                </a:moveTo>
                <a:cubicBezTo>
                  <a:pt x="464622" y="647700"/>
                  <a:pt x="590798" y="505691"/>
                  <a:pt x="534390" y="374073"/>
                </a:cubicBezTo>
                <a:cubicBezTo>
                  <a:pt x="477982" y="242455"/>
                  <a:pt x="238991" y="121227"/>
                  <a:pt x="0" y="0"/>
                </a:cubicBezTo>
              </a:path>
            </a:pathLst>
          </a:custGeom>
          <a:ln>
            <a:solidFill>
              <a:srgbClr val="0000C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AutoShape 4"/>
          <p:cNvSpPr>
            <a:spLocks noChangeAspect="1" noChangeArrowheads="1" noTextEdit="1"/>
          </p:cNvSpPr>
          <p:nvPr/>
        </p:nvSpPr>
        <p:spPr bwMode="auto">
          <a:xfrm>
            <a:off x="984250" y="1112838"/>
            <a:ext cx="1968500" cy="233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34823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93850" y="1112838"/>
            <a:ext cx="1174750" cy="136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4" name="Rectangle 8"/>
          <p:cNvSpPr>
            <a:spLocks noChangeArrowheads="1"/>
          </p:cNvSpPr>
          <p:nvPr/>
        </p:nvSpPr>
        <p:spPr bwMode="auto">
          <a:xfrm>
            <a:off x="2427288" y="2794001"/>
            <a:ext cx="6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4825" name="Freeform 9"/>
          <p:cNvSpPr>
            <a:spLocks noEditPoints="1"/>
          </p:cNvSpPr>
          <p:nvPr/>
        </p:nvSpPr>
        <p:spPr bwMode="auto">
          <a:xfrm>
            <a:off x="1317625" y="1512888"/>
            <a:ext cx="1008063" cy="123825"/>
          </a:xfrm>
          <a:custGeom>
            <a:avLst/>
            <a:gdLst/>
            <a:ahLst/>
            <a:cxnLst>
              <a:cxn ang="0">
                <a:pos x="635" y="55"/>
              </a:cxn>
              <a:cxn ang="0">
                <a:pos x="64" y="52"/>
              </a:cxn>
              <a:cxn ang="0">
                <a:pos x="65" y="26"/>
              </a:cxn>
              <a:cxn ang="0">
                <a:pos x="635" y="29"/>
              </a:cxn>
              <a:cxn ang="0">
                <a:pos x="635" y="55"/>
              </a:cxn>
              <a:cxn ang="0">
                <a:pos x="77" y="78"/>
              </a:cxn>
              <a:cxn ang="0">
                <a:pos x="0" y="38"/>
              </a:cxn>
              <a:cxn ang="0">
                <a:pos x="78" y="0"/>
              </a:cxn>
              <a:cxn ang="0">
                <a:pos x="77" y="78"/>
              </a:cxn>
            </a:cxnLst>
            <a:rect l="0" t="0" r="r" b="b"/>
            <a:pathLst>
              <a:path w="635" h="78">
                <a:moveTo>
                  <a:pt x="635" y="55"/>
                </a:moveTo>
                <a:lnTo>
                  <a:pt x="64" y="52"/>
                </a:lnTo>
                <a:lnTo>
                  <a:pt x="65" y="26"/>
                </a:lnTo>
                <a:lnTo>
                  <a:pt x="635" y="29"/>
                </a:lnTo>
                <a:lnTo>
                  <a:pt x="635" y="55"/>
                </a:lnTo>
                <a:close/>
                <a:moveTo>
                  <a:pt x="77" y="78"/>
                </a:moveTo>
                <a:lnTo>
                  <a:pt x="0" y="38"/>
                </a:lnTo>
                <a:lnTo>
                  <a:pt x="78" y="0"/>
                </a:lnTo>
                <a:lnTo>
                  <a:pt x="77" y="78"/>
                </a:lnTo>
                <a:close/>
              </a:path>
            </a:pathLst>
          </a:custGeom>
          <a:solidFill>
            <a:srgbClr val="00B050"/>
          </a:solidFill>
          <a:ln w="1588" cap="flat">
            <a:solidFill>
              <a:srgbClr val="009900"/>
            </a:solidFill>
            <a:prstDash val="solid"/>
            <a:bevel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4826" name="Rectangle 10"/>
          <p:cNvSpPr>
            <a:spLocks noChangeArrowheads="1"/>
          </p:cNvSpPr>
          <p:nvPr/>
        </p:nvSpPr>
        <p:spPr bwMode="auto">
          <a:xfrm>
            <a:off x="1116013" y="1201562"/>
            <a:ext cx="231775" cy="265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Arial" pitchFamily="34" charset="0"/>
              </a:rPr>
              <a:t>+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4827" name="Rectangle 11"/>
          <p:cNvSpPr>
            <a:spLocks noChangeArrowheads="1"/>
          </p:cNvSpPr>
          <p:nvPr/>
        </p:nvSpPr>
        <p:spPr bwMode="auto">
          <a:xfrm>
            <a:off x="1265238" y="1201562"/>
            <a:ext cx="173038" cy="265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Arial" pitchFamily="34" charset="0"/>
              </a:rPr>
              <a:t>q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4828" name="Freeform 12"/>
          <p:cNvSpPr>
            <a:spLocks noEditPoints="1"/>
          </p:cNvSpPr>
          <p:nvPr/>
        </p:nvSpPr>
        <p:spPr bwMode="auto">
          <a:xfrm>
            <a:off x="1527175" y="1566863"/>
            <a:ext cx="776288" cy="1093788"/>
          </a:xfrm>
          <a:custGeom>
            <a:avLst/>
            <a:gdLst/>
            <a:ahLst/>
            <a:cxnLst>
              <a:cxn ang="0">
                <a:pos x="489" y="15"/>
              </a:cxn>
              <a:cxn ang="0">
                <a:pos x="48" y="643"/>
              </a:cxn>
              <a:cxn ang="0">
                <a:pos x="27" y="628"/>
              </a:cxn>
              <a:cxn ang="0">
                <a:pos x="467" y="0"/>
              </a:cxn>
              <a:cxn ang="0">
                <a:pos x="489" y="15"/>
              </a:cxn>
              <a:cxn ang="0">
                <a:pos x="77" y="647"/>
              </a:cxn>
              <a:cxn ang="0">
                <a:pos x="0" y="689"/>
              </a:cxn>
              <a:cxn ang="0">
                <a:pos x="13" y="603"/>
              </a:cxn>
              <a:cxn ang="0">
                <a:pos x="77" y="647"/>
              </a:cxn>
            </a:cxnLst>
            <a:rect l="0" t="0" r="r" b="b"/>
            <a:pathLst>
              <a:path w="489" h="689">
                <a:moveTo>
                  <a:pt x="489" y="15"/>
                </a:moveTo>
                <a:lnTo>
                  <a:pt x="48" y="643"/>
                </a:lnTo>
                <a:lnTo>
                  <a:pt x="27" y="628"/>
                </a:lnTo>
                <a:lnTo>
                  <a:pt x="467" y="0"/>
                </a:lnTo>
                <a:lnTo>
                  <a:pt x="489" y="15"/>
                </a:lnTo>
                <a:close/>
                <a:moveTo>
                  <a:pt x="77" y="647"/>
                </a:moveTo>
                <a:lnTo>
                  <a:pt x="0" y="689"/>
                </a:lnTo>
                <a:lnTo>
                  <a:pt x="13" y="603"/>
                </a:lnTo>
                <a:lnTo>
                  <a:pt x="77" y="647"/>
                </a:lnTo>
                <a:close/>
              </a:path>
            </a:pathLst>
          </a:custGeom>
          <a:solidFill>
            <a:srgbClr val="FF0000"/>
          </a:solidFill>
          <a:ln w="1588" cap="flat">
            <a:solidFill>
              <a:srgbClr val="FF0000"/>
            </a:solidFill>
            <a:prstDash val="solid"/>
            <a:bevel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4830" name="Rectangle 14"/>
          <p:cNvSpPr>
            <a:spLocks noChangeArrowheads="1"/>
          </p:cNvSpPr>
          <p:nvPr/>
        </p:nvSpPr>
        <p:spPr bwMode="auto">
          <a:xfrm>
            <a:off x="1085628" y="2805558"/>
            <a:ext cx="69410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cs typeface="Arial" pitchFamily="34" charset="0"/>
              </a:rPr>
              <a:t>out of page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4831" name="Freeform 15"/>
          <p:cNvSpPr>
            <a:spLocks noEditPoints="1"/>
          </p:cNvSpPr>
          <p:nvPr/>
        </p:nvSpPr>
        <p:spPr bwMode="auto">
          <a:xfrm>
            <a:off x="2246313" y="1571626"/>
            <a:ext cx="123825" cy="1362075"/>
          </a:xfrm>
          <a:custGeom>
            <a:avLst/>
            <a:gdLst/>
            <a:ahLst/>
            <a:cxnLst>
              <a:cxn ang="0">
                <a:pos x="52" y="0"/>
              </a:cxn>
              <a:cxn ang="0">
                <a:pos x="52" y="793"/>
              </a:cxn>
              <a:cxn ang="0">
                <a:pos x="26" y="793"/>
              </a:cxn>
              <a:cxn ang="0">
                <a:pos x="26" y="0"/>
              </a:cxn>
              <a:cxn ang="0">
                <a:pos x="52" y="0"/>
              </a:cxn>
              <a:cxn ang="0">
                <a:pos x="78" y="780"/>
              </a:cxn>
              <a:cxn ang="0">
                <a:pos x="39" y="858"/>
              </a:cxn>
              <a:cxn ang="0">
                <a:pos x="0" y="780"/>
              </a:cxn>
              <a:cxn ang="0">
                <a:pos x="78" y="780"/>
              </a:cxn>
            </a:cxnLst>
            <a:rect l="0" t="0" r="r" b="b"/>
            <a:pathLst>
              <a:path w="78" h="858">
                <a:moveTo>
                  <a:pt x="52" y="0"/>
                </a:moveTo>
                <a:lnTo>
                  <a:pt x="52" y="793"/>
                </a:lnTo>
                <a:lnTo>
                  <a:pt x="26" y="793"/>
                </a:lnTo>
                <a:lnTo>
                  <a:pt x="26" y="0"/>
                </a:lnTo>
                <a:lnTo>
                  <a:pt x="52" y="0"/>
                </a:lnTo>
                <a:close/>
                <a:moveTo>
                  <a:pt x="78" y="780"/>
                </a:moveTo>
                <a:lnTo>
                  <a:pt x="39" y="858"/>
                </a:lnTo>
                <a:lnTo>
                  <a:pt x="0" y="780"/>
                </a:lnTo>
                <a:lnTo>
                  <a:pt x="78" y="780"/>
                </a:lnTo>
                <a:close/>
              </a:path>
            </a:pathLst>
          </a:custGeom>
          <a:solidFill>
            <a:srgbClr val="0000CC"/>
          </a:solidFill>
          <a:ln w="1588" cap="flat">
            <a:solidFill>
              <a:srgbClr val="0000CC"/>
            </a:solidFill>
            <a:prstDash val="solid"/>
            <a:bevel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4832" name="Rectangle 16"/>
          <p:cNvSpPr>
            <a:spLocks noChangeArrowheads="1"/>
          </p:cNvSpPr>
          <p:nvPr/>
        </p:nvSpPr>
        <p:spPr bwMode="auto">
          <a:xfrm>
            <a:off x="1144588" y="1768476"/>
            <a:ext cx="231775" cy="265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Arial" pitchFamily="34" charset="0"/>
              </a:rPr>
              <a:t>+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4833" name="Rectangle 17"/>
          <p:cNvSpPr>
            <a:spLocks noChangeArrowheads="1"/>
          </p:cNvSpPr>
          <p:nvPr/>
        </p:nvSpPr>
        <p:spPr bwMode="auto">
          <a:xfrm>
            <a:off x="1293813" y="1768476"/>
            <a:ext cx="139700" cy="265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Arial" pitchFamily="34" charset="0"/>
              </a:rPr>
              <a:t>I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4834" name="Object 18"/>
          <p:cNvGraphicFramePr>
            <a:graphicFrameLocks noChangeAspect="1"/>
          </p:cNvGraphicFramePr>
          <p:nvPr/>
        </p:nvGraphicFramePr>
        <p:xfrm>
          <a:off x="1325563" y="2533650"/>
          <a:ext cx="1778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03" name="Equation" r:id="rId4" imgW="177480" imgH="215640" progId="Equation.DSMT4">
                  <p:embed/>
                </p:oleObj>
              </mc:Choice>
              <mc:Fallback>
                <p:oleObj name="Equation" r:id="rId4" imgW="177480" imgH="215640" progId="Equation.DSMT4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5563" y="2533650"/>
                        <a:ext cx="1778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35" name="Object 19"/>
          <p:cNvGraphicFramePr>
            <a:graphicFrameLocks noChangeAspect="1"/>
          </p:cNvGraphicFramePr>
          <p:nvPr/>
        </p:nvGraphicFramePr>
        <p:xfrm>
          <a:off x="2417763" y="2617788"/>
          <a:ext cx="1651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04" name="Equation" r:id="rId6" imgW="164880" imgH="215640" progId="Equation.DSMT4">
                  <p:embed/>
                </p:oleObj>
              </mc:Choice>
              <mc:Fallback>
                <p:oleObj name="Equation" r:id="rId6" imgW="164880" imgH="215640" progId="Equation.DSMT4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7763" y="2617788"/>
                        <a:ext cx="1651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36" name="Object 20"/>
          <p:cNvGraphicFramePr>
            <a:graphicFrameLocks noChangeAspect="1"/>
          </p:cNvGraphicFramePr>
          <p:nvPr/>
        </p:nvGraphicFramePr>
        <p:xfrm>
          <a:off x="1121879" y="1492251"/>
          <a:ext cx="1397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05" name="Equation" r:id="rId8" imgW="139680" imgH="190440" progId="Equation.DSMT4">
                  <p:embed/>
                </p:oleObj>
              </mc:Choice>
              <mc:Fallback>
                <p:oleObj name="Equation" r:id="rId8" imgW="139680" imgH="190440" progId="Equation.DSMT4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1879" y="1492251"/>
                        <a:ext cx="139700" cy="19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02848" y="351694"/>
            <a:ext cx="1534657" cy="1454881"/>
            <a:chOff x="716173" y="338903"/>
            <a:chExt cx="1955967" cy="1633926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722568" y="677807"/>
              <a:ext cx="0" cy="7225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160588" y="338903"/>
              <a:ext cx="0" cy="7225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716173" y="1067866"/>
              <a:ext cx="1444415" cy="3325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716173" y="345298"/>
              <a:ext cx="1444415" cy="3325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716174" y="1400375"/>
              <a:ext cx="505158" cy="5691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160588" y="1077303"/>
              <a:ext cx="505158" cy="5691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1227725" y="1640320"/>
              <a:ext cx="1444415" cy="3325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Arrow Connector 17"/>
          <p:cNvCxnSpPr/>
          <p:nvPr/>
        </p:nvCxnSpPr>
        <p:spPr>
          <a:xfrm>
            <a:off x="1259698" y="1087049"/>
            <a:ext cx="415636" cy="95916"/>
          </a:xfrm>
          <a:prstGeom prst="straightConnector1">
            <a:avLst/>
          </a:prstGeom>
          <a:ln w="1270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023105" y="1150993"/>
            <a:ext cx="780117" cy="185438"/>
          </a:xfrm>
          <a:prstGeom prst="straightConnector1">
            <a:avLst/>
          </a:prstGeom>
          <a:ln w="1270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80117" y="1208542"/>
            <a:ext cx="1125416" cy="274960"/>
          </a:xfrm>
          <a:prstGeom prst="straightConnector1">
            <a:avLst/>
          </a:prstGeom>
          <a:ln w="1270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37129" y="1266092"/>
            <a:ext cx="1240516" cy="287749"/>
          </a:xfrm>
          <a:prstGeom prst="straightConnector1">
            <a:avLst/>
          </a:prstGeom>
          <a:ln w="1270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434820" y="1355614"/>
            <a:ext cx="1125415" cy="268565"/>
          </a:xfrm>
          <a:prstGeom prst="straightConnector1">
            <a:avLst/>
          </a:prstGeom>
          <a:ln w="1270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49919" y="1483502"/>
            <a:ext cx="805695" cy="185438"/>
          </a:xfrm>
          <a:prstGeom prst="straightConnector1">
            <a:avLst/>
          </a:prstGeom>
          <a:ln w="1270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45835" y="1621137"/>
            <a:ext cx="485975" cy="105353"/>
          </a:xfrm>
          <a:prstGeom prst="straightConnector1">
            <a:avLst/>
          </a:prstGeom>
          <a:ln w="1270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/>
          <p:cNvGrpSpPr/>
          <p:nvPr/>
        </p:nvGrpSpPr>
        <p:grpSpPr>
          <a:xfrm>
            <a:off x="878851" y="2795121"/>
            <a:ext cx="90488" cy="95250"/>
            <a:chOff x="878851" y="2795121"/>
            <a:chExt cx="90488" cy="95250"/>
          </a:xfrm>
        </p:grpSpPr>
        <p:sp>
          <p:nvSpPr>
            <p:cNvPr id="47" name="Oval 46"/>
            <p:cNvSpPr/>
            <p:nvPr/>
          </p:nvSpPr>
          <p:spPr>
            <a:xfrm>
              <a:off x="878851" y="2795121"/>
              <a:ext cx="90488" cy="9525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883613" y="2847509"/>
              <a:ext cx="857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endCxn id="47" idx="0"/>
            </p:cNvCxnSpPr>
            <p:nvPr/>
          </p:nvCxnSpPr>
          <p:spPr>
            <a:xfrm flipH="1" flipV="1">
              <a:off x="924095" y="2795121"/>
              <a:ext cx="2382" cy="943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Straight Arrow Connector 50"/>
          <p:cNvCxnSpPr/>
          <p:nvPr/>
        </p:nvCxnSpPr>
        <p:spPr>
          <a:xfrm flipH="1">
            <a:off x="511551" y="1169116"/>
            <a:ext cx="425312" cy="96978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968856" y="633046"/>
            <a:ext cx="3094" cy="46717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842" name="Object 4"/>
          <p:cNvGraphicFramePr>
            <a:graphicFrameLocks noChangeAspect="1"/>
          </p:cNvGraphicFramePr>
          <p:nvPr/>
        </p:nvGraphicFramePr>
        <p:xfrm>
          <a:off x="2239241" y="2423626"/>
          <a:ext cx="4953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34" name="Equation" r:id="rId3" imgW="495000" imgH="266400" progId="Equation.DSMT4">
                  <p:embed/>
                </p:oleObj>
              </mc:Choice>
              <mc:Fallback>
                <p:oleObj name="Equation" r:id="rId3" imgW="495000" imgH="266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9241" y="2423626"/>
                        <a:ext cx="4953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3" name="Object 3"/>
          <p:cNvGraphicFramePr>
            <a:graphicFrameLocks noChangeAspect="1"/>
          </p:cNvGraphicFramePr>
          <p:nvPr/>
        </p:nvGraphicFramePr>
        <p:xfrm>
          <a:off x="1070952" y="591450"/>
          <a:ext cx="1778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35" name="Equation" r:id="rId5" imgW="177480" imgH="215640" progId="Equation.DSMT4">
                  <p:embed/>
                </p:oleObj>
              </mc:Choice>
              <mc:Fallback>
                <p:oleObj name="Equation" r:id="rId5" imgW="177480" imgH="21564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0952" y="591450"/>
                        <a:ext cx="1778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4" name="Object 3"/>
          <p:cNvGraphicFramePr>
            <a:graphicFrameLocks noChangeAspect="1"/>
          </p:cNvGraphicFramePr>
          <p:nvPr/>
        </p:nvGraphicFramePr>
        <p:xfrm>
          <a:off x="1861615" y="1158142"/>
          <a:ext cx="1651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36" name="Equation" r:id="rId7" imgW="164880" imgH="215640" progId="Equation.DSMT4">
                  <p:embed/>
                </p:oleObj>
              </mc:Choice>
              <mc:Fallback>
                <p:oleObj name="Equation" r:id="rId7" imgW="164880" imgH="2156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1615" y="1158142"/>
                        <a:ext cx="1651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" name="Group 60"/>
          <p:cNvGrpSpPr/>
          <p:nvPr/>
        </p:nvGrpSpPr>
        <p:grpSpPr>
          <a:xfrm>
            <a:off x="923611" y="1094209"/>
            <a:ext cx="90488" cy="95250"/>
            <a:chOff x="2876550" y="1171575"/>
            <a:chExt cx="90488" cy="95250"/>
          </a:xfrm>
        </p:grpSpPr>
        <p:sp>
          <p:nvSpPr>
            <p:cNvPr id="62" name="Oval 61"/>
            <p:cNvSpPr/>
            <p:nvPr/>
          </p:nvSpPr>
          <p:spPr>
            <a:xfrm>
              <a:off x="2876550" y="1171575"/>
              <a:ext cx="90488" cy="9525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63" name="Straight Connector 62"/>
            <p:cNvCxnSpPr/>
            <p:nvPr/>
          </p:nvCxnSpPr>
          <p:spPr>
            <a:xfrm>
              <a:off x="2881312" y="1223963"/>
              <a:ext cx="857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Straight Connector 69"/>
          <p:cNvCxnSpPr/>
          <p:nvPr/>
        </p:nvCxnSpPr>
        <p:spPr>
          <a:xfrm>
            <a:off x="588286" y="2903060"/>
            <a:ext cx="396453" cy="511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377269" y="2308380"/>
            <a:ext cx="1534658" cy="4092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845" name="Object 5"/>
          <p:cNvGraphicFramePr>
            <a:graphicFrameLocks noChangeAspect="1"/>
          </p:cNvGraphicFramePr>
          <p:nvPr/>
        </p:nvGraphicFramePr>
        <p:xfrm>
          <a:off x="428446" y="934762"/>
          <a:ext cx="4826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37" name="Equation" r:id="rId9" imgW="482400" imgH="266400" progId="Equation.DSMT4">
                  <p:embed/>
                </p:oleObj>
              </mc:Choice>
              <mc:Fallback>
                <p:oleObj name="Equation" r:id="rId9" imgW="482400" imgH="2664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46" y="934762"/>
                        <a:ext cx="4826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5" name="Straight Arrow Connector 74"/>
          <p:cNvCxnSpPr/>
          <p:nvPr/>
        </p:nvCxnSpPr>
        <p:spPr>
          <a:xfrm flipV="1">
            <a:off x="3047017" y="920794"/>
            <a:ext cx="137397" cy="254718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3043736" y="1163779"/>
            <a:ext cx="722569" cy="179045"/>
          </a:xfrm>
          <a:prstGeom prst="straightConnector1">
            <a:avLst/>
          </a:prstGeom>
          <a:ln w="3810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2525791" y="351694"/>
            <a:ext cx="1534657" cy="1454881"/>
            <a:chOff x="716173" y="338903"/>
            <a:chExt cx="1955967" cy="1633926"/>
          </a:xfrm>
        </p:grpSpPr>
        <p:cxnSp>
          <p:nvCxnSpPr>
            <p:cNvPr id="82" name="Straight Connector 81"/>
            <p:cNvCxnSpPr/>
            <p:nvPr/>
          </p:nvCxnSpPr>
          <p:spPr>
            <a:xfrm>
              <a:off x="722568" y="677807"/>
              <a:ext cx="0" cy="7225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2160588" y="338903"/>
              <a:ext cx="0" cy="7225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V="1">
              <a:off x="716173" y="1067866"/>
              <a:ext cx="1444415" cy="3325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716173" y="345298"/>
              <a:ext cx="1444415" cy="3325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716174" y="1400375"/>
              <a:ext cx="505158" cy="5691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2160588" y="1077303"/>
              <a:ext cx="505158" cy="5691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V="1">
              <a:off x="1227725" y="1640320"/>
              <a:ext cx="1444415" cy="3325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9" name="Straight Arrow Connector 88"/>
          <p:cNvCxnSpPr/>
          <p:nvPr/>
        </p:nvCxnSpPr>
        <p:spPr>
          <a:xfrm flipV="1">
            <a:off x="3047037" y="684201"/>
            <a:ext cx="3094" cy="46717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V="1">
            <a:off x="3034229" y="1029499"/>
            <a:ext cx="546638" cy="146013"/>
          </a:xfrm>
          <a:prstGeom prst="straightConnector1">
            <a:avLst/>
          </a:prstGeom>
          <a:ln w="127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3184414" y="933583"/>
            <a:ext cx="402848" cy="8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rallelogram 14"/>
          <p:cNvSpPr/>
          <p:nvPr/>
        </p:nvSpPr>
        <p:spPr>
          <a:xfrm>
            <a:off x="568381" y="866608"/>
            <a:ext cx="1765577" cy="671412"/>
          </a:xfrm>
          <a:prstGeom prst="parallelogram">
            <a:avLst>
              <a:gd name="adj" fmla="val 76429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7" name="Straight Connector 16"/>
          <p:cNvCxnSpPr/>
          <p:nvPr/>
        </p:nvCxnSpPr>
        <p:spPr>
          <a:xfrm>
            <a:off x="1080654" y="856860"/>
            <a:ext cx="1413200" cy="63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364483" y="863254"/>
            <a:ext cx="722567" cy="914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1087049" y="108714"/>
            <a:ext cx="0" cy="7417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377270" y="856859"/>
            <a:ext cx="70977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1087007" y="262232"/>
            <a:ext cx="479580" cy="59803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1080655" y="856860"/>
            <a:ext cx="6394" cy="82486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1087049" y="856860"/>
            <a:ext cx="717189" cy="3347"/>
          </a:xfrm>
          <a:prstGeom prst="straightConnector1">
            <a:avLst/>
          </a:prstGeom>
          <a:ln w="3810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1097007" y="862588"/>
            <a:ext cx="345281" cy="397669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 flipV="1">
            <a:off x="782682" y="1243588"/>
            <a:ext cx="654843" cy="14288"/>
          </a:xfrm>
          <a:prstGeom prst="line">
            <a:avLst/>
          </a:prstGeom>
          <a:ln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789827" y="860206"/>
            <a:ext cx="304799" cy="378619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1089113" y="212507"/>
            <a:ext cx="6831" cy="64302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1049551" y="797827"/>
            <a:ext cx="90488" cy="95250"/>
            <a:chOff x="878851" y="2795121"/>
            <a:chExt cx="90488" cy="95250"/>
          </a:xfrm>
        </p:grpSpPr>
        <p:sp>
          <p:nvSpPr>
            <p:cNvPr id="51" name="Oval 50"/>
            <p:cNvSpPr/>
            <p:nvPr/>
          </p:nvSpPr>
          <p:spPr>
            <a:xfrm>
              <a:off x="878851" y="2795121"/>
              <a:ext cx="90488" cy="9525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52" name="Straight Connector 51"/>
            <p:cNvCxnSpPr/>
            <p:nvPr/>
          </p:nvCxnSpPr>
          <p:spPr>
            <a:xfrm>
              <a:off x="883613" y="2847509"/>
              <a:ext cx="857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endCxn id="51" idx="0"/>
            </p:cNvCxnSpPr>
            <p:nvPr/>
          </p:nvCxnSpPr>
          <p:spPr>
            <a:xfrm flipH="1" flipV="1">
              <a:off x="924095" y="2795121"/>
              <a:ext cx="2382" cy="943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6866" name="Object 4"/>
          <p:cNvGraphicFramePr>
            <a:graphicFrameLocks noChangeAspect="1"/>
          </p:cNvGraphicFramePr>
          <p:nvPr/>
        </p:nvGraphicFramePr>
        <p:xfrm>
          <a:off x="1479028" y="1094086"/>
          <a:ext cx="4953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50" name="Equation" r:id="rId3" imgW="495000" imgH="266400" progId="Equation.DSMT4">
                  <p:embed/>
                </p:oleObj>
              </mc:Choice>
              <mc:Fallback>
                <p:oleObj name="Equation" r:id="rId3" imgW="495000" imgH="266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9028" y="1094086"/>
                        <a:ext cx="4953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7" name="Object 3"/>
          <p:cNvGraphicFramePr>
            <a:graphicFrameLocks noChangeAspect="1"/>
          </p:cNvGraphicFramePr>
          <p:nvPr/>
        </p:nvGraphicFramePr>
        <p:xfrm>
          <a:off x="828575" y="138144"/>
          <a:ext cx="1778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51" name="Equation" r:id="rId5" imgW="177480" imgH="215640" progId="Equation.DSMT4">
                  <p:embed/>
                </p:oleObj>
              </mc:Choice>
              <mc:Fallback>
                <p:oleObj name="Equation" r:id="rId5" imgW="177480" imgH="21564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575" y="138144"/>
                        <a:ext cx="1778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8" name="Object 3"/>
          <p:cNvGraphicFramePr>
            <a:graphicFrameLocks noChangeAspect="1"/>
          </p:cNvGraphicFramePr>
          <p:nvPr/>
        </p:nvGraphicFramePr>
        <p:xfrm>
          <a:off x="1798194" y="602571"/>
          <a:ext cx="1651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52" name="Equation" r:id="rId7" imgW="164880" imgH="215640" progId="Equation.DSMT4">
                  <p:embed/>
                </p:oleObj>
              </mc:Choice>
              <mc:Fallback>
                <p:oleObj name="Equation" r:id="rId7" imgW="164880" imgH="2156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8194" y="602571"/>
                        <a:ext cx="1651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9" name="Object 5"/>
          <p:cNvGraphicFramePr>
            <a:graphicFrameLocks noChangeAspect="1"/>
          </p:cNvGraphicFramePr>
          <p:nvPr/>
        </p:nvGraphicFramePr>
        <p:xfrm>
          <a:off x="537840" y="984049"/>
          <a:ext cx="203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53" name="Equation" r:id="rId9" imgW="203040" imgH="241200" progId="Equation.DSMT4">
                  <p:embed/>
                </p:oleObj>
              </mc:Choice>
              <mc:Fallback>
                <p:oleObj name="Equation" r:id="rId9" imgW="203040" imgH="2412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840" y="984049"/>
                        <a:ext cx="2032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2007843" y="537139"/>
            <a:ext cx="6055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rgbClr val="0000CC"/>
                </a:solidFill>
              </a:rPr>
              <a:t>fingers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68565" y="332518"/>
            <a:ext cx="792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rgbClr val="FF0000"/>
                </a:solidFill>
              </a:rPr>
              <a:t>palm face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27887" y="1151002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rgbClr val="009900"/>
                </a:solidFill>
              </a:rPr>
              <a:t>thumb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189359" y="831282"/>
            <a:ext cx="2584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i="1" dirty="0">
                <a:sym typeface="Symbol"/>
              </a:rPr>
              <a:t></a:t>
            </a:r>
            <a:endParaRPr lang="en-AU" sz="1100" i="1" dirty="0"/>
          </a:p>
        </p:txBody>
      </p:sp>
      <p:sp>
        <p:nvSpPr>
          <p:cNvPr id="63" name="Parallelogram 62"/>
          <p:cNvSpPr/>
          <p:nvPr/>
        </p:nvSpPr>
        <p:spPr>
          <a:xfrm>
            <a:off x="95917" y="2535039"/>
            <a:ext cx="2543908" cy="671412"/>
          </a:xfrm>
          <a:prstGeom prst="parallelogram">
            <a:avLst>
              <a:gd name="adj" fmla="val 76429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4" name="Straight Connector 63"/>
          <p:cNvCxnSpPr/>
          <p:nvPr/>
        </p:nvCxnSpPr>
        <p:spPr>
          <a:xfrm>
            <a:off x="1386520" y="2525291"/>
            <a:ext cx="1413200" cy="63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670349" y="2531685"/>
            <a:ext cx="722567" cy="914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1392915" y="2033421"/>
            <a:ext cx="7460" cy="4854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683136" y="2525290"/>
            <a:ext cx="70977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1392873" y="1930663"/>
            <a:ext cx="479580" cy="59803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392915" y="2525291"/>
            <a:ext cx="0" cy="98473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1392915" y="2525291"/>
            <a:ext cx="717189" cy="3347"/>
          </a:xfrm>
          <a:prstGeom prst="straightConnector1">
            <a:avLst/>
          </a:prstGeom>
          <a:ln w="3810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1402873" y="2531019"/>
            <a:ext cx="345281" cy="397669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1400493" y="2027027"/>
            <a:ext cx="409124" cy="50161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1401811" y="2523960"/>
            <a:ext cx="11353" cy="91623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9" name="Object 4"/>
          <p:cNvGraphicFramePr>
            <a:graphicFrameLocks noChangeAspect="1"/>
          </p:cNvGraphicFramePr>
          <p:nvPr/>
        </p:nvGraphicFramePr>
        <p:xfrm>
          <a:off x="1773260" y="2793900"/>
          <a:ext cx="4826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54" name="Equation" r:id="rId11" imgW="482400" imgH="266400" progId="Equation.DSMT4">
                  <p:embed/>
                </p:oleObj>
              </mc:Choice>
              <mc:Fallback>
                <p:oleObj name="Equation" r:id="rId11" imgW="482400" imgH="2664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3260" y="2793900"/>
                        <a:ext cx="4826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3"/>
          <p:cNvGraphicFramePr>
            <a:graphicFrameLocks noChangeAspect="1"/>
          </p:cNvGraphicFramePr>
          <p:nvPr/>
        </p:nvGraphicFramePr>
        <p:xfrm>
          <a:off x="1575655" y="3258105"/>
          <a:ext cx="1778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55" name="Equation" r:id="rId13" imgW="177480" imgH="215640" progId="Equation.DSMT4">
                  <p:embed/>
                </p:oleObj>
              </mc:Choice>
              <mc:Fallback>
                <p:oleObj name="Equation" r:id="rId13" imgW="177480" imgH="21564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5655" y="3258105"/>
                        <a:ext cx="1778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3"/>
          <p:cNvGraphicFramePr>
            <a:graphicFrameLocks noChangeAspect="1"/>
          </p:cNvGraphicFramePr>
          <p:nvPr/>
        </p:nvGraphicFramePr>
        <p:xfrm>
          <a:off x="2104060" y="2271002"/>
          <a:ext cx="1651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56" name="Equation" r:id="rId14" imgW="164880" imgH="215640" progId="Equation.DSMT4">
                  <p:embed/>
                </p:oleObj>
              </mc:Choice>
              <mc:Fallback>
                <p:oleObj name="Equation" r:id="rId14" imgW="164880" imgH="21564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4060" y="2271002"/>
                        <a:ext cx="1651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5"/>
          <p:cNvGraphicFramePr>
            <a:graphicFrameLocks noChangeAspect="1"/>
          </p:cNvGraphicFramePr>
          <p:nvPr/>
        </p:nvGraphicFramePr>
        <p:xfrm>
          <a:off x="1881188" y="1959241"/>
          <a:ext cx="5588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57" name="Equation" r:id="rId15" imgW="558720" imgH="266400" progId="Equation.DSMT4">
                  <p:embed/>
                </p:oleObj>
              </mc:Choice>
              <mc:Fallback>
                <p:oleObj name="Equation" r:id="rId15" imgW="558720" imgH="2664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1188" y="1959241"/>
                        <a:ext cx="5588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TextBox 82"/>
          <p:cNvSpPr txBox="1"/>
          <p:nvPr/>
        </p:nvSpPr>
        <p:spPr>
          <a:xfrm>
            <a:off x="2256159" y="2256725"/>
            <a:ext cx="6055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rgbClr val="0000CC"/>
                </a:solidFill>
              </a:rPr>
              <a:t>fingers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764390" y="3241463"/>
            <a:ext cx="792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rgbClr val="FF0000"/>
                </a:solidFill>
              </a:rPr>
              <a:t>palm face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2447992" y="1954649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rgbClr val="009900"/>
                </a:solidFill>
              </a:rPr>
              <a:t>thumb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495225" y="2499713"/>
            <a:ext cx="2584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i="1" dirty="0">
                <a:sym typeface="Symbol"/>
              </a:rPr>
              <a:t></a:t>
            </a:r>
            <a:endParaRPr lang="en-AU" sz="1100" i="1" dirty="0"/>
          </a:p>
        </p:txBody>
      </p:sp>
      <p:grpSp>
        <p:nvGrpSpPr>
          <p:cNvPr id="89" name="Group 88"/>
          <p:cNvGrpSpPr/>
          <p:nvPr/>
        </p:nvGrpSpPr>
        <p:grpSpPr>
          <a:xfrm>
            <a:off x="1345642" y="2462612"/>
            <a:ext cx="90488" cy="95250"/>
            <a:chOff x="2876550" y="1171575"/>
            <a:chExt cx="90488" cy="95250"/>
          </a:xfrm>
        </p:grpSpPr>
        <p:sp>
          <p:nvSpPr>
            <p:cNvPr id="90" name="Oval 89"/>
            <p:cNvSpPr/>
            <p:nvPr/>
          </p:nvSpPr>
          <p:spPr>
            <a:xfrm>
              <a:off x="2876550" y="1171575"/>
              <a:ext cx="90488" cy="9525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91" name="Straight Connector 90"/>
            <p:cNvCxnSpPr/>
            <p:nvPr/>
          </p:nvCxnSpPr>
          <p:spPr>
            <a:xfrm>
              <a:off x="2881312" y="1223963"/>
              <a:ext cx="857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TextBox 92"/>
          <p:cNvSpPr txBox="1"/>
          <p:nvPr/>
        </p:nvSpPr>
        <p:spPr>
          <a:xfrm>
            <a:off x="2634495" y="198227"/>
            <a:ext cx="1368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rgbClr val="0000CC"/>
                </a:solidFill>
              </a:rPr>
              <a:t>motion of a</a:t>
            </a:r>
            <a:endParaRPr lang="en-AU" sz="1200" i="1" dirty="0"/>
          </a:p>
          <a:p>
            <a:r>
              <a:rPr lang="en-AU" sz="1200" i="1" dirty="0"/>
              <a:t>positive</a:t>
            </a:r>
            <a:r>
              <a:rPr lang="en-AU" sz="1200" dirty="0">
                <a:solidFill>
                  <a:srgbClr val="0000CC"/>
                </a:solidFill>
              </a:rPr>
              <a:t> charge in a magnetic field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2724017" y="2711229"/>
            <a:ext cx="1368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rgbClr val="0000CC"/>
                </a:solidFill>
              </a:rPr>
              <a:t>motion of a </a:t>
            </a:r>
            <a:r>
              <a:rPr lang="en-AU" sz="1200" dirty="0">
                <a:solidFill>
                  <a:srgbClr val="FF0000"/>
                </a:solidFill>
              </a:rPr>
              <a:t>negative</a:t>
            </a:r>
            <a:r>
              <a:rPr lang="en-AU" sz="1200" dirty="0">
                <a:solidFill>
                  <a:srgbClr val="0000CC"/>
                </a:solidFill>
              </a:rPr>
              <a:t> charge in a magnetic field</a:t>
            </a:r>
          </a:p>
        </p:txBody>
      </p:sp>
      <p:cxnSp>
        <p:nvCxnSpPr>
          <p:cNvPr id="98" name="Straight Connector 97"/>
          <p:cNvCxnSpPr/>
          <p:nvPr/>
        </p:nvCxnSpPr>
        <p:spPr>
          <a:xfrm>
            <a:off x="140677" y="1892744"/>
            <a:ext cx="39325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H="1" flipV="1">
            <a:off x="1026425" y="2089910"/>
            <a:ext cx="303612" cy="371936"/>
          </a:xfrm>
          <a:prstGeom prst="straightConnector1">
            <a:avLst/>
          </a:prstGeom>
          <a:ln w="12700">
            <a:solidFill>
              <a:srgbClr val="00B05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20260" y="1988660"/>
            <a:ext cx="4908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50" i="1" dirty="0">
                <a:solidFill>
                  <a:srgbClr val="009900"/>
                </a:solidFill>
              </a:rPr>
              <a:t>v </a:t>
            </a:r>
            <a:r>
              <a:rPr lang="en-AU" sz="1050" dirty="0">
                <a:solidFill>
                  <a:srgbClr val="009900"/>
                </a:solidFill>
              </a:rPr>
              <a:t>(+</a:t>
            </a:r>
            <a:r>
              <a:rPr lang="en-AU" sz="1050" i="1" dirty="0">
                <a:solidFill>
                  <a:srgbClr val="009900"/>
                </a:solidFill>
              </a:rPr>
              <a:t>q</a:t>
            </a:r>
            <a:r>
              <a:rPr lang="en-AU" sz="1050" dirty="0">
                <a:solidFill>
                  <a:srgbClr val="009900"/>
                </a:solidFill>
              </a:rPr>
              <a:t>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60588" y="1096485"/>
            <a:ext cx="1432347" cy="111262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" name="Straight Connector 5"/>
          <p:cNvCxnSpPr/>
          <p:nvPr/>
        </p:nvCxnSpPr>
        <p:spPr>
          <a:xfrm>
            <a:off x="473179" y="1358995"/>
            <a:ext cx="13747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029499" y="236645"/>
            <a:ext cx="0" cy="15922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479581" y="716202"/>
            <a:ext cx="1214936" cy="1144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24173" y="1358995"/>
            <a:ext cx="3048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+x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9778" y="271946"/>
            <a:ext cx="3048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+y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0199" y="1851364"/>
            <a:ext cx="3048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+z</a:t>
            </a:r>
          </a:p>
        </p:txBody>
      </p:sp>
      <p:grpSp>
        <p:nvGrpSpPr>
          <p:cNvPr id="14" name="Group 13"/>
          <p:cNvGrpSpPr/>
          <p:nvPr/>
        </p:nvGrpSpPr>
        <p:grpSpPr>
          <a:xfrm rot="16200000">
            <a:off x="2476728" y="408810"/>
            <a:ext cx="791093" cy="160264"/>
            <a:chOff x="366740" y="1438309"/>
            <a:chExt cx="791093" cy="160264"/>
          </a:xfrm>
        </p:grpSpPr>
        <p:sp>
          <p:nvSpPr>
            <p:cNvPr id="15" name="Rectangle 14"/>
            <p:cNvSpPr/>
            <p:nvPr/>
          </p:nvSpPr>
          <p:spPr>
            <a:xfrm>
              <a:off x="742950" y="1447974"/>
              <a:ext cx="414883" cy="1505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76386" y="1447974"/>
              <a:ext cx="394302" cy="15059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66740" y="1438309"/>
              <a:ext cx="788208" cy="15553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954216" y="613864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54216" y="83128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2621707" y="722567"/>
            <a:ext cx="0" cy="812090"/>
          </a:xfrm>
          <a:prstGeom prst="straightConnector1">
            <a:avLst/>
          </a:prstGeom>
          <a:ln w="3810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914" name="Object 2"/>
          <p:cNvGraphicFramePr>
            <a:graphicFrameLocks noChangeAspect="1"/>
          </p:cNvGraphicFramePr>
          <p:nvPr/>
        </p:nvGraphicFramePr>
        <p:xfrm>
          <a:off x="2308958" y="728175"/>
          <a:ext cx="1651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01" name="Equation" r:id="rId3" imgW="164880" imgH="215640" progId="Equation.DSMT4">
                  <p:embed/>
                </p:oleObj>
              </mc:Choice>
              <mc:Fallback>
                <p:oleObj name="Equation" r:id="rId3" imgW="164880" imgH="21564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8958" y="728175"/>
                        <a:ext cx="1651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Straight Connector 25"/>
          <p:cNvCxnSpPr/>
          <p:nvPr/>
        </p:nvCxnSpPr>
        <p:spPr>
          <a:xfrm flipV="1">
            <a:off x="2864694" y="863245"/>
            <a:ext cx="856850" cy="786512"/>
          </a:xfrm>
          <a:prstGeom prst="line">
            <a:avLst/>
          </a:prstGeom>
          <a:ln w="19050">
            <a:solidFill>
              <a:srgbClr val="009900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663994" y="946371"/>
            <a:ext cx="314510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e</a:t>
            </a:r>
            <a:r>
              <a:rPr lang="en-AU" sz="2000" baseline="30000" dirty="0"/>
              <a:t>-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1023105" y="869667"/>
            <a:ext cx="517947" cy="502116"/>
          </a:xfrm>
          <a:prstGeom prst="straightConnector1">
            <a:avLst/>
          </a:prstGeom>
          <a:ln w="38100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1035895" y="546905"/>
            <a:ext cx="0" cy="812090"/>
          </a:xfrm>
          <a:prstGeom prst="straightConnector1">
            <a:avLst/>
          </a:prstGeom>
          <a:ln w="3810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074257" y="1358995"/>
            <a:ext cx="651210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985607" y="1304976"/>
            <a:ext cx="90488" cy="95250"/>
            <a:chOff x="878851" y="2795121"/>
            <a:chExt cx="90488" cy="95250"/>
          </a:xfrm>
        </p:grpSpPr>
        <p:sp>
          <p:nvSpPr>
            <p:cNvPr id="36" name="Oval 35"/>
            <p:cNvSpPr/>
            <p:nvPr/>
          </p:nvSpPr>
          <p:spPr>
            <a:xfrm>
              <a:off x="878851" y="2795121"/>
              <a:ext cx="90488" cy="9525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883613" y="2847509"/>
              <a:ext cx="857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36" idx="0"/>
            </p:cNvCxnSpPr>
            <p:nvPr/>
          </p:nvCxnSpPr>
          <p:spPr>
            <a:xfrm flipH="1" flipV="1">
              <a:off x="924095" y="2795121"/>
              <a:ext cx="2382" cy="943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8915" name="Object 3"/>
          <p:cNvGraphicFramePr>
            <a:graphicFrameLocks noChangeAspect="1"/>
          </p:cNvGraphicFramePr>
          <p:nvPr/>
        </p:nvGraphicFramePr>
        <p:xfrm>
          <a:off x="1298864" y="1403753"/>
          <a:ext cx="2286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02" name="Equation" r:id="rId5" imgW="228600" imgH="266400" progId="Equation.DSMT4">
                  <p:embed/>
                </p:oleObj>
              </mc:Choice>
              <mc:Fallback>
                <p:oleObj name="Equation" r:id="rId5" imgW="228600" imgH="2664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8864" y="1403753"/>
                        <a:ext cx="2286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6" name="Object 3"/>
          <p:cNvGraphicFramePr>
            <a:graphicFrameLocks noChangeAspect="1"/>
          </p:cNvGraphicFramePr>
          <p:nvPr/>
        </p:nvGraphicFramePr>
        <p:xfrm>
          <a:off x="788322" y="743955"/>
          <a:ext cx="1651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03" name="Equation" r:id="rId7" imgW="164880" imgH="215640" progId="Equation.DSMT4">
                  <p:embed/>
                </p:oleObj>
              </mc:Choice>
              <mc:Fallback>
                <p:oleObj name="Equation" r:id="rId7" imgW="164880" imgH="2156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322" y="743955"/>
                        <a:ext cx="1651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7" name="Object 4"/>
          <p:cNvGraphicFramePr>
            <a:graphicFrameLocks noChangeAspect="1"/>
          </p:cNvGraphicFramePr>
          <p:nvPr/>
        </p:nvGraphicFramePr>
        <p:xfrm>
          <a:off x="1153435" y="518320"/>
          <a:ext cx="4953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04" name="Equation" r:id="rId9" imgW="495000" imgH="266400" progId="Equation.DSMT4">
                  <p:embed/>
                </p:oleObj>
              </mc:Choice>
              <mc:Fallback>
                <p:oleObj name="Equation" r:id="rId9" imgW="495000" imgH="266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3435" y="518320"/>
                        <a:ext cx="4953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268564" y="697028"/>
            <a:ext cx="6055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rgbClr val="0000CC"/>
                </a:solidFill>
              </a:rPr>
              <a:t>fingers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12626" y="1688160"/>
            <a:ext cx="792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rgbClr val="FF0000"/>
                </a:solidFill>
              </a:rPr>
              <a:t>palm face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272486" y="281392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rgbClr val="009900"/>
                </a:solidFill>
              </a:rPr>
              <a:t>thumb</a:t>
            </a:r>
          </a:p>
        </p:txBody>
      </p:sp>
      <p:pic>
        <p:nvPicPr>
          <p:cNvPr id="45" name="Picture 7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17723" y="2186887"/>
            <a:ext cx="665779" cy="842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Rectangle 8"/>
          <p:cNvSpPr>
            <a:spLocks noChangeArrowheads="1"/>
          </p:cNvSpPr>
          <p:nvPr/>
        </p:nvSpPr>
        <p:spPr bwMode="auto">
          <a:xfrm>
            <a:off x="1290066" y="3223306"/>
            <a:ext cx="37" cy="17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Freeform 9"/>
          <p:cNvSpPr>
            <a:spLocks noEditPoints="1"/>
          </p:cNvSpPr>
          <p:nvPr/>
        </p:nvSpPr>
        <p:spPr bwMode="auto">
          <a:xfrm>
            <a:off x="661175" y="2433514"/>
            <a:ext cx="571311" cy="76337"/>
          </a:xfrm>
          <a:custGeom>
            <a:avLst/>
            <a:gdLst/>
            <a:ahLst/>
            <a:cxnLst>
              <a:cxn ang="0">
                <a:pos x="635" y="55"/>
              </a:cxn>
              <a:cxn ang="0">
                <a:pos x="64" y="52"/>
              </a:cxn>
              <a:cxn ang="0">
                <a:pos x="65" y="26"/>
              </a:cxn>
              <a:cxn ang="0">
                <a:pos x="635" y="29"/>
              </a:cxn>
              <a:cxn ang="0">
                <a:pos x="635" y="55"/>
              </a:cxn>
              <a:cxn ang="0">
                <a:pos x="77" y="78"/>
              </a:cxn>
              <a:cxn ang="0">
                <a:pos x="0" y="38"/>
              </a:cxn>
              <a:cxn ang="0">
                <a:pos x="78" y="0"/>
              </a:cxn>
              <a:cxn ang="0">
                <a:pos x="77" y="78"/>
              </a:cxn>
            </a:cxnLst>
            <a:rect l="0" t="0" r="r" b="b"/>
            <a:pathLst>
              <a:path w="635" h="78">
                <a:moveTo>
                  <a:pt x="635" y="55"/>
                </a:moveTo>
                <a:lnTo>
                  <a:pt x="64" y="52"/>
                </a:lnTo>
                <a:lnTo>
                  <a:pt x="65" y="26"/>
                </a:lnTo>
                <a:lnTo>
                  <a:pt x="635" y="29"/>
                </a:lnTo>
                <a:lnTo>
                  <a:pt x="635" y="55"/>
                </a:lnTo>
                <a:close/>
                <a:moveTo>
                  <a:pt x="77" y="78"/>
                </a:moveTo>
                <a:lnTo>
                  <a:pt x="0" y="38"/>
                </a:lnTo>
                <a:lnTo>
                  <a:pt x="78" y="0"/>
                </a:lnTo>
                <a:lnTo>
                  <a:pt x="77" y="78"/>
                </a:lnTo>
                <a:close/>
              </a:path>
            </a:pathLst>
          </a:custGeom>
          <a:solidFill>
            <a:srgbClr val="00B050"/>
          </a:solidFill>
          <a:ln w="1588" cap="flat">
            <a:solidFill>
              <a:srgbClr val="009900"/>
            </a:solidFill>
            <a:prstDash val="solid"/>
            <a:bevel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50" name="Freeform 12"/>
          <p:cNvSpPr>
            <a:spLocks noEditPoints="1"/>
          </p:cNvSpPr>
          <p:nvPr/>
        </p:nvSpPr>
        <p:spPr bwMode="auto">
          <a:xfrm>
            <a:off x="779935" y="2466789"/>
            <a:ext cx="439954" cy="674309"/>
          </a:xfrm>
          <a:custGeom>
            <a:avLst/>
            <a:gdLst/>
            <a:ahLst/>
            <a:cxnLst>
              <a:cxn ang="0">
                <a:pos x="489" y="15"/>
              </a:cxn>
              <a:cxn ang="0">
                <a:pos x="48" y="643"/>
              </a:cxn>
              <a:cxn ang="0">
                <a:pos x="27" y="628"/>
              </a:cxn>
              <a:cxn ang="0">
                <a:pos x="467" y="0"/>
              </a:cxn>
              <a:cxn ang="0">
                <a:pos x="489" y="15"/>
              </a:cxn>
              <a:cxn ang="0">
                <a:pos x="77" y="647"/>
              </a:cxn>
              <a:cxn ang="0">
                <a:pos x="0" y="689"/>
              </a:cxn>
              <a:cxn ang="0">
                <a:pos x="13" y="603"/>
              </a:cxn>
              <a:cxn ang="0">
                <a:pos x="77" y="647"/>
              </a:cxn>
            </a:cxnLst>
            <a:rect l="0" t="0" r="r" b="b"/>
            <a:pathLst>
              <a:path w="489" h="689">
                <a:moveTo>
                  <a:pt x="489" y="15"/>
                </a:moveTo>
                <a:lnTo>
                  <a:pt x="48" y="643"/>
                </a:lnTo>
                <a:lnTo>
                  <a:pt x="27" y="628"/>
                </a:lnTo>
                <a:lnTo>
                  <a:pt x="467" y="0"/>
                </a:lnTo>
                <a:lnTo>
                  <a:pt x="489" y="15"/>
                </a:lnTo>
                <a:close/>
                <a:moveTo>
                  <a:pt x="77" y="647"/>
                </a:moveTo>
                <a:lnTo>
                  <a:pt x="0" y="689"/>
                </a:lnTo>
                <a:lnTo>
                  <a:pt x="13" y="603"/>
                </a:lnTo>
                <a:lnTo>
                  <a:pt x="77" y="647"/>
                </a:lnTo>
                <a:close/>
              </a:path>
            </a:pathLst>
          </a:custGeom>
          <a:solidFill>
            <a:srgbClr val="FF0000"/>
          </a:solidFill>
          <a:ln w="1588" cap="flat">
            <a:solidFill>
              <a:srgbClr val="FF0000"/>
            </a:solidFill>
            <a:prstDash val="solid"/>
            <a:bevel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52" name="Freeform 15"/>
          <p:cNvSpPr>
            <a:spLocks noEditPoints="1"/>
          </p:cNvSpPr>
          <p:nvPr/>
        </p:nvSpPr>
        <p:spPr bwMode="auto">
          <a:xfrm>
            <a:off x="1187500" y="2469725"/>
            <a:ext cx="70177" cy="839705"/>
          </a:xfrm>
          <a:custGeom>
            <a:avLst/>
            <a:gdLst/>
            <a:ahLst/>
            <a:cxnLst>
              <a:cxn ang="0">
                <a:pos x="52" y="0"/>
              </a:cxn>
              <a:cxn ang="0">
                <a:pos x="52" y="793"/>
              </a:cxn>
              <a:cxn ang="0">
                <a:pos x="26" y="793"/>
              </a:cxn>
              <a:cxn ang="0">
                <a:pos x="26" y="0"/>
              </a:cxn>
              <a:cxn ang="0">
                <a:pos x="52" y="0"/>
              </a:cxn>
              <a:cxn ang="0">
                <a:pos x="78" y="780"/>
              </a:cxn>
              <a:cxn ang="0">
                <a:pos x="39" y="858"/>
              </a:cxn>
              <a:cxn ang="0">
                <a:pos x="0" y="780"/>
              </a:cxn>
              <a:cxn ang="0">
                <a:pos x="78" y="780"/>
              </a:cxn>
            </a:cxnLst>
            <a:rect l="0" t="0" r="r" b="b"/>
            <a:pathLst>
              <a:path w="78" h="858">
                <a:moveTo>
                  <a:pt x="52" y="0"/>
                </a:moveTo>
                <a:lnTo>
                  <a:pt x="52" y="793"/>
                </a:lnTo>
                <a:lnTo>
                  <a:pt x="26" y="793"/>
                </a:lnTo>
                <a:lnTo>
                  <a:pt x="26" y="0"/>
                </a:lnTo>
                <a:lnTo>
                  <a:pt x="52" y="0"/>
                </a:lnTo>
                <a:close/>
                <a:moveTo>
                  <a:pt x="78" y="780"/>
                </a:moveTo>
                <a:lnTo>
                  <a:pt x="39" y="858"/>
                </a:lnTo>
                <a:lnTo>
                  <a:pt x="0" y="780"/>
                </a:lnTo>
                <a:lnTo>
                  <a:pt x="78" y="780"/>
                </a:lnTo>
                <a:close/>
              </a:path>
            </a:pathLst>
          </a:custGeom>
          <a:solidFill>
            <a:srgbClr val="0000CC"/>
          </a:solidFill>
          <a:ln w="1588" cap="flat">
            <a:solidFill>
              <a:srgbClr val="0000CC"/>
            </a:solidFill>
            <a:prstDash val="solid"/>
            <a:bevel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graphicFrame>
        <p:nvGraphicFramePr>
          <p:cNvPr id="38921" name="Object 3"/>
          <p:cNvGraphicFramePr>
            <a:graphicFrameLocks noChangeAspect="1"/>
          </p:cNvGraphicFramePr>
          <p:nvPr/>
        </p:nvGraphicFramePr>
        <p:xfrm>
          <a:off x="1312663" y="3122646"/>
          <a:ext cx="1651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05" name="Equation" r:id="rId12" imgW="164880" imgH="215640" progId="Equation.DSMT4">
                  <p:embed/>
                </p:oleObj>
              </mc:Choice>
              <mc:Fallback>
                <p:oleObj name="Equation" r:id="rId12" imgW="164880" imgH="21564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2663" y="3122646"/>
                        <a:ext cx="1651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2" name="Object 10"/>
          <p:cNvGraphicFramePr>
            <a:graphicFrameLocks noChangeAspect="1"/>
          </p:cNvGraphicFramePr>
          <p:nvPr/>
        </p:nvGraphicFramePr>
        <p:xfrm>
          <a:off x="585688" y="3047568"/>
          <a:ext cx="1778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06" name="Equation" r:id="rId13" imgW="177480" imgH="215640" progId="Equation.DSMT4">
                  <p:embed/>
                </p:oleObj>
              </mc:Choice>
              <mc:Fallback>
                <p:oleObj name="Equation" r:id="rId13" imgW="177480" imgH="21564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688" y="3047568"/>
                        <a:ext cx="1778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3" name="Object 4"/>
          <p:cNvGraphicFramePr>
            <a:graphicFrameLocks noChangeAspect="1"/>
          </p:cNvGraphicFramePr>
          <p:nvPr/>
        </p:nvGraphicFramePr>
        <p:xfrm>
          <a:off x="162303" y="2238387"/>
          <a:ext cx="4953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07" name="Equation" r:id="rId15" imgW="495000" imgH="266400" progId="Equation.DSMT4">
                  <p:embed/>
                </p:oleObj>
              </mc:Choice>
              <mc:Fallback>
                <p:oleObj name="Equation" r:id="rId15" imgW="495000" imgH="26640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303" y="2238387"/>
                        <a:ext cx="4953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TextBox 61"/>
          <p:cNvSpPr txBox="1"/>
          <p:nvPr/>
        </p:nvSpPr>
        <p:spPr>
          <a:xfrm>
            <a:off x="1589758" y="2755989"/>
            <a:ext cx="12442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right hand palm rule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3275520" y="1579152"/>
            <a:ext cx="47625" cy="46672"/>
            <a:chOff x="2681288" y="1457325"/>
            <a:chExt cx="57150" cy="60960"/>
          </a:xfrm>
        </p:grpSpPr>
        <p:sp>
          <p:nvSpPr>
            <p:cNvPr id="48" name="4-Point Star 47"/>
            <p:cNvSpPr/>
            <p:nvPr/>
          </p:nvSpPr>
          <p:spPr>
            <a:xfrm>
              <a:off x="2681288" y="1457325"/>
              <a:ext cx="57150" cy="45719"/>
            </a:xfrm>
            <a:prstGeom prst="star4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9" name="4-Point Star 48"/>
            <p:cNvSpPr/>
            <p:nvPr/>
          </p:nvSpPr>
          <p:spPr>
            <a:xfrm rot="2700000">
              <a:off x="2681289" y="1466850"/>
              <a:ext cx="57150" cy="45719"/>
            </a:xfrm>
            <a:prstGeom prst="star4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53" name="Straight Arrow Connector 52"/>
          <p:cNvCxnSpPr/>
          <p:nvPr/>
        </p:nvCxnSpPr>
        <p:spPr>
          <a:xfrm>
            <a:off x="2941427" y="1806575"/>
            <a:ext cx="364481" cy="0"/>
          </a:xfrm>
          <a:prstGeom prst="straightConnector1">
            <a:avLst/>
          </a:prstGeom>
          <a:ln w="28575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819933" y="2295591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beam will be deflected</a:t>
            </a:r>
          </a:p>
          <a:p>
            <a:r>
              <a:rPr lang="en-AU" dirty="0"/>
              <a:t>to the right</a:t>
            </a:r>
          </a:p>
        </p:txBody>
      </p:sp>
      <p:sp>
        <p:nvSpPr>
          <p:cNvPr id="55" name="Freeform 54"/>
          <p:cNvSpPr/>
          <p:nvPr/>
        </p:nvSpPr>
        <p:spPr>
          <a:xfrm>
            <a:off x="2747463" y="1841589"/>
            <a:ext cx="130020" cy="581891"/>
          </a:xfrm>
          <a:custGeom>
            <a:avLst/>
            <a:gdLst>
              <a:gd name="connsiteX0" fmla="*/ 117231 w 130020"/>
              <a:gd name="connsiteY0" fmla="*/ 581891 h 581891"/>
              <a:gd name="connsiteX1" fmla="*/ 2131 w 130020"/>
              <a:gd name="connsiteY1" fmla="*/ 230198 h 581891"/>
              <a:gd name="connsiteX2" fmla="*/ 130020 w 130020"/>
              <a:gd name="connsiteY2" fmla="*/ 0 h 581891"/>
              <a:gd name="connsiteX3" fmla="*/ 130020 w 130020"/>
              <a:gd name="connsiteY3" fmla="*/ 0 h 58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020" h="581891">
                <a:moveTo>
                  <a:pt x="117231" y="581891"/>
                </a:moveTo>
                <a:cubicBezTo>
                  <a:pt x="58615" y="454535"/>
                  <a:pt x="0" y="327180"/>
                  <a:pt x="2131" y="230198"/>
                </a:cubicBezTo>
                <a:cubicBezTo>
                  <a:pt x="4262" y="133216"/>
                  <a:pt x="130020" y="0"/>
                  <a:pt x="130020" y="0"/>
                </a:cubicBezTo>
                <a:lnTo>
                  <a:pt x="130020" y="0"/>
                </a:lnTo>
              </a:path>
            </a:pathLst>
          </a:cu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38924" name="Object 12"/>
          <p:cNvGraphicFramePr>
            <a:graphicFrameLocks noChangeAspect="1"/>
          </p:cNvGraphicFramePr>
          <p:nvPr/>
        </p:nvGraphicFramePr>
        <p:xfrm>
          <a:off x="358531" y="2544973"/>
          <a:ext cx="127000" cy="2152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08" name="Equation" r:id="rId16" imgW="126720" imgH="177480" progId="Equation.DSMT4">
                  <p:embed/>
                </p:oleObj>
              </mc:Choice>
              <mc:Fallback>
                <p:oleObj name="Equation" r:id="rId16" imgW="126720" imgH="177480" progId="Equation.DSMT4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531" y="2544973"/>
                        <a:ext cx="127000" cy="2152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03385" y="364481"/>
            <a:ext cx="1291670" cy="1227726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3" name="Group 12"/>
          <p:cNvGrpSpPr/>
          <p:nvPr/>
        </p:nvGrpSpPr>
        <p:grpSpPr>
          <a:xfrm>
            <a:off x="1688123" y="402848"/>
            <a:ext cx="262171" cy="262171"/>
            <a:chOff x="204621" y="287748"/>
            <a:chExt cx="262171" cy="262171"/>
          </a:xfrm>
        </p:grpSpPr>
        <p:sp>
          <p:nvSpPr>
            <p:cNvPr id="14" name="Oval 13"/>
            <p:cNvSpPr/>
            <p:nvPr/>
          </p:nvSpPr>
          <p:spPr>
            <a:xfrm>
              <a:off x="204621" y="287748"/>
              <a:ext cx="262171" cy="262171"/>
            </a:xfrm>
            <a:prstGeom prst="ellipse">
              <a:avLst/>
            </a:prstGeom>
            <a:solidFill>
              <a:srgbClr val="99C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5" name="Straight Connector 14"/>
            <p:cNvCxnSpPr>
              <a:stCxn id="14" idx="7"/>
              <a:endCxn id="14" idx="3"/>
            </p:cNvCxnSpPr>
            <p:nvPr/>
          </p:nvCxnSpPr>
          <p:spPr>
            <a:xfrm flipH="1">
              <a:off x="243015" y="326142"/>
              <a:ext cx="185383" cy="1853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 flipV="1">
              <a:off x="249409" y="332537"/>
              <a:ext cx="185383" cy="1853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Oval 28"/>
          <p:cNvSpPr/>
          <p:nvPr/>
        </p:nvSpPr>
        <p:spPr>
          <a:xfrm>
            <a:off x="262175" y="569103"/>
            <a:ext cx="908006" cy="908006"/>
          </a:xfrm>
          <a:prstGeom prst="ellipse">
            <a:avLst/>
          </a:prstGeom>
          <a:noFill/>
          <a:ln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Rectangle 30"/>
          <p:cNvSpPr/>
          <p:nvPr/>
        </p:nvSpPr>
        <p:spPr>
          <a:xfrm>
            <a:off x="198226" y="524343"/>
            <a:ext cx="498764" cy="1016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5" name="Straight Connector 34"/>
          <p:cNvCxnSpPr/>
          <p:nvPr/>
        </p:nvCxnSpPr>
        <p:spPr>
          <a:xfrm>
            <a:off x="198227" y="1477108"/>
            <a:ext cx="505158" cy="0"/>
          </a:xfrm>
          <a:prstGeom prst="line">
            <a:avLst/>
          </a:prstGeom>
          <a:ln w="19050">
            <a:solidFill>
              <a:srgbClr val="00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85438" y="569103"/>
            <a:ext cx="505158" cy="0"/>
          </a:xfrm>
          <a:prstGeom prst="line">
            <a:avLst/>
          </a:prstGeom>
          <a:ln w="19050">
            <a:solidFill>
              <a:srgbClr val="00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45298" y="1477108"/>
            <a:ext cx="223804" cy="0"/>
          </a:xfrm>
          <a:prstGeom prst="straightConnector1">
            <a:avLst/>
          </a:prstGeom>
          <a:ln w="19050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325049" y="568037"/>
            <a:ext cx="223804" cy="0"/>
          </a:xfrm>
          <a:prstGeom prst="straightConnector1">
            <a:avLst/>
          </a:prstGeom>
          <a:ln w="19050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637697" y="1642499"/>
            <a:ext cx="1236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solidFill>
                  <a:srgbClr val="0000CC"/>
                </a:solidFill>
              </a:rPr>
              <a:t>B-field into page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41545" y="1424479"/>
            <a:ext cx="90488" cy="95250"/>
            <a:chOff x="878851" y="2795121"/>
            <a:chExt cx="90488" cy="95250"/>
          </a:xfrm>
        </p:grpSpPr>
        <p:sp>
          <p:nvSpPr>
            <p:cNvPr id="44" name="Oval 43"/>
            <p:cNvSpPr/>
            <p:nvPr/>
          </p:nvSpPr>
          <p:spPr>
            <a:xfrm>
              <a:off x="878851" y="2795121"/>
              <a:ext cx="90488" cy="9525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883613" y="2847509"/>
              <a:ext cx="857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endCxn id="44" idx="0"/>
            </p:cNvCxnSpPr>
            <p:nvPr/>
          </p:nvCxnSpPr>
          <p:spPr>
            <a:xfrm flipH="1" flipV="1">
              <a:off x="924095" y="2795121"/>
              <a:ext cx="2382" cy="943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70339" y="1537703"/>
            <a:ext cx="8963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positive charge</a:t>
            </a:r>
          </a:p>
        </p:txBody>
      </p:sp>
      <p:cxnSp>
        <p:nvCxnSpPr>
          <p:cNvPr id="49" name="Straight Connector 48"/>
          <p:cNvCxnSpPr>
            <a:stCxn id="31" idx="3"/>
            <a:endCxn id="29" idx="7"/>
          </p:cNvCxnSpPr>
          <p:nvPr/>
        </p:nvCxnSpPr>
        <p:spPr>
          <a:xfrm flipV="1">
            <a:off x="696990" y="702077"/>
            <a:ext cx="340217" cy="3306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12089" y="812090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50" i="1" dirty="0"/>
              <a:t>R</a:t>
            </a:r>
          </a:p>
        </p:txBody>
      </p:sp>
      <p:sp>
        <p:nvSpPr>
          <p:cNvPr id="52" name="Rectangle 51"/>
          <p:cNvSpPr/>
          <p:nvPr/>
        </p:nvSpPr>
        <p:spPr>
          <a:xfrm>
            <a:off x="2921173" y="350625"/>
            <a:ext cx="1291670" cy="1227726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53" name="Group 52"/>
          <p:cNvGrpSpPr/>
          <p:nvPr/>
        </p:nvGrpSpPr>
        <p:grpSpPr>
          <a:xfrm>
            <a:off x="3905911" y="388992"/>
            <a:ext cx="262171" cy="262171"/>
            <a:chOff x="204621" y="287748"/>
            <a:chExt cx="262171" cy="262171"/>
          </a:xfrm>
        </p:grpSpPr>
        <p:sp>
          <p:nvSpPr>
            <p:cNvPr id="54" name="Oval 53"/>
            <p:cNvSpPr/>
            <p:nvPr/>
          </p:nvSpPr>
          <p:spPr>
            <a:xfrm>
              <a:off x="204621" y="287748"/>
              <a:ext cx="262171" cy="262171"/>
            </a:xfrm>
            <a:prstGeom prst="ellipse">
              <a:avLst/>
            </a:prstGeom>
            <a:solidFill>
              <a:srgbClr val="99C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55" name="Straight Connector 54"/>
            <p:cNvCxnSpPr>
              <a:stCxn id="54" idx="7"/>
              <a:endCxn id="54" idx="3"/>
            </p:cNvCxnSpPr>
            <p:nvPr/>
          </p:nvCxnSpPr>
          <p:spPr>
            <a:xfrm flipH="1">
              <a:off x="243015" y="326142"/>
              <a:ext cx="185383" cy="1853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 flipV="1">
              <a:off x="249409" y="332537"/>
              <a:ext cx="185383" cy="1853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Oval 56"/>
          <p:cNvSpPr/>
          <p:nvPr/>
        </p:nvSpPr>
        <p:spPr>
          <a:xfrm>
            <a:off x="2479963" y="555247"/>
            <a:ext cx="908006" cy="908006"/>
          </a:xfrm>
          <a:prstGeom prst="ellipse">
            <a:avLst/>
          </a:prstGeom>
          <a:noFill/>
          <a:ln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8" name="Rectangle 57"/>
          <p:cNvSpPr/>
          <p:nvPr/>
        </p:nvSpPr>
        <p:spPr>
          <a:xfrm>
            <a:off x="2416014" y="510487"/>
            <a:ext cx="498764" cy="1016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59" name="Straight Connector 58"/>
          <p:cNvCxnSpPr/>
          <p:nvPr/>
        </p:nvCxnSpPr>
        <p:spPr>
          <a:xfrm>
            <a:off x="2416015" y="1463252"/>
            <a:ext cx="505158" cy="0"/>
          </a:xfrm>
          <a:prstGeom prst="line">
            <a:avLst/>
          </a:prstGeom>
          <a:ln w="19050">
            <a:solidFill>
              <a:srgbClr val="00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2403226" y="555247"/>
            <a:ext cx="505158" cy="0"/>
          </a:xfrm>
          <a:prstGeom prst="line">
            <a:avLst/>
          </a:prstGeom>
          <a:ln w="19050">
            <a:solidFill>
              <a:srgbClr val="00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2556691" y="555247"/>
            <a:ext cx="223804" cy="0"/>
          </a:xfrm>
          <a:prstGeom prst="straightConnector1">
            <a:avLst/>
          </a:prstGeom>
          <a:ln w="19050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2562020" y="1462186"/>
            <a:ext cx="223804" cy="0"/>
          </a:xfrm>
          <a:prstGeom prst="straightConnector1">
            <a:avLst/>
          </a:prstGeom>
          <a:ln w="19050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2147800" y="161845"/>
            <a:ext cx="95731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negative charge</a:t>
            </a:r>
          </a:p>
        </p:txBody>
      </p:sp>
      <p:cxnSp>
        <p:nvCxnSpPr>
          <p:cNvPr id="68" name="Straight Connector 67"/>
          <p:cNvCxnSpPr>
            <a:stCxn id="58" idx="3"/>
            <a:endCxn id="57" idx="7"/>
          </p:cNvCxnSpPr>
          <p:nvPr/>
        </p:nvCxnSpPr>
        <p:spPr>
          <a:xfrm flipV="1">
            <a:off x="2914778" y="688221"/>
            <a:ext cx="340217" cy="3306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029877" y="798234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50" i="1" dirty="0"/>
              <a:t>R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2317592" y="505924"/>
            <a:ext cx="90488" cy="95250"/>
            <a:chOff x="2876550" y="1171575"/>
            <a:chExt cx="90488" cy="95250"/>
          </a:xfrm>
        </p:grpSpPr>
        <p:sp>
          <p:nvSpPr>
            <p:cNvPr id="71" name="Oval 70"/>
            <p:cNvSpPr/>
            <p:nvPr/>
          </p:nvSpPr>
          <p:spPr>
            <a:xfrm>
              <a:off x="2876550" y="1171575"/>
              <a:ext cx="90488" cy="9525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2881312" y="1223963"/>
              <a:ext cx="857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Rectangle 72"/>
          <p:cNvSpPr/>
          <p:nvPr/>
        </p:nvSpPr>
        <p:spPr>
          <a:xfrm>
            <a:off x="574432" y="1987594"/>
            <a:ext cx="1291670" cy="1227726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4" name="Rectangle 73"/>
          <p:cNvSpPr/>
          <p:nvPr/>
        </p:nvSpPr>
        <p:spPr>
          <a:xfrm>
            <a:off x="2620641" y="2000383"/>
            <a:ext cx="1291670" cy="1227726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42826" y="492369"/>
            <a:ext cx="1291670" cy="1227726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5" name="Group 4"/>
          <p:cNvGrpSpPr/>
          <p:nvPr/>
        </p:nvGrpSpPr>
        <p:grpSpPr>
          <a:xfrm>
            <a:off x="2372326" y="530736"/>
            <a:ext cx="217409" cy="217409"/>
            <a:chOff x="204621" y="287748"/>
            <a:chExt cx="262171" cy="262171"/>
          </a:xfrm>
        </p:grpSpPr>
        <p:sp>
          <p:nvSpPr>
            <p:cNvPr id="6" name="Oval 5"/>
            <p:cNvSpPr/>
            <p:nvPr/>
          </p:nvSpPr>
          <p:spPr>
            <a:xfrm>
              <a:off x="204621" y="287748"/>
              <a:ext cx="262171" cy="262171"/>
            </a:xfrm>
            <a:prstGeom prst="ellipse">
              <a:avLst/>
            </a:prstGeom>
            <a:solidFill>
              <a:srgbClr val="99C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7" name="Straight Connector 6"/>
            <p:cNvCxnSpPr>
              <a:stCxn id="6" idx="7"/>
              <a:endCxn id="6" idx="3"/>
            </p:cNvCxnSpPr>
            <p:nvPr/>
          </p:nvCxnSpPr>
          <p:spPr>
            <a:xfrm flipH="1">
              <a:off x="243015" y="326142"/>
              <a:ext cx="185383" cy="1853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 flipV="1">
              <a:off x="249409" y="332537"/>
              <a:ext cx="185383" cy="1853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 flipV="1">
            <a:off x="844062" y="1074260"/>
            <a:ext cx="2429874" cy="12789"/>
          </a:xfrm>
          <a:prstGeom prst="line">
            <a:avLst/>
          </a:prstGeom>
          <a:ln w="19050">
            <a:solidFill>
              <a:srgbClr val="00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010317" y="1087049"/>
            <a:ext cx="223804" cy="0"/>
          </a:xfrm>
          <a:prstGeom prst="straightConnector1">
            <a:avLst/>
          </a:prstGeom>
          <a:ln w="19050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711958" y="456181"/>
            <a:ext cx="1236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solidFill>
                  <a:srgbClr val="0000CC"/>
                </a:solidFill>
              </a:rPr>
              <a:t>B-field into page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61803" y="1034420"/>
            <a:ext cx="90488" cy="95250"/>
            <a:chOff x="878851" y="2795121"/>
            <a:chExt cx="90488" cy="95250"/>
          </a:xfrm>
        </p:grpSpPr>
        <p:sp>
          <p:nvSpPr>
            <p:cNvPr id="17" name="Oval 16"/>
            <p:cNvSpPr/>
            <p:nvPr/>
          </p:nvSpPr>
          <p:spPr>
            <a:xfrm>
              <a:off x="878851" y="2795121"/>
              <a:ext cx="90488" cy="9525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883613" y="2847509"/>
              <a:ext cx="857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endCxn id="17" idx="0"/>
            </p:cNvCxnSpPr>
            <p:nvPr/>
          </p:nvCxnSpPr>
          <p:spPr>
            <a:xfrm flipH="1" flipV="1">
              <a:off x="924095" y="2795121"/>
              <a:ext cx="2382" cy="943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306933" y="1160433"/>
            <a:ext cx="8963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positive charge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1336431" y="242987"/>
            <a:ext cx="991133" cy="844062"/>
            <a:chOff x="1336431" y="242987"/>
            <a:chExt cx="991133" cy="844062"/>
          </a:xfrm>
        </p:grpSpPr>
        <p:sp>
          <p:nvSpPr>
            <p:cNvPr id="30" name="Freeform 29"/>
            <p:cNvSpPr/>
            <p:nvPr/>
          </p:nvSpPr>
          <p:spPr>
            <a:xfrm>
              <a:off x="1336431" y="505158"/>
              <a:ext cx="856850" cy="581891"/>
            </a:xfrm>
            <a:custGeom>
              <a:avLst/>
              <a:gdLst>
                <a:gd name="connsiteX0" fmla="*/ 0 w 856850"/>
                <a:gd name="connsiteY0" fmla="*/ 581891 h 581891"/>
                <a:gd name="connsiteX1" fmla="*/ 422031 w 856850"/>
                <a:gd name="connsiteY1" fmla="*/ 517947 h 581891"/>
                <a:gd name="connsiteX2" fmla="*/ 658624 w 856850"/>
                <a:gd name="connsiteY2" fmla="*/ 338904 h 581891"/>
                <a:gd name="connsiteX3" fmla="*/ 856850 w 856850"/>
                <a:gd name="connsiteY3" fmla="*/ 0 h 58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6850" h="581891">
                  <a:moveTo>
                    <a:pt x="0" y="581891"/>
                  </a:moveTo>
                  <a:cubicBezTo>
                    <a:pt x="156130" y="570168"/>
                    <a:pt x="312260" y="558445"/>
                    <a:pt x="422031" y="517947"/>
                  </a:cubicBezTo>
                  <a:cubicBezTo>
                    <a:pt x="531802" y="477449"/>
                    <a:pt x="586154" y="425228"/>
                    <a:pt x="658624" y="338904"/>
                  </a:cubicBezTo>
                  <a:cubicBezTo>
                    <a:pt x="731094" y="252580"/>
                    <a:pt x="793972" y="126290"/>
                    <a:pt x="856850" y="0"/>
                  </a:cubicBezTo>
                </a:path>
              </a:pathLst>
            </a:custGeom>
            <a:ln w="28575">
              <a:solidFill>
                <a:srgbClr val="00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32" name="Straight Connector 31"/>
            <p:cNvCxnSpPr/>
            <p:nvPr/>
          </p:nvCxnSpPr>
          <p:spPr>
            <a:xfrm flipV="1">
              <a:off x="2122224" y="242987"/>
              <a:ext cx="205340" cy="390060"/>
            </a:xfrm>
            <a:prstGeom prst="line">
              <a:avLst/>
            </a:prstGeom>
            <a:ln w="28575">
              <a:solidFill>
                <a:srgbClr val="00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 flipV="1">
            <a:off x="1476042" y="1079588"/>
            <a:ext cx="991133" cy="844062"/>
            <a:chOff x="1336431" y="242987"/>
            <a:chExt cx="991133" cy="844062"/>
          </a:xfrm>
        </p:grpSpPr>
        <p:sp>
          <p:nvSpPr>
            <p:cNvPr id="36" name="Freeform 35"/>
            <p:cNvSpPr/>
            <p:nvPr/>
          </p:nvSpPr>
          <p:spPr>
            <a:xfrm>
              <a:off x="1336431" y="505158"/>
              <a:ext cx="856850" cy="581891"/>
            </a:xfrm>
            <a:custGeom>
              <a:avLst/>
              <a:gdLst>
                <a:gd name="connsiteX0" fmla="*/ 0 w 856850"/>
                <a:gd name="connsiteY0" fmla="*/ 581891 h 581891"/>
                <a:gd name="connsiteX1" fmla="*/ 422031 w 856850"/>
                <a:gd name="connsiteY1" fmla="*/ 517947 h 581891"/>
                <a:gd name="connsiteX2" fmla="*/ 658624 w 856850"/>
                <a:gd name="connsiteY2" fmla="*/ 338904 h 581891"/>
                <a:gd name="connsiteX3" fmla="*/ 856850 w 856850"/>
                <a:gd name="connsiteY3" fmla="*/ 0 h 58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6850" h="581891">
                  <a:moveTo>
                    <a:pt x="0" y="581891"/>
                  </a:moveTo>
                  <a:cubicBezTo>
                    <a:pt x="156130" y="570168"/>
                    <a:pt x="312260" y="558445"/>
                    <a:pt x="422031" y="517947"/>
                  </a:cubicBezTo>
                  <a:cubicBezTo>
                    <a:pt x="531802" y="477449"/>
                    <a:pt x="586154" y="425228"/>
                    <a:pt x="658624" y="338904"/>
                  </a:cubicBezTo>
                  <a:cubicBezTo>
                    <a:pt x="731094" y="252580"/>
                    <a:pt x="793972" y="126290"/>
                    <a:pt x="856850" y="0"/>
                  </a:cubicBezTo>
                </a:path>
              </a:pathLst>
            </a:custGeom>
            <a:ln w="28575">
              <a:solidFill>
                <a:srgbClr val="00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37" name="Straight Connector 36"/>
            <p:cNvCxnSpPr/>
            <p:nvPr/>
          </p:nvCxnSpPr>
          <p:spPr>
            <a:xfrm flipV="1">
              <a:off x="2122224" y="242987"/>
              <a:ext cx="205340" cy="390060"/>
            </a:xfrm>
            <a:prstGeom prst="line">
              <a:avLst/>
            </a:prstGeom>
            <a:ln w="28575">
              <a:solidFill>
                <a:srgbClr val="00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/>
          <p:cNvCxnSpPr/>
          <p:nvPr/>
        </p:nvCxnSpPr>
        <p:spPr>
          <a:xfrm>
            <a:off x="1502685" y="524341"/>
            <a:ext cx="0" cy="377270"/>
          </a:xfrm>
          <a:prstGeom prst="straightConnector1">
            <a:avLst/>
          </a:prstGeom>
          <a:ln w="38100">
            <a:solidFill>
              <a:srgbClr val="FF33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23805" y="447610"/>
            <a:ext cx="1152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AU" sz="1200" dirty="0">
                <a:solidFill>
                  <a:srgbClr val="FF3399"/>
                </a:solidFill>
              </a:rPr>
              <a:t>electric field</a:t>
            </a:r>
          </a:p>
          <a:p>
            <a:pPr algn="just"/>
            <a:r>
              <a:rPr lang="en-AU" sz="1200" dirty="0">
                <a:solidFill>
                  <a:srgbClr val="FF3399"/>
                </a:solidFill>
              </a:rPr>
              <a:t> down the page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3037343" y="1253303"/>
            <a:ext cx="255776" cy="0"/>
          </a:xfrm>
          <a:prstGeom prst="straightConnector1">
            <a:avLst/>
          </a:prstGeom>
          <a:ln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024555" y="1234120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v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325091" y="933582"/>
            <a:ext cx="5790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i="1" dirty="0"/>
              <a:t>F</a:t>
            </a:r>
            <a:r>
              <a:rPr lang="en-AU" sz="1200" i="1" baseline="-25000" dirty="0"/>
              <a:t>B</a:t>
            </a:r>
            <a:r>
              <a:rPr lang="en-AU" sz="1200" dirty="0"/>
              <a:t> = </a:t>
            </a:r>
            <a:r>
              <a:rPr lang="en-AU" sz="1200" i="1" dirty="0"/>
              <a:t>F</a:t>
            </a:r>
            <a:r>
              <a:rPr lang="en-AU" sz="1200" i="1" baseline="-25000" dirty="0"/>
              <a:t>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358815" y="108704"/>
            <a:ext cx="5790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i="1" dirty="0"/>
              <a:t>F</a:t>
            </a:r>
            <a:r>
              <a:rPr lang="en-AU" sz="1200" i="1" baseline="-25000" dirty="0"/>
              <a:t>B</a:t>
            </a:r>
            <a:r>
              <a:rPr lang="en-AU" sz="1200" dirty="0"/>
              <a:t> &gt; </a:t>
            </a:r>
            <a:r>
              <a:rPr lang="en-AU" sz="1200" i="1" dirty="0"/>
              <a:t>F</a:t>
            </a:r>
            <a:r>
              <a:rPr lang="en-AU" sz="1200" i="1" baseline="-25000" dirty="0"/>
              <a:t>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>
            <a:off x="2404296" y="1240525"/>
            <a:ext cx="977623" cy="6384"/>
          </a:xfrm>
          <a:prstGeom prst="straightConnector1">
            <a:avLst/>
          </a:prstGeom>
          <a:ln w="3810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410691" y="358087"/>
            <a:ext cx="882427" cy="888823"/>
          </a:xfrm>
          <a:prstGeom prst="straightConnector1">
            <a:avLst/>
          </a:prstGeom>
          <a:ln w="28575">
            <a:solidFill>
              <a:srgbClr val="0099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805694" y="952767"/>
            <a:ext cx="332510" cy="313326"/>
          </a:xfrm>
          <a:prstGeom prst="straightConnector1">
            <a:avLst/>
          </a:prstGeom>
          <a:ln w="38100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40677" y="191842"/>
            <a:ext cx="717189" cy="3347"/>
          </a:xfrm>
          <a:prstGeom prst="straightConnector1">
            <a:avLst/>
          </a:prstGeom>
          <a:ln w="3810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634495" y="965556"/>
            <a:ext cx="2584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i="1" dirty="0">
                <a:sym typeface="Symbol"/>
              </a:rPr>
              <a:t></a:t>
            </a:r>
            <a:endParaRPr lang="en-AU" sz="1100" i="1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417084" y="364481"/>
            <a:ext cx="6396" cy="869640"/>
          </a:xfrm>
          <a:prstGeom prst="straightConnector1">
            <a:avLst/>
          </a:prstGeom>
          <a:ln w="38100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938" name="Object 3"/>
          <p:cNvGraphicFramePr>
            <a:graphicFrameLocks noChangeAspect="1"/>
          </p:cNvGraphicFramePr>
          <p:nvPr/>
        </p:nvGraphicFramePr>
        <p:xfrm>
          <a:off x="897693" y="79520"/>
          <a:ext cx="1651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92" name="Equation" r:id="rId3" imgW="164880" imgH="215640" progId="Equation.DSMT4">
                  <p:embed/>
                </p:oleObj>
              </mc:Choice>
              <mc:Fallback>
                <p:oleObj name="Equation" r:id="rId3" imgW="164880" imgH="2156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7693" y="79520"/>
                        <a:ext cx="1651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39" name="Object 3"/>
          <p:cNvGraphicFramePr>
            <a:graphicFrameLocks noChangeAspect="1"/>
          </p:cNvGraphicFramePr>
          <p:nvPr/>
        </p:nvGraphicFramePr>
        <p:xfrm>
          <a:off x="985627" y="1179314"/>
          <a:ext cx="2540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93" name="Equation" r:id="rId5" imgW="253800" imgH="266400" progId="Equation.DSMT4">
                  <p:embed/>
                </p:oleObj>
              </mc:Choice>
              <mc:Fallback>
                <p:oleObj name="Equation" r:id="rId5" imgW="253800" imgH="2664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5627" y="1179314"/>
                        <a:ext cx="2540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0" name="Object 4"/>
          <p:cNvGraphicFramePr>
            <a:graphicFrameLocks noChangeAspect="1"/>
          </p:cNvGraphicFramePr>
          <p:nvPr/>
        </p:nvGraphicFramePr>
        <p:xfrm>
          <a:off x="1196198" y="574575"/>
          <a:ext cx="1270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94" name="Equation" r:id="rId7" imgW="126720" imgH="177480" progId="Equation.DSMT4">
                  <p:embed/>
                </p:oleObj>
              </mc:Choice>
              <mc:Fallback>
                <p:oleObj name="Equation" r:id="rId7" imgW="126720" imgH="17748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6198" y="574575"/>
                        <a:ext cx="127000" cy="17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1" name="Object 3"/>
          <p:cNvGraphicFramePr>
            <a:graphicFrameLocks noChangeAspect="1"/>
          </p:cNvGraphicFramePr>
          <p:nvPr/>
        </p:nvGraphicFramePr>
        <p:xfrm>
          <a:off x="3429466" y="1166768"/>
          <a:ext cx="1651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95" name="Equation" r:id="rId9" imgW="164880" imgH="215640" progId="Equation.DSMT4">
                  <p:embed/>
                </p:oleObj>
              </mc:Choice>
              <mc:Fallback>
                <p:oleObj name="Equation" r:id="rId9" imgW="164880" imgH="21564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466" y="1166768"/>
                        <a:ext cx="1651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3"/>
          <p:cNvGraphicFramePr>
            <a:graphicFrameLocks noChangeAspect="1"/>
          </p:cNvGraphicFramePr>
          <p:nvPr/>
        </p:nvGraphicFramePr>
        <p:xfrm>
          <a:off x="3357952" y="252125"/>
          <a:ext cx="2540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96" name="Equation" r:id="rId10" imgW="253800" imgH="266400" progId="Equation.DSMT4">
                  <p:embed/>
                </p:oleObj>
              </mc:Choice>
              <mc:Fallback>
                <p:oleObj name="Equation" r:id="rId10" imgW="253800" imgH="2664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7952" y="252125"/>
                        <a:ext cx="2540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3" name="Object 7"/>
          <p:cNvGraphicFramePr>
            <a:graphicFrameLocks noChangeAspect="1"/>
          </p:cNvGraphicFramePr>
          <p:nvPr/>
        </p:nvGraphicFramePr>
        <p:xfrm>
          <a:off x="1753478" y="558924"/>
          <a:ext cx="609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97" name="Equation" r:id="rId11" imgW="609480" imgH="228600" progId="Equation.DSMT4">
                  <p:embed/>
                </p:oleObj>
              </mc:Choice>
              <mc:Fallback>
                <p:oleObj name="Equation" r:id="rId11" imgW="609480" imgH="2286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3478" y="558924"/>
                        <a:ext cx="6096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2048684" y="1087049"/>
            <a:ext cx="262171" cy="262171"/>
            <a:chOff x="204621" y="287748"/>
            <a:chExt cx="262171" cy="262171"/>
          </a:xfrm>
          <a:solidFill>
            <a:schemeClr val="bg1"/>
          </a:solidFill>
        </p:grpSpPr>
        <p:sp>
          <p:nvSpPr>
            <p:cNvPr id="28" name="Oval 27"/>
            <p:cNvSpPr/>
            <p:nvPr/>
          </p:nvSpPr>
          <p:spPr>
            <a:xfrm>
              <a:off x="204621" y="287748"/>
              <a:ext cx="262171" cy="262171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29" name="Straight Connector 28"/>
            <p:cNvCxnSpPr>
              <a:stCxn id="28" idx="7"/>
              <a:endCxn id="28" idx="3"/>
            </p:cNvCxnSpPr>
            <p:nvPr/>
          </p:nvCxnSpPr>
          <p:spPr>
            <a:xfrm flipH="1">
              <a:off x="243015" y="326142"/>
              <a:ext cx="185383" cy="185383"/>
            </a:xfrm>
            <a:prstGeom prst="line">
              <a:avLst/>
            </a:prstGeom>
            <a:grp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249409" y="332537"/>
              <a:ext cx="185383" cy="185383"/>
            </a:xfrm>
            <a:prstGeom prst="line">
              <a:avLst/>
            </a:prstGeom>
            <a:grp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9944" name="Object 8"/>
          <p:cNvGraphicFramePr>
            <a:graphicFrameLocks noChangeAspect="1"/>
          </p:cNvGraphicFramePr>
          <p:nvPr/>
        </p:nvGraphicFramePr>
        <p:xfrm>
          <a:off x="1772050" y="1080044"/>
          <a:ext cx="2286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98" name="Equation" r:id="rId13" imgW="228600" imgH="266400" progId="Equation.DSMT4">
                  <p:embed/>
                </p:oleObj>
              </mc:Choice>
              <mc:Fallback>
                <p:oleObj name="Equation" r:id="rId13" imgW="228600" imgH="26640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2050" y="1080044"/>
                        <a:ext cx="2286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1700912" y="1342825"/>
            <a:ext cx="971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>
                <a:solidFill>
                  <a:srgbClr val="FF0000"/>
                </a:solidFill>
              </a:rPr>
              <a:t>palm:</a:t>
            </a:r>
          </a:p>
          <a:p>
            <a:r>
              <a:rPr lang="en-AU" sz="1000" dirty="0">
                <a:solidFill>
                  <a:srgbClr val="FF0000"/>
                </a:solidFill>
              </a:rPr>
              <a:t>force into page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67867" y="83127"/>
            <a:ext cx="14863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>
                <a:solidFill>
                  <a:srgbClr val="0000CC"/>
                </a:solidFill>
              </a:rPr>
              <a:t>uniform magnetic field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211015" y="1806575"/>
            <a:ext cx="38558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74432" y="1987594"/>
            <a:ext cx="1291670" cy="1227726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Rectangle 36"/>
          <p:cNvSpPr/>
          <p:nvPr/>
        </p:nvSpPr>
        <p:spPr>
          <a:xfrm>
            <a:off x="2620641" y="2000383"/>
            <a:ext cx="1291670" cy="1227726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Can 3"/>
          <p:cNvSpPr/>
          <p:nvPr/>
        </p:nvSpPr>
        <p:spPr>
          <a:xfrm rot="5400000">
            <a:off x="1131124" y="1727179"/>
            <a:ext cx="97287" cy="1668938"/>
          </a:xfrm>
          <a:prstGeom prst="can">
            <a:avLst>
              <a:gd name="adj" fmla="val 76335"/>
            </a:avLst>
          </a:prstGeom>
          <a:solidFill>
            <a:srgbClr val="0099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Can 37"/>
          <p:cNvSpPr/>
          <p:nvPr/>
        </p:nvSpPr>
        <p:spPr>
          <a:xfrm rot="2839833">
            <a:off x="532314" y="468361"/>
            <a:ext cx="103932" cy="1267651"/>
          </a:xfrm>
          <a:prstGeom prst="can">
            <a:avLst>
              <a:gd name="adj" fmla="val 76335"/>
            </a:avLst>
          </a:prstGeom>
          <a:solidFill>
            <a:srgbClr val="0099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1035891" y="396456"/>
            <a:ext cx="287748" cy="294142"/>
          </a:xfrm>
          <a:prstGeom prst="straightConnector1">
            <a:avLst/>
          </a:prstGeom>
          <a:ln w="19050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eeform 39"/>
          <p:cNvSpPr/>
          <p:nvPr/>
        </p:nvSpPr>
        <p:spPr>
          <a:xfrm>
            <a:off x="2461846" y="2332893"/>
            <a:ext cx="1675334" cy="288814"/>
          </a:xfrm>
          <a:custGeom>
            <a:avLst/>
            <a:gdLst>
              <a:gd name="connsiteX0" fmla="*/ 0 w 1675334"/>
              <a:gd name="connsiteY0" fmla="*/ 250447 h 288814"/>
              <a:gd name="connsiteX1" fmla="*/ 198227 w 1675334"/>
              <a:gd name="connsiteY1" fmla="*/ 224870 h 288814"/>
              <a:gd name="connsiteX2" fmla="*/ 735357 w 1675334"/>
              <a:gd name="connsiteY2" fmla="*/ 1066 h 288814"/>
              <a:gd name="connsiteX3" fmla="*/ 1374797 w 1675334"/>
              <a:gd name="connsiteY3" fmla="*/ 231264 h 288814"/>
              <a:gd name="connsiteX4" fmla="*/ 1675334 w 1675334"/>
              <a:gd name="connsiteY4" fmla="*/ 288814 h 288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5334" h="288814">
                <a:moveTo>
                  <a:pt x="0" y="250447"/>
                </a:moveTo>
                <a:cubicBezTo>
                  <a:pt x="37834" y="258440"/>
                  <a:pt x="75668" y="266434"/>
                  <a:pt x="198227" y="224870"/>
                </a:cubicBezTo>
                <a:cubicBezTo>
                  <a:pt x="320787" y="183307"/>
                  <a:pt x="539262" y="0"/>
                  <a:pt x="735357" y="1066"/>
                </a:cubicBezTo>
                <a:cubicBezTo>
                  <a:pt x="931452" y="2132"/>
                  <a:pt x="1218134" y="183306"/>
                  <a:pt x="1374797" y="231264"/>
                </a:cubicBezTo>
                <a:cubicBezTo>
                  <a:pt x="1531460" y="279222"/>
                  <a:pt x="1603397" y="284018"/>
                  <a:pt x="1675334" y="288814"/>
                </a:cubicBezTo>
              </a:path>
            </a:pathLst>
          </a:custGeom>
          <a:ln w="57150">
            <a:solidFill>
              <a:srgbClr val="0099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41" name="Group 40"/>
          <p:cNvGrpSpPr/>
          <p:nvPr/>
        </p:nvGrpSpPr>
        <p:grpSpPr>
          <a:xfrm>
            <a:off x="1582613" y="2007844"/>
            <a:ext cx="262171" cy="262171"/>
            <a:chOff x="204621" y="287748"/>
            <a:chExt cx="262171" cy="262171"/>
          </a:xfrm>
          <a:solidFill>
            <a:schemeClr val="bg1"/>
          </a:solidFill>
        </p:grpSpPr>
        <p:sp>
          <p:nvSpPr>
            <p:cNvPr id="42" name="Oval 41"/>
            <p:cNvSpPr/>
            <p:nvPr/>
          </p:nvSpPr>
          <p:spPr>
            <a:xfrm>
              <a:off x="204621" y="287748"/>
              <a:ext cx="262171" cy="262171"/>
            </a:xfrm>
            <a:prstGeom prst="ellipse">
              <a:avLst/>
            </a:prstGeom>
            <a:grpFill/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43" name="Straight Connector 42"/>
            <p:cNvCxnSpPr>
              <a:stCxn id="42" idx="7"/>
              <a:endCxn id="42" idx="3"/>
            </p:cNvCxnSpPr>
            <p:nvPr/>
          </p:nvCxnSpPr>
          <p:spPr>
            <a:xfrm flipH="1">
              <a:off x="243015" y="326142"/>
              <a:ext cx="185383" cy="185383"/>
            </a:xfrm>
            <a:prstGeom prst="line">
              <a:avLst/>
            </a:prstGeom>
            <a:grpFill/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 flipV="1">
              <a:off x="249409" y="332537"/>
              <a:ext cx="185383" cy="185383"/>
            </a:xfrm>
            <a:prstGeom prst="line">
              <a:avLst/>
            </a:prstGeom>
            <a:grpFill/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3603246" y="2046210"/>
            <a:ext cx="262171" cy="262171"/>
            <a:chOff x="204621" y="287748"/>
            <a:chExt cx="262171" cy="262171"/>
          </a:xfrm>
          <a:solidFill>
            <a:schemeClr val="bg1"/>
          </a:solidFill>
        </p:grpSpPr>
        <p:sp>
          <p:nvSpPr>
            <p:cNvPr id="46" name="Oval 45"/>
            <p:cNvSpPr/>
            <p:nvPr/>
          </p:nvSpPr>
          <p:spPr>
            <a:xfrm>
              <a:off x="204621" y="287748"/>
              <a:ext cx="262171" cy="262171"/>
            </a:xfrm>
            <a:prstGeom prst="ellipse">
              <a:avLst/>
            </a:prstGeom>
            <a:grpFill/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47" name="Straight Connector 46"/>
            <p:cNvCxnSpPr>
              <a:stCxn id="46" idx="7"/>
              <a:endCxn id="46" idx="3"/>
            </p:cNvCxnSpPr>
            <p:nvPr/>
          </p:nvCxnSpPr>
          <p:spPr>
            <a:xfrm flipH="1">
              <a:off x="243015" y="326142"/>
              <a:ext cx="185383" cy="185383"/>
            </a:xfrm>
            <a:prstGeom prst="line">
              <a:avLst/>
            </a:prstGeom>
            <a:grpFill/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 flipV="1">
              <a:off x="249409" y="332537"/>
              <a:ext cx="185383" cy="185383"/>
            </a:xfrm>
            <a:prstGeom prst="line">
              <a:avLst/>
            </a:prstGeom>
            <a:grpFill/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9945" name="Object 9"/>
          <p:cNvGraphicFramePr>
            <a:graphicFrameLocks noChangeAspect="1"/>
          </p:cNvGraphicFramePr>
          <p:nvPr/>
        </p:nvGraphicFramePr>
        <p:xfrm>
          <a:off x="1017998" y="2669077"/>
          <a:ext cx="368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99" name="Equation" r:id="rId15" imgW="368280" imgH="228600" progId="Equation.DSMT4">
                  <p:embed/>
                </p:oleObj>
              </mc:Choice>
              <mc:Fallback>
                <p:oleObj name="Equation" r:id="rId15" imgW="368280" imgH="2286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7998" y="2669077"/>
                        <a:ext cx="3683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9"/>
          <p:cNvGraphicFramePr>
            <a:graphicFrameLocks noChangeAspect="1"/>
          </p:cNvGraphicFramePr>
          <p:nvPr/>
        </p:nvGraphicFramePr>
        <p:xfrm>
          <a:off x="3045024" y="2860909"/>
          <a:ext cx="368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00" name="Equation" r:id="rId17" imgW="368280" imgH="228600" progId="Equation.DSMT4">
                  <p:embed/>
                </p:oleObj>
              </mc:Choice>
              <mc:Fallback>
                <p:oleObj name="Equation" r:id="rId17" imgW="368280" imgH="2286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5024" y="2860909"/>
                        <a:ext cx="3683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4"/>
          <p:cNvGraphicFramePr>
            <a:graphicFrameLocks noChangeAspect="1"/>
          </p:cNvGraphicFramePr>
          <p:nvPr/>
        </p:nvGraphicFramePr>
        <p:xfrm>
          <a:off x="4035314" y="2703912"/>
          <a:ext cx="1270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01" name="Equation" r:id="rId19" imgW="126720" imgH="177480" progId="Equation.DSMT4">
                  <p:embed/>
                </p:oleObj>
              </mc:Choice>
              <mc:Fallback>
                <p:oleObj name="Equation" r:id="rId19" imgW="126720" imgH="17748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314" y="2703912"/>
                        <a:ext cx="127000" cy="17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TextBox 51"/>
          <p:cNvSpPr txBox="1"/>
          <p:nvPr/>
        </p:nvSpPr>
        <p:spPr>
          <a:xfrm>
            <a:off x="1093444" y="3235569"/>
            <a:ext cx="25619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>
                <a:solidFill>
                  <a:srgbClr val="0000CC"/>
                </a:solidFill>
              </a:rPr>
              <a:t>uniform magnetic field directed into page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 flipV="1">
            <a:off x="3203597" y="2058998"/>
            <a:ext cx="0" cy="44760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9" name="Object 8"/>
          <p:cNvGraphicFramePr>
            <a:graphicFrameLocks noChangeAspect="1"/>
          </p:cNvGraphicFramePr>
          <p:nvPr/>
        </p:nvGraphicFramePr>
        <p:xfrm>
          <a:off x="2897463" y="2018520"/>
          <a:ext cx="2286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02" name="Equation" r:id="rId20" imgW="228600" imgH="266400" progId="Equation.DSMT4">
                  <p:embed/>
                </p:oleObj>
              </mc:Choice>
              <mc:Fallback>
                <p:oleObj name="Equation" r:id="rId20" imgW="228600" imgH="2664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7463" y="2018520"/>
                        <a:ext cx="2286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Box 59"/>
          <p:cNvSpPr txBox="1"/>
          <p:nvPr/>
        </p:nvSpPr>
        <p:spPr>
          <a:xfrm>
            <a:off x="3229175" y="1393981"/>
            <a:ext cx="5389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>
                <a:solidFill>
                  <a:srgbClr val="0000CC"/>
                </a:solidFill>
              </a:rPr>
              <a:t>fingers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525790" y="34529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>
                <a:solidFill>
                  <a:srgbClr val="009900"/>
                </a:solidFill>
              </a:rPr>
              <a:t>thumb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83127" y="652229"/>
            <a:ext cx="7184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>
                <a:solidFill>
                  <a:srgbClr val="009900"/>
                </a:solidFill>
              </a:rPr>
              <a:t>conductor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oid 3"/>
          <p:cNvSpPr/>
          <p:nvPr/>
        </p:nvSpPr>
        <p:spPr>
          <a:xfrm rot="16200000">
            <a:off x="1162517" y="973729"/>
            <a:ext cx="2170746" cy="875521"/>
          </a:xfrm>
          <a:prstGeom prst="trapezoid">
            <a:avLst>
              <a:gd name="adj" fmla="val 101328"/>
            </a:avLst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ounded Rectangle 4"/>
          <p:cNvSpPr/>
          <p:nvPr/>
        </p:nvSpPr>
        <p:spPr>
          <a:xfrm>
            <a:off x="652229" y="951103"/>
            <a:ext cx="1018902" cy="938739"/>
          </a:xfrm>
          <a:prstGeom prst="round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/>
          <p:cNvSpPr/>
          <p:nvPr/>
        </p:nvSpPr>
        <p:spPr>
          <a:xfrm>
            <a:off x="1220606" y="1139748"/>
            <a:ext cx="558797" cy="1593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/>
          <p:cNvSpPr/>
          <p:nvPr/>
        </p:nvSpPr>
        <p:spPr>
          <a:xfrm>
            <a:off x="1220602" y="1517037"/>
            <a:ext cx="558797" cy="1593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6" name="Straight Connector 15"/>
          <p:cNvCxnSpPr/>
          <p:nvPr/>
        </p:nvCxnSpPr>
        <p:spPr>
          <a:xfrm>
            <a:off x="1779411" y="1122462"/>
            <a:ext cx="0" cy="56625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1309747" y="1815338"/>
            <a:ext cx="1367229" cy="670528"/>
            <a:chOff x="1055075" y="1911927"/>
            <a:chExt cx="837669" cy="575497"/>
          </a:xfrm>
        </p:grpSpPr>
        <p:sp>
          <p:nvSpPr>
            <p:cNvPr id="21" name="Freeform 20"/>
            <p:cNvSpPr/>
            <p:nvPr/>
          </p:nvSpPr>
          <p:spPr>
            <a:xfrm>
              <a:off x="1272487" y="1950294"/>
              <a:ext cx="620257" cy="537130"/>
            </a:xfrm>
            <a:custGeom>
              <a:avLst/>
              <a:gdLst>
                <a:gd name="connsiteX0" fmla="*/ 6394 w 620257"/>
                <a:gd name="connsiteY0" fmla="*/ 76733 h 537130"/>
                <a:gd name="connsiteX1" fmla="*/ 620257 w 620257"/>
                <a:gd name="connsiteY1" fmla="*/ 537130 h 537130"/>
                <a:gd name="connsiteX2" fmla="*/ 0 w 620257"/>
                <a:gd name="connsiteY2" fmla="*/ 0 h 537130"/>
                <a:gd name="connsiteX3" fmla="*/ 6394 w 620257"/>
                <a:gd name="connsiteY3" fmla="*/ 76733 h 537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257" h="537130">
                  <a:moveTo>
                    <a:pt x="6394" y="76733"/>
                  </a:moveTo>
                  <a:lnTo>
                    <a:pt x="620257" y="537130"/>
                  </a:lnTo>
                  <a:lnTo>
                    <a:pt x="0" y="0"/>
                  </a:lnTo>
                  <a:lnTo>
                    <a:pt x="6394" y="76733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55075" y="1911927"/>
              <a:ext cx="211015" cy="10870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/>
          <p:cNvGrpSpPr/>
          <p:nvPr/>
        </p:nvGrpSpPr>
        <p:grpSpPr>
          <a:xfrm flipV="1">
            <a:off x="1300488" y="346386"/>
            <a:ext cx="1367229" cy="670528"/>
            <a:chOff x="1055075" y="1911927"/>
            <a:chExt cx="837669" cy="575497"/>
          </a:xfrm>
        </p:grpSpPr>
        <p:sp>
          <p:nvSpPr>
            <p:cNvPr id="24" name="Freeform 23"/>
            <p:cNvSpPr/>
            <p:nvPr/>
          </p:nvSpPr>
          <p:spPr>
            <a:xfrm>
              <a:off x="1272487" y="1950294"/>
              <a:ext cx="620257" cy="537130"/>
            </a:xfrm>
            <a:custGeom>
              <a:avLst/>
              <a:gdLst>
                <a:gd name="connsiteX0" fmla="*/ 6394 w 620257"/>
                <a:gd name="connsiteY0" fmla="*/ 76733 h 537130"/>
                <a:gd name="connsiteX1" fmla="*/ 620257 w 620257"/>
                <a:gd name="connsiteY1" fmla="*/ 537130 h 537130"/>
                <a:gd name="connsiteX2" fmla="*/ 0 w 620257"/>
                <a:gd name="connsiteY2" fmla="*/ 0 h 537130"/>
                <a:gd name="connsiteX3" fmla="*/ 6394 w 620257"/>
                <a:gd name="connsiteY3" fmla="*/ 76733 h 537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257" h="537130">
                  <a:moveTo>
                    <a:pt x="6394" y="76733"/>
                  </a:moveTo>
                  <a:lnTo>
                    <a:pt x="620257" y="537130"/>
                  </a:lnTo>
                  <a:lnTo>
                    <a:pt x="0" y="0"/>
                  </a:lnTo>
                  <a:lnTo>
                    <a:pt x="6394" y="76733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55075" y="1911927"/>
              <a:ext cx="211015" cy="10870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250104" y="1521869"/>
            <a:ext cx="143876" cy="140447"/>
            <a:chOff x="204621" y="287748"/>
            <a:chExt cx="262171" cy="262171"/>
          </a:xfrm>
          <a:solidFill>
            <a:schemeClr val="bg1"/>
          </a:solidFill>
        </p:grpSpPr>
        <p:sp>
          <p:nvSpPr>
            <p:cNvPr id="28" name="Oval 27"/>
            <p:cNvSpPr/>
            <p:nvPr/>
          </p:nvSpPr>
          <p:spPr>
            <a:xfrm>
              <a:off x="204621" y="287748"/>
              <a:ext cx="262171" cy="262171"/>
            </a:xfrm>
            <a:prstGeom prst="ellipse">
              <a:avLst/>
            </a:prstGeom>
            <a:grpFill/>
            <a:ln>
              <a:solidFill>
                <a:srgbClr val="00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29" name="Straight Connector 28"/>
            <p:cNvCxnSpPr>
              <a:stCxn id="28" idx="7"/>
              <a:endCxn id="28" idx="3"/>
            </p:cNvCxnSpPr>
            <p:nvPr/>
          </p:nvCxnSpPr>
          <p:spPr>
            <a:xfrm flipH="1">
              <a:off x="243015" y="326142"/>
              <a:ext cx="185383" cy="185383"/>
            </a:xfrm>
            <a:prstGeom prst="line">
              <a:avLst/>
            </a:prstGeom>
            <a:grpFill/>
            <a:ln w="19050">
              <a:solidFill>
                <a:srgbClr val="00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249409" y="332537"/>
              <a:ext cx="185383" cy="185383"/>
            </a:xfrm>
            <a:prstGeom prst="line">
              <a:avLst/>
            </a:prstGeom>
            <a:grpFill/>
            <a:ln w="19050">
              <a:solidFill>
                <a:srgbClr val="00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1416358" y="1521869"/>
            <a:ext cx="143876" cy="140447"/>
            <a:chOff x="204621" y="287748"/>
            <a:chExt cx="262171" cy="262171"/>
          </a:xfrm>
          <a:solidFill>
            <a:schemeClr val="bg1"/>
          </a:solidFill>
        </p:grpSpPr>
        <p:sp>
          <p:nvSpPr>
            <p:cNvPr id="32" name="Oval 31"/>
            <p:cNvSpPr/>
            <p:nvPr/>
          </p:nvSpPr>
          <p:spPr>
            <a:xfrm>
              <a:off x="204621" y="287748"/>
              <a:ext cx="262171" cy="262171"/>
            </a:xfrm>
            <a:prstGeom prst="ellipse">
              <a:avLst/>
            </a:prstGeom>
            <a:grpFill/>
            <a:ln>
              <a:solidFill>
                <a:srgbClr val="00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33" name="Straight Connector 32"/>
            <p:cNvCxnSpPr>
              <a:stCxn id="32" idx="7"/>
              <a:endCxn id="32" idx="3"/>
            </p:cNvCxnSpPr>
            <p:nvPr/>
          </p:nvCxnSpPr>
          <p:spPr>
            <a:xfrm flipH="1">
              <a:off x="243015" y="326142"/>
              <a:ext cx="185383" cy="185383"/>
            </a:xfrm>
            <a:prstGeom prst="line">
              <a:avLst/>
            </a:prstGeom>
            <a:grpFill/>
            <a:ln w="19050">
              <a:solidFill>
                <a:srgbClr val="00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 flipV="1">
              <a:off x="249409" y="332537"/>
              <a:ext cx="185383" cy="185383"/>
            </a:xfrm>
            <a:prstGeom prst="line">
              <a:avLst/>
            </a:prstGeom>
            <a:grpFill/>
            <a:ln w="19050">
              <a:solidFill>
                <a:srgbClr val="00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1582613" y="1521869"/>
            <a:ext cx="143876" cy="140447"/>
            <a:chOff x="204621" y="287748"/>
            <a:chExt cx="262171" cy="262171"/>
          </a:xfrm>
          <a:solidFill>
            <a:schemeClr val="bg1"/>
          </a:solidFill>
        </p:grpSpPr>
        <p:sp>
          <p:nvSpPr>
            <p:cNvPr id="36" name="Oval 35"/>
            <p:cNvSpPr/>
            <p:nvPr/>
          </p:nvSpPr>
          <p:spPr>
            <a:xfrm>
              <a:off x="204621" y="287748"/>
              <a:ext cx="262171" cy="262171"/>
            </a:xfrm>
            <a:prstGeom prst="ellipse">
              <a:avLst/>
            </a:prstGeom>
            <a:grpFill/>
            <a:ln>
              <a:solidFill>
                <a:srgbClr val="00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37" name="Straight Connector 36"/>
            <p:cNvCxnSpPr>
              <a:stCxn id="36" idx="7"/>
              <a:endCxn id="36" idx="3"/>
            </p:cNvCxnSpPr>
            <p:nvPr/>
          </p:nvCxnSpPr>
          <p:spPr>
            <a:xfrm flipH="1">
              <a:off x="243015" y="326142"/>
              <a:ext cx="185383" cy="185383"/>
            </a:xfrm>
            <a:prstGeom prst="line">
              <a:avLst/>
            </a:prstGeom>
            <a:grpFill/>
            <a:ln w="19050">
              <a:solidFill>
                <a:srgbClr val="00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 flipV="1">
              <a:off x="249409" y="332537"/>
              <a:ext cx="185383" cy="185383"/>
            </a:xfrm>
            <a:prstGeom prst="line">
              <a:avLst/>
            </a:prstGeom>
            <a:grpFill/>
            <a:ln w="19050">
              <a:solidFill>
                <a:srgbClr val="00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1422753" y="1144599"/>
            <a:ext cx="143876" cy="140447"/>
            <a:chOff x="776918" y="2685651"/>
            <a:chExt cx="143876" cy="140447"/>
          </a:xfrm>
        </p:grpSpPr>
        <p:sp>
          <p:nvSpPr>
            <p:cNvPr id="40" name="Oval 39"/>
            <p:cNvSpPr/>
            <p:nvPr/>
          </p:nvSpPr>
          <p:spPr>
            <a:xfrm>
              <a:off x="776918" y="2685651"/>
              <a:ext cx="143876" cy="14044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3" name="Oval 42"/>
            <p:cNvSpPr/>
            <p:nvPr/>
          </p:nvSpPr>
          <p:spPr>
            <a:xfrm>
              <a:off x="824878" y="2730411"/>
              <a:ext cx="45719" cy="45719"/>
            </a:xfrm>
            <a:prstGeom prst="ellipse">
              <a:avLst/>
            </a:prstGeom>
            <a:solidFill>
              <a:srgbClr val="009900"/>
            </a:solidFill>
            <a:ln>
              <a:solidFill>
                <a:srgbClr val="00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250105" y="1144600"/>
            <a:ext cx="143876" cy="140447"/>
            <a:chOff x="776918" y="2685651"/>
            <a:chExt cx="143876" cy="140447"/>
          </a:xfrm>
        </p:grpSpPr>
        <p:sp>
          <p:nvSpPr>
            <p:cNvPr id="46" name="Oval 45"/>
            <p:cNvSpPr/>
            <p:nvPr/>
          </p:nvSpPr>
          <p:spPr>
            <a:xfrm>
              <a:off x="776918" y="2685651"/>
              <a:ext cx="143876" cy="14044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7" name="Oval 46"/>
            <p:cNvSpPr/>
            <p:nvPr/>
          </p:nvSpPr>
          <p:spPr>
            <a:xfrm>
              <a:off x="824878" y="2730411"/>
              <a:ext cx="45719" cy="45719"/>
            </a:xfrm>
            <a:prstGeom prst="ellipse">
              <a:avLst/>
            </a:prstGeom>
            <a:solidFill>
              <a:srgbClr val="009900"/>
            </a:solidFill>
            <a:ln>
              <a:solidFill>
                <a:srgbClr val="00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589008" y="1144599"/>
            <a:ext cx="143876" cy="140447"/>
            <a:chOff x="776918" y="2685651"/>
            <a:chExt cx="143876" cy="140447"/>
          </a:xfrm>
        </p:grpSpPr>
        <p:sp>
          <p:nvSpPr>
            <p:cNvPr id="49" name="Oval 48"/>
            <p:cNvSpPr/>
            <p:nvPr/>
          </p:nvSpPr>
          <p:spPr>
            <a:xfrm>
              <a:off x="776918" y="2685651"/>
              <a:ext cx="143876" cy="14044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0" name="Oval 49"/>
            <p:cNvSpPr/>
            <p:nvPr/>
          </p:nvSpPr>
          <p:spPr>
            <a:xfrm>
              <a:off x="824878" y="2730411"/>
              <a:ext cx="45719" cy="45719"/>
            </a:xfrm>
            <a:prstGeom prst="ellipse">
              <a:avLst/>
            </a:prstGeom>
            <a:solidFill>
              <a:srgbClr val="009900"/>
            </a:solidFill>
            <a:ln>
              <a:solidFill>
                <a:srgbClr val="00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53" name="Straight Connector 52"/>
          <p:cNvCxnSpPr/>
          <p:nvPr/>
        </p:nvCxnSpPr>
        <p:spPr>
          <a:xfrm flipH="1" flipV="1">
            <a:off x="249381" y="1208543"/>
            <a:ext cx="984013" cy="4465"/>
          </a:xfrm>
          <a:prstGeom prst="line">
            <a:avLst/>
          </a:prstGeom>
          <a:ln w="38100">
            <a:solidFill>
              <a:srgbClr val="00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268564" y="1579419"/>
            <a:ext cx="984013" cy="4465"/>
          </a:xfrm>
          <a:prstGeom prst="line">
            <a:avLst/>
          </a:prstGeom>
          <a:ln w="38100">
            <a:solidFill>
              <a:srgbClr val="00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306931" y="1579418"/>
            <a:ext cx="198227" cy="0"/>
          </a:xfrm>
          <a:prstGeom prst="straightConnector1">
            <a:avLst/>
          </a:prstGeom>
          <a:ln w="28575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332509" y="1202148"/>
            <a:ext cx="198227" cy="0"/>
          </a:xfrm>
          <a:prstGeom prst="straightConnector1">
            <a:avLst/>
          </a:prstGeom>
          <a:ln w="28575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91832" y="1272487"/>
            <a:ext cx="2215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>
                <a:latin typeface="Batang" pitchFamily="18" charset="-127"/>
                <a:ea typeface="Batang" pitchFamily="18" charset="-127"/>
              </a:rPr>
              <a:t>I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074261" y="1272488"/>
            <a:ext cx="256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/>
              <a:t>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67863" y="902925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074254" y="1642499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/>
              <a:t>N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 flipV="1">
            <a:off x="2813539" y="441213"/>
            <a:ext cx="0" cy="358087"/>
          </a:xfrm>
          <a:prstGeom prst="straightConnector1">
            <a:avLst/>
          </a:prstGeom>
          <a:ln w="3810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1387582" y="1502685"/>
            <a:ext cx="0" cy="162000"/>
          </a:xfrm>
          <a:prstGeom prst="straightConnector1">
            <a:avLst/>
          </a:prstGeom>
          <a:ln w="28575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1573024" y="1509079"/>
            <a:ext cx="0" cy="162000"/>
          </a:xfrm>
          <a:prstGeom prst="straightConnector1">
            <a:avLst/>
          </a:prstGeom>
          <a:ln w="28575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1419559" y="1131809"/>
            <a:ext cx="0" cy="162000"/>
          </a:xfrm>
          <a:prstGeom prst="straightConnector1">
            <a:avLst/>
          </a:prstGeom>
          <a:ln w="28575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1573024" y="1144598"/>
            <a:ext cx="0" cy="162000"/>
          </a:xfrm>
          <a:prstGeom prst="straightConnector1">
            <a:avLst/>
          </a:prstGeom>
          <a:ln w="28575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2877483" y="505157"/>
            <a:ext cx="603050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sz="1200" b="1" dirty="0">
                <a:solidFill>
                  <a:srgbClr val="0000CC"/>
                </a:solidFill>
              </a:rPr>
              <a:t>B-field</a:t>
            </a: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1771250" y="1393980"/>
            <a:ext cx="49237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2813539" y="850455"/>
            <a:ext cx="0" cy="358087"/>
          </a:xfrm>
          <a:prstGeom prst="straightConnector1">
            <a:avLst/>
          </a:prstGeom>
          <a:ln w="38100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2813539" y="1272486"/>
            <a:ext cx="0" cy="35808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2883880" y="882427"/>
            <a:ext cx="15190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solidFill>
                  <a:srgbClr val="009900"/>
                </a:solidFill>
              </a:rPr>
              <a:t>current through coils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2903064" y="1355614"/>
            <a:ext cx="1051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solidFill>
                  <a:srgbClr val="FF0000"/>
                </a:solidFill>
              </a:rPr>
              <a:t>force on cone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27888" y="262172"/>
            <a:ext cx="23471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/>
              <a:t>coil winding attached to speaker cone</a:t>
            </a:r>
          </a:p>
        </p:txBody>
      </p:sp>
      <p:sp>
        <p:nvSpPr>
          <p:cNvPr id="87" name="Freeform 86"/>
          <p:cNvSpPr/>
          <p:nvPr/>
        </p:nvSpPr>
        <p:spPr>
          <a:xfrm>
            <a:off x="329312" y="492369"/>
            <a:ext cx="412439" cy="671413"/>
          </a:xfrm>
          <a:custGeom>
            <a:avLst/>
            <a:gdLst>
              <a:gd name="connsiteX0" fmla="*/ 412439 w 412439"/>
              <a:gd name="connsiteY0" fmla="*/ 0 h 671413"/>
              <a:gd name="connsiteX1" fmla="*/ 28775 w 412439"/>
              <a:gd name="connsiteY1" fmla="*/ 230199 h 671413"/>
              <a:gd name="connsiteX2" fmla="*/ 239790 w 412439"/>
              <a:gd name="connsiteY2" fmla="*/ 671413 h 671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439" h="671413">
                <a:moveTo>
                  <a:pt x="412439" y="0"/>
                </a:moveTo>
                <a:cubicBezTo>
                  <a:pt x="234994" y="59148"/>
                  <a:pt x="57550" y="118297"/>
                  <a:pt x="28775" y="230199"/>
                </a:cubicBezTo>
                <a:cubicBezTo>
                  <a:pt x="0" y="342101"/>
                  <a:pt x="119895" y="506757"/>
                  <a:pt x="239790" y="671413"/>
                </a:cubicBezTo>
              </a:path>
            </a:pathLst>
          </a:cu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8" name="TextBox 87"/>
          <p:cNvSpPr txBox="1"/>
          <p:nvPr/>
        </p:nvSpPr>
        <p:spPr>
          <a:xfrm>
            <a:off x="121499" y="1995486"/>
            <a:ext cx="12907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/>
              <a:t>permanent magnet</a:t>
            </a:r>
          </a:p>
        </p:txBody>
      </p:sp>
      <p:sp>
        <p:nvSpPr>
          <p:cNvPr id="89" name="Freeform 88"/>
          <p:cNvSpPr/>
          <p:nvPr/>
        </p:nvSpPr>
        <p:spPr>
          <a:xfrm>
            <a:off x="504092" y="1720095"/>
            <a:ext cx="384730" cy="274960"/>
          </a:xfrm>
          <a:custGeom>
            <a:avLst/>
            <a:gdLst>
              <a:gd name="connsiteX0" fmla="*/ 71405 w 384730"/>
              <a:gd name="connsiteY0" fmla="*/ 274960 h 274960"/>
              <a:gd name="connsiteX1" fmla="*/ 52221 w 384730"/>
              <a:gd name="connsiteY1" fmla="*/ 127888 h 274960"/>
              <a:gd name="connsiteX2" fmla="*/ 384730 w 384730"/>
              <a:gd name="connsiteY2" fmla="*/ 0 h 27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4730" h="274960">
                <a:moveTo>
                  <a:pt x="71405" y="274960"/>
                </a:moveTo>
                <a:cubicBezTo>
                  <a:pt x="35702" y="224337"/>
                  <a:pt x="0" y="173715"/>
                  <a:pt x="52221" y="127888"/>
                </a:cubicBezTo>
                <a:cubicBezTo>
                  <a:pt x="104442" y="82061"/>
                  <a:pt x="244586" y="41030"/>
                  <a:pt x="384730" y="0"/>
                </a:cubicBezTo>
              </a:path>
            </a:pathLst>
          </a:cu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0" name="TextBox 89"/>
          <p:cNvSpPr txBox="1"/>
          <p:nvPr/>
        </p:nvSpPr>
        <p:spPr>
          <a:xfrm>
            <a:off x="2794354" y="1806575"/>
            <a:ext cx="9444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/>
              <a:t>speaker cone</a:t>
            </a:r>
          </a:p>
        </p:txBody>
      </p:sp>
      <p:sp>
        <p:nvSpPr>
          <p:cNvPr id="91" name="Freeform 90"/>
          <p:cNvSpPr/>
          <p:nvPr/>
        </p:nvSpPr>
        <p:spPr>
          <a:xfrm>
            <a:off x="2525790" y="1943899"/>
            <a:ext cx="633046" cy="244053"/>
          </a:xfrm>
          <a:custGeom>
            <a:avLst/>
            <a:gdLst>
              <a:gd name="connsiteX0" fmla="*/ 633046 w 633046"/>
              <a:gd name="connsiteY0" fmla="*/ 121494 h 244053"/>
              <a:gd name="connsiteX1" fmla="*/ 485975 w 633046"/>
              <a:gd name="connsiteY1" fmla="*/ 223804 h 244053"/>
              <a:gd name="connsiteX2" fmla="*/ 0 w 633046"/>
              <a:gd name="connsiteY2" fmla="*/ 0 h 244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3046" h="244053">
                <a:moveTo>
                  <a:pt x="633046" y="121494"/>
                </a:moveTo>
                <a:cubicBezTo>
                  <a:pt x="612264" y="182773"/>
                  <a:pt x="591483" y="244053"/>
                  <a:pt x="485975" y="223804"/>
                </a:cubicBezTo>
                <a:cubicBezTo>
                  <a:pt x="380467" y="203555"/>
                  <a:pt x="190233" y="101777"/>
                  <a:pt x="0" y="0"/>
                </a:cubicBezTo>
              </a:path>
            </a:pathLst>
          </a:cu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2" name="TextBox 91"/>
          <p:cNvSpPr txBox="1"/>
          <p:nvPr/>
        </p:nvSpPr>
        <p:spPr>
          <a:xfrm>
            <a:off x="735357" y="2557763"/>
            <a:ext cx="16594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/>
              <a:t>rigid frame attached  to</a:t>
            </a:r>
          </a:p>
          <a:p>
            <a:r>
              <a:rPr lang="en-AU" sz="1100" dirty="0"/>
              <a:t>magnet and speaker cone</a:t>
            </a:r>
          </a:p>
        </p:txBody>
      </p:sp>
      <p:sp>
        <p:nvSpPr>
          <p:cNvPr id="93" name="Freeform 92"/>
          <p:cNvSpPr/>
          <p:nvPr/>
        </p:nvSpPr>
        <p:spPr>
          <a:xfrm>
            <a:off x="1583682" y="2052604"/>
            <a:ext cx="161991" cy="511553"/>
          </a:xfrm>
          <a:custGeom>
            <a:avLst/>
            <a:gdLst>
              <a:gd name="connsiteX0" fmla="*/ 149202 w 161991"/>
              <a:gd name="connsiteY0" fmla="*/ 511553 h 511553"/>
              <a:gd name="connsiteX1" fmla="*/ 2131 w 161991"/>
              <a:gd name="connsiteY1" fmla="*/ 377270 h 511553"/>
              <a:gd name="connsiteX2" fmla="*/ 161991 w 161991"/>
              <a:gd name="connsiteY2" fmla="*/ 0 h 511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91" h="511553">
                <a:moveTo>
                  <a:pt x="149202" y="511553"/>
                </a:moveTo>
                <a:cubicBezTo>
                  <a:pt x="74601" y="487041"/>
                  <a:pt x="0" y="462529"/>
                  <a:pt x="2131" y="377270"/>
                </a:cubicBezTo>
                <a:cubicBezTo>
                  <a:pt x="4263" y="292011"/>
                  <a:pt x="83127" y="146005"/>
                  <a:pt x="161991" y="0"/>
                </a:cubicBezTo>
              </a:path>
            </a:pathLst>
          </a:cu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ock Arc 9"/>
          <p:cNvSpPr/>
          <p:nvPr/>
        </p:nvSpPr>
        <p:spPr>
          <a:xfrm>
            <a:off x="1235078" y="245687"/>
            <a:ext cx="1790274" cy="477215"/>
          </a:xfrm>
          <a:prstGeom prst="blockArc">
            <a:avLst>
              <a:gd name="adj1" fmla="val 11401814"/>
              <a:gd name="adj2" fmla="val 21132341"/>
              <a:gd name="adj3" fmla="val 19265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1672917" y="350441"/>
            <a:ext cx="540001" cy="710002"/>
          </a:xfrm>
          <a:custGeom>
            <a:avLst/>
            <a:gdLst>
              <a:gd name="connsiteX0" fmla="*/ 594679 w 741751"/>
              <a:gd name="connsiteY0" fmla="*/ 569102 h 569102"/>
              <a:gd name="connsiteX1" fmla="*/ 0 w 741751"/>
              <a:gd name="connsiteY1" fmla="*/ 0 h 569102"/>
              <a:gd name="connsiteX2" fmla="*/ 741751 w 741751"/>
              <a:gd name="connsiteY2" fmla="*/ 549919 h 569102"/>
              <a:gd name="connsiteX3" fmla="*/ 594679 w 741751"/>
              <a:gd name="connsiteY3" fmla="*/ 569102 h 569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751" h="569102">
                <a:moveTo>
                  <a:pt x="594679" y="569102"/>
                </a:moveTo>
                <a:lnTo>
                  <a:pt x="0" y="0"/>
                </a:lnTo>
                <a:lnTo>
                  <a:pt x="741751" y="549919"/>
                </a:lnTo>
                <a:lnTo>
                  <a:pt x="594679" y="569102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Can 3"/>
          <p:cNvSpPr/>
          <p:nvPr/>
        </p:nvSpPr>
        <p:spPr>
          <a:xfrm>
            <a:off x="2106283" y="722901"/>
            <a:ext cx="124603" cy="704183"/>
          </a:xfrm>
          <a:prstGeom prst="can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Freeform 5"/>
          <p:cNvSpPr/>
          <p:nvPr/>
        </p:nvSpPr>
        <p:spPr>
          <a:xfrm>
            <a:off x="1976161" y="1101190"/>
            <a:ext cx="601622" cy="200779"/>
          </a:xfrm>
          <a:custGeom>
            <a:avLst/>
            <a:gdLst>
              <a:gd name="connsiteX0" fmla="*/ 790774 w 790774"/>
              <a:gd name="connsiteY0" fmla="*/ 102310 h 220607"/>
              <a:gd name="connsiteX1" fmla="*/ 471054 w 790774"/>
              <a:gd name="connsiteY1" fmla="*/ 172648 h 220607"/>
              <a:gd name="connsiteX2" fmla="*/ 112967 w 790774"/>
              <a:gd name="connsiteY2" fmla="*/ 204621 h 220607"/>
              <a:gd name="connsiteX3" fmla="*/ 10657 w 790774"/>
              <a:gd name="connsiteY3" fmla="*/ 76732 h 220607"/>
              <a:gd name="connsiteX4" fmla="*/ 176911 w 790774"/>
              <a:gd name="connsiteY4" fmla="*/ 0 h 220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0774" h="220607">
                <a:moveTo>
                  <a:pt x="790774" y="102310"/>
                </a:moveTo>
                <a:cubicBezTo>
                  <a:pt x="687398" y="128953"/>
                  <a:pt x="584022" y="155596"/>
                  <a:pt x="471054" y="172648"/>
                </a:cubicBezTo>
                <a:cubicBezTo>
                  <a:pt x="358086" y="189700"/>
                  <a:pt x="189700" y="220607"/>
                  <a:pt x="112967" y="204621"/>
                </a:cubicBezTo>
                <a:cubicBezTo>
                  <a:pt x="36234" y="188635"/>
                  <a:pt x="0" y="110835"/>
                  <a:pt x="10657" y="76732"/>
                </a:cubicBezTo>
                <a:cubicBezTo>
                  <a:pt x="21314" y="42629"/>
                  <a:pt x="99112" y="21314"/>
                  <a:pt x="176911" y="0"/>
                </a:cubicBezTo>
              </a:path>
            </a:pathLst>
          </a:cu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Freeform 6"/>
          <p:cNvSpPr/>
          <p:nvPr/>
        </p:nvSpPr>
        <p:spPr>
          <a:xfrm>
            <a:off x="2032106" y="1101190"/>
            <a:ext cx="366487" cy="157132"/>
          </a:xfrm>
          <a:custGeom>
            <a:avLst/>
            <a:gdLst>
              <a:gd name="connsiteX0" fmla="*/ 276025 w 481712"/>
              <a:gd name="connsiteY0" fmla="*/ 0 h 172649"/>
              <a:gd name="connsiteX1" fmla="*/ 448674 w 481712"/>
              <a:gd name="connsiteY1" fmla="*/ 6394 h 172649"/>
              <a:gd name="connsiteX2" fmla="*/ 423097 w 481712"/>
              <a:gd name="connsiteY2" fmla="*/ 76732 h 172649"/>
              <a:gd name="connsiteX3" fmla="*/ 96982 w 481712"/>
              <a:gd name="connsiteY3" fmla="*/ 166254 h 172649"/>
              <a:gd name="connsiteX4" fmla="*/ 1066 w 481712"/>
              <a:gd name="connsiteY4" fmla="*/ 115099 h 172649"/>
              <a:gd name="connsiteX5" fmla="*/ 103376 w 481712"/>
              <a:gd name="connsiteY5" fmla="*/ 44760 h 172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1712" h="172649">
                <a:moveTo>
                  <a:pt x="276025" y="0"/>
                </a:moveTo>
                <a:lnTo>
                  <a:pt x="448674" y="6394"/>
                </a:lnTo>
                <a:cubicBezTo>
                  <a:pt x="473186" y="19183"/>
                  <a:pt x="481712" y="50089"/>
                  <a:pt x="423097" y="76732"/>
                </a:cubicBezTo>
                <a:cubicBezTo>
                  <a:pt x="364482" y="103375"/>
                  <a:pt x="167321" y="159860"/>
                  <a:pt x="96982" y="166254"/>
                </a:cubicBezTo>
                <a:cubicBezTo>
                  <a:pt x="26644" y="172649"/>
                  <a:pt x="0" y="135348"/>
                  <a:pt x="1066" y="115099"/>
                </a:cubicBezTo>
                <a:cubicBezTo>
                  <a:pt x="2132" y="94850"/>
                  <a:pt x="52754" y="69805"/>
                  <a:pt x="103376" y="44760"/>
                </a:cubicBezTo>
              </a:path>
            </a:pathLst>
          </a:cu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Freeform 7"/>
          <p:cNvSpPr/>
          <p:nvPr/>
        </p:nvSpPr>
        <p:spPr>
          <a:xfrm>
            <a:off x="2071266" y="1121559"/>
            <a:ext cx="224596" cy="99905"/>
          </a:xfrm>
          <a:custGeom>
            <a:avLst/>
            <a:gdLst>
              <a:gd name="connsiteX0" fmla="*/ 223805 w 295209"/>
              <a:gd name="connsiteY0" fmla="*/ 3197 h 109771"/>
              <a:gd name="connsiteX1" fmla="*/ 294143 w 295209"/>
              <a:gd name="connsiteY1" fmla="*/ 9592 h 109771"/>
              <a:gd name="connsiteX2" fmla="*/ 230199 w 295209"/>
              <a:gd name="connsiteY2" fmla="*/ 60747 h 109771"/>
              <a:gd name="connsiteX3" fmla="*/ 44761 w 295209"/>
              <a:gd name="connsiteY3" fmla="*/ 105508 h 109771"/>
              <a:gd name="connsiteX4" fmla="*/ 0 w 295209"/>
              <a:gd name="connsiteY4" fmla="*/ 86324 h 109771"/>
              <a:gd name="connsiteX5" fmla="*/ 44761 w 295209"/>
              <a:gd name="connsiteY5" fmla="*/ 54352 h 109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209" h="109771">
                <a:moveTo>
                  <a:pt x="223805" y="3197"/>
                </a:moveTo>
                <a:cubicBezTo>
                  <a:pt x="258441" y="1598"/>
                  <a:pt x="293077" y="0"/>
                  <a:pt x="294143" y="9592"/>
                </a:cubicBezTo>
                <a:cubicBezTo>
                  <a:pt x="295209" y="19184"/>
                  <a:pt x="271763" y="44761"/>
                  <a:pt x="230199" y="60747"/>
                </a:cubicBezTo>
                <a:cubicBezTo>
                  <a:pt x="188635" y="76733"/>
                  <a:pt x="83128" y="101245"/>
                  <a:pt x="44761" y="105508"/>
                </a:cubicBezTo>
                <a:cubicBezTo>
                  <a:pt x="6395" y="109771"/>
                  <a:pt x="0" y="94850"/>
                  <a:pt x="0" y="86324"/>
                </a:cubicBezTo>
                <a:cubicBezTo>
                  <a:pt x="0" y="77798"/>
                  <a:pt x="22380" y="66075"/>
                  <a:pt x="44761" y="54352"/>
                </a:cubicBezTo>
              </a:path>
            </a:pathLst>
          </a:cu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168585" y="249490"/>
            <a:ext cx="0" cy="888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1673398" y="242988"/>
            <a:ext cx="378636" cy="117030"/>
            <a:chOff x="1509713" y="195262"/>
            <a:chExt cx="497680" cy="128587"/>
          </a:xfrm>
        </p:grpSpPr>
        <p:cxnSp>
          <p:nvCxnSpPr>
            <p:cNvPr id="12" name="Straight Connector 11"/>
            <p:cNvCxnSpPr/>
            <p:nvPr/>
          </p:nvCxnSpPr>
          <p:spPr>
            <a:xfrm flipH="1" flipV="1">
              <a:off x="1509713" y="235744"/>
              <a:ext cx="45245" cy="881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1828800" y="209550"/>
              <a:ext cx="19051" cy="928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 flipV="1">
              <a:off x="2000250" y="195262"/>
              <a:ext cx="7143" cy="1047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 flipV="1">
              <a:off x="1678782" y="216693"/>
              <a:ext cx="19051" cy="928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 flipH="1">
            <a:off x="2273058" y="247323"/>
            <a:ext cx="378636" cy="117030"/>
            <a:chOff x="1509713" y="195262"/>
            <a:chExt cx="497680" cy="128587"/>
          </a:xfrm>
        </p:grpSpPr>
        <p:cxnSp>
          <p:nvCxnSpPr>
            <p:cNvPr id="29" name="Straight Connector 28"/>
            <p:cNvCxnSpPr/>
            <p:nvPr/>
          </p:nvCxnSpPr>
          <p:spPr>
            <a:xfrm flipH="1" flipV="1">
              <a:off x="1509713" y="235744"/>
              <a:ext cx="45245" cy="881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1828800" y="209550"/>
              <a:ext cx="19051" cy="928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 flipV="1">
              <a:off x="2000250" y="195262"/>
              <a:ext cx="7143" cy="1047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 flipV="1">
              <a:off x="1678782" y="216693"/>
              <a:ext cx="19051" cy="928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/>
          <p:cNvSpPr/>
          <p:nvPr/>
        </p:nvSpPr>
        <p:spPr>
          <a:xfrm>
            <a:off x="1770214" y="1432904"/>
            <a:ext cx="822163" cy="971889"/>
          </a:xfrm>
          <a:prstGeom prst="rect">
            <a:avLst/>
          </a:prstGeom>
          <a:solidFill>
            <a:schemeClr val="bg1"/>
          </a:solidFill>
          <a:ln w="38100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Can 35"/>
          <p:cNvSpPr/>
          <p:nvPr/>
        </p:nvSpPr>
        <p:spPr>
          <a:xfrm>
            <a:off x="2106283" y="2102169"/>
            <a:ext cx="124603" cy="890413"/>
          </a:xfrm>
          <a:prstGeom prst="can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0" name="Straight Connector 39"/>
          <p:cNvCxnSpPr/>
          <p:nvPr/>
        </p:nvCxnSpPr>
        <p:spPr>
          <a:xfrm flipH="1">
            <a:off x="1828593" y="2396002"/>
            <a:ext cx="189729" cy="483035"/>
          </a:xfrm>
          <a:prstGeom prst="line">
            <a:avLst/>
          </a:prstGeom>
          <a:ln w="38100">
            <a:solidFill>
              <a:srgbClr val="00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2320433" y="2398169"/>
            <a:ext cx="189729" cy="483035"/>
          </a:xfrm>
          <a:prstGeom prst="line">
            <a:avLst/>
          </a:prstGeom>
          <a:ln w="38100">
            <a:solidFill>
              <a:srgbClr val="00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2024861" y="2351704"/>
            <a:ext cx="74277" cy="931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Rectangle 42"/>
          <p:cNvSpPr/>
          <p:nvPr/>
        </p:nvSpPr>
        <p:spPr>
          <a:xfrm>
            <a:off x="2242260" y="2349536"/>
            <a:ext cx="74277" cy="931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5" name="TextBox 44"/>
          <p:cNvSpPr txBox="1"/>
          <p:nvPr/>
        </p:nvSpPr>
        <p:spPr>
          <a:xfrm>
            <a:off x="1055078" y="1709481"/>
            <a:ext cx="266110" cy="364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>
                <a:solidFill>
                  <a:srgbClr val="0000CC"/>
                </a:solidFill>
              </a:rPr>
              <a:t>N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002393" y="1442426"/>
            <a:ext cx="233181" cy="364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>
                <a:solidFill>
                  <a:srgbClr val="0000CC"/>
                </a:solidFill>
              </a:rPr>
              <a:t>S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1376159" y="1531838"/>
            <a:ext cx="1571355" cy="0"/>
          </a:xfrm>
          <a:prstGeom prst="straightConnector1">
            <a:avLst/>
          </a:prstGeom>
          <a:ln w="28575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1366427" y="1709481"/>
            <a:ext cx="1571355" cy="0"/>
          </a:xfrm>
          <a:prstGeom prst="straightConnector1">
            <a:avLst/>
          </a:prstGeom>
          <a:ln w="28575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366422" y="2078890"/>
            <a:ext cx="1571355" cy="0"/>
          </a:xfrm>
          <a:prstGeom prst="straightConnector1">
            <a:avLst/>
          </a:prstGeom>
          <a:ln w="28575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1382907" y="1898480"/>
            <a:ext cx="1571355" cy="0"/>
          </a:xfrm>
          <a:prstGeom prst="straightConnector1">
            <a:avLst/>
          </a:prstGeom>
          <a:ln w="28575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1382907" y="2270940"/>
            <a:ext cx="1571355" cy="0"/>
          </a:xfrm>
          <a:prstGeom prst="straightConnector1">
            <a:avLst/>
          </a:prstGeom>
          <a:ln w="28575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1382907" y="2451350"/>
            <a:ext cx="1571355" cy="0"/>
          </a:xfrm>
          <a:prstGeom prst="straightConnector1">
            <a:avLst/>
          </a:prstGeom>
          <a:ln w="28575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26653" y="984745"/>
            <a:ext cx="0" cy="812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47071" y="1502685"/>
            <a:ext cx="10103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223805" y="1163782"/>
            <a:ext cx="856850" cy="6363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397902" y="2583343"/>
            <a:ext cx="89522" cy="223801"/>
          </a:xfrm>
          <a:prstGeom prst="straightConnector1">
            <a:avLst/>
          </a:prstGeom>
          <a:ln w="28575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1879955" y="2544973"/>
            <a:ext cx="83128" cy="204621"/>
          </a:xfrm>
          <a:prstGeom prst="straightConnector1">
            <a:avLst/>
          </a:prstGeom>
          <a:ln w="28575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rot="16200000" flipV="1">
            <a:off x="1675333" y="1806575"/>
            <a:ext cx="198227" cy="0"/>
          </a:xfrm>
          <a:prstGeom prst="straightConnector1">
            <a:avLst/>
          </a:prstGeom>
          <a:ln w="28575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rot="5400000">
            <a:off x="2493818" y="1806575"/>
            <a:ext cx="198227" cy="0"/>
          </a:xfrm>
          <a:prstGeom prst="straightConnector1">
            <a:avLst/>
          </a:prstGeom>
          <a:ln w="28575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620257" y="1509080"/>
            <a:ext cx="587978" cy="3575"/>
          </a:xfrm>
          <a:prstGeom prst="straightConnector1">
            <a:avLst/>
          </a:prstGeom>
          <a:ln w="28575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 flipV="1">
            <a:off x="623887" y="1128713"/>
            <a:ext cx="2381" cy="376237"/>
          </a:xfrm>
          <a:prstGeom prst="line">
            <a:avLst/>
          </a:prstGeom>
          <a:ln w="28575">
            <a:solidFill>
              <a:srgbClr val="009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631031" y="1252538"/>
            <a:ext cx="328613" cy="25241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1780823" y="1704271"/>
            <a:ext cx="328613" cy="25241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010" name="Object 2"/>
          <p:cNvGraphicFramePr>
            <a:graphicFrameLocks noChangeAspect="1"/>
          </p:cNvGraphicFramePr>
          <p:nvPr/>
        </p:nvGraphicFramePr>
        <p:xfrm>
          <a:off x="896815" y="1590675"/>
          <a:ext cx="1651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54" name="Equation" r:id="rId3" imgW="164880" imgH="215640" progId="Equation.DSMT4">
                  <p:embed/>
                </p:oleObj>
              </mc:Choice>
              <mc:Fallback>
                <p:oleObj name="Equation" r:id="rId3" imgW="164880" imgH="21564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6815" y="1590675"/>
                        <a:ext cx="1651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1" name="Object 8"/>
          <p:cNvGraphicFramePr>
            <a:graphicFrameLocks noChangeAspect="1"/>
          </p:cNvGraphicFramePr>
          <p:nvPr/>
        </p:nvGraphicFramePr>
        <p:xfrm>
          <a:off x="780639" y="900600"/>
          <a:ext cx="2286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55" name="Equation" r:id="rId5" imgW="228600" imgH="266400" progId="Equation.DSMT4">
                  <p:embed/>
                </p:oleObj>
              </mc:Choice>
              <mc:Fallback>
                <p:oleObj name="Equation" r:id="rId5" imgW="228600" imgH="2664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0639" y="900600"/>
                        <a:ext cx="2286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2" name="Object 4"/>
          <p:cNvGraphicFramePr>
            <a:graphicFrameLocks noChangeAspect="1"/>
          </p:cNvGraphicFramePr>
          <p:nvPr/>
        </p:nvGraphicFramePr>
        <p:xfrm>
          <a:off x="358952" y="1045630"/>
          <a:ext cx="1778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56" name="Equation" r:id="rId7" imgW="177480" imgH="266400" progId="Equation.DSMT4">
                  <p:embed/>
                </p:oleObj>
              </mc:Choice>
              <mc:Fallback>
                <p:oleObj name="Equation" r:id="rId7" imgW="177480" imgH="2664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952" y="1045630"/>
                        <a:ext cx="1778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TextBox 72"/>
          <p:cNvSpPr txBox="1"/>
          <p:nvPr/>
        </p:nvSpPr>
        <p:spPr>
          <a:xfrm>
            <a:off x="145436" y="1899138"/>
            <a:ext cx="9220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100" dirty="0">
                <a:solidFill>
                  <a:srgbClr val="FF0000"/>
                </a:solidFill>
              </a:rPr>
              <a:t>force on coil </a:t>
            </a:r>
          </a:p>
          <a:p>
            <a:pPr algn="ctr"/>
            <a:r>
              <a:rPr lang="en-AU" sz="1100" dirty="0">
                <a:solidFill>
                  <a:srgbClr val="FF0000"/>
                </a:solidFill>
              </a:rPr>
              <a:t> into page</a:t>
            </a:r>
          </a:p>
        </p:txBody>
      </p:sp>
      <p:cxnSp>
        <p:nvCxnSpPr>
          <p:cNvPr id="97" name="Straight Connector 96"/>
          <p:cNvCxnSpPr/>
          <p:nvPr/>
        </p:nvCxnSpPr>
        <p:spPr>
          <a:xfrm>
            <a:off x="3406987" y="2038699"/>
            <a:ext cx="0" cy="812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2927405" y="2364819"/>
            <a:ext cx="10103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V="1">
            <a:off x="2901835" y="2102644"/>
            <a:ext cx="856850" cy="6363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3400591" y="2371214"/>
            <a:ext cx="587978" cy="3575"/>
          </a:xfrm>
          <a:prstGeom prst="straightConnector1">
            <a:avLst/>
          </a:prstGeom>
          <a:ln w="28575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>
            <a:off x="3401824" y="2367085"/>
            <a:ext cx="4779" cy="427270"/>
          </a:xfrm>
          <a:prstGeom prst="line">
            <a:avLst/>
          </a:prstGeom>
          <a:ln w="28575">
            <a:solidFill>
              <a:srgbClr val="009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H="1">
            <a:off x="3043737" y="2367084"/>
            <a:ext cx="367628" cy="27380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4" name="Object 2"/>
          <p:cNvGraphicFramePr>
            <a:graphicFrameLocks noChangeAspect="1"/>
          </p:cNvGraphicFramePr>
          <p:nvPr/>
        </p:nvGraphicFramePr>
        <p:xfrm>
          <a:off x="3837010" y="2094722"/>
          <a:ext cx="1651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57" name="Equation" r:id="rId9" imgW="164880" imgH="215640" progId="Equation.DSMT4">
                  <p:embed/>
                </p:oleObj>
              </mc:Choice>
              <mc:Fallback>
                <p:oleObj name="Equation" r:id="rId9" imgW="164880" imgH="21564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7010" y="2094722"/>
                        <a:ext cx="1651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" name="Object 8"/>
          <p:cNvGraphicFramePr>
            <a:graphicFrameLocks noChangeAspect="1"/>
          </p:cNvGraphicFramePr>
          <p:nvPr/>
        </p:nvGraphicFramePr>
        <p:xfrm>
          <a:off x="2959899" y="2645162"/>
          <a:ext cx="2286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58" name="Equation" r:id="rId10" imgW="228600" imgH="266400" progId="Equation.DSMT4">
                  <p:embed/>
                </p:oleObj>
              </mc:Choice>
              <mc:Fallback>
                <p:oleObj name="Equation" r:id="rId10" imgW="228600" imgH="266400" progId="Equation.DSMT4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9899" y="2645162"/>
                        <a:ext cx="2286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" name="Object 4"/>
          <p:cNvGraphicFramePr>
            <a:graphicFrameLocks noChangeAspect="1"/>
          </p:cNvGraphicFramePr>
          <p:nvPr/>
        </p:nvGraphicFramePr>
        <p:xfrm>
          <a:off x="3478190" y="2559993"/>
          <a:ext cx="1778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59" name="Equation" r:id="rId11" imgW="177480" imgH="266400" progId="Equation.DSMT4">
                  <p:embed/>
                </p:oleObj>
              </mc:Choice>
              <mc:Fallback>
                <p:oleObj name="Equation" r:id="rId11" imgW="177480" imgH="266400" progId="Equation.DSMT4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8190" y="2559993"/>
                        <a:ext cx="1778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TextBox 106"/>
          <p:cNvSpPr txBox="1"/>
          <p:nvPr/>
        </p:nvSpPr>
        <p:spPr>
          <a:xfrm>
            <a:off x="2650711" y="2889147"/>
            <a:ext cx="15744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100" dirty="0">
                <a:solidFill>
                  <a:srgbClr val="FF0000"/>
                </a:solidFill>
              </a:rPr>
              <a:t>force on coil out of page</a:t>
            </a:r>
          </a:p>
        </p:txBody>
      </p:sp>
      <p:cxnSp>
        <p:nvCxnSpPr>
          <p:cNvPr id="110" name="Straight Arrow Connector 109"/>
          <p:cNvCxnSpPr/>
          <p:nvPr/>
        </p:nvCxnSpPr>
        <p:spPr>
          <a:xfrm flipH="1">
            <a:off x="2301985" y="1931099"/>
            <a:ext cx="303716" cy="21742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1948030" y="3050131"/>
            <a:ext cx="4491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pivot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2497949" y="1035894"/>
            <a:ext cx="5036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spring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1283012" y="588286"/>
            <a:ext cx="5677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pointer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2926374" y="140678"/>
            <a:ext cx="4427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scale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16173" y="1087048"/>
            <a:ext cx="2883877" cy="14323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5" name="Oval 4"/>
          <p:cNvSpPr/>
          <p:nvPr/>
        </p:nvSpPr>
        <p:spPr>
          <a:xfrm>
            <a:off x="1329315" y="975300"/>
            <a:ext cx="1662545" cy="1662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Oval 24"/>
          <p:cNvSpPr/>
          <p:nvPr/>
        </p:nvSpPr>
        <p:spPr>
          <a:xfrm>
            <a:off x="1796107" y="1442094"/>
            <a:ext cx="728962" cy="72896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7" name="Straight Connector 26"/>
          <p:cNvCxnSpPr>
            <a:stCxn id="25" idx="1"/>
            <a:endCxn id="25" idx="7"/>
          </p:cNvCxnSpPr>
          <p:nvPr/>
        </p:nvCxnSpPr>
        <p:spPr>
          <a:xfrm>
            <a:off x="1902861" y="1548848"/>
            <a:ext cx="515454" cy="0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312350" y="1803224"/>
            <a:ext cx="1681729" cy="3351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796107" y="1876909"/>
            <a:ext cx="728962" cy="0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" idx="3"/>
            <a:endCxn id="25" idx="5"/>
          </p:cNvCxnSpPr>
          <p:nvPr/>
        </p:nvCxnSpPr>
        <p:spPr>
          <a:xfrm>
            <a:off x="1902861" y="2064302"/>
            <a:ext cx="515454" cy="0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1834832" y="1970975"/>
            <a:ext cx="651511" cy="3343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809750" y="1712116"/>
            <a:ext cx="692944" cy="4763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1824038" y="1639336"/>
            <a:ext cx="674136" cy="1345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1559719" y="1219200"/>
            <a:ext cx="347662" cy="330993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2405063" y="2059782"/>
            <a:ext cx="366712" cy="342899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16200000" flipH="1" flipV="1">
            <a:off x="2402682" y="1207293"/>
            <a:ext cx="347662" cy="330993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1581150" y="2056210"/>
            <a:ext cx="336948" cy="370284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2488406" y="1393031"/>
            <a:ext cx="402432" cy="247650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1428750" y="1971675"/>
            <a:ext cx="416719" cy="257175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 flipV="1">
            <a:off x="1421606" y="1388268"/>
            <a:ext cx="416719" cy="257175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2474118" y="1971674"/>
            <a:ext cx="416719" cy="257175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2493172" y="1574005"/>
            <a:ext cx="478631" cy="142875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 flipV="1">
            <a:off x="1333503" y="1569257"/>
            <a:ext cx="478631" cy="142875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 flipV="1">
            <a:off x="2507460" y="1874057"/>
            <a:ext cx="478631" cy="142875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1335885" y="1874042"/>
            <a:ext cx="478631" cy="142875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1516856" y="1919288"/>
            <a:ext cx="150019" cy="50006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1683544" y="1343026"/>
            <a:ext cx="102394" cy="90487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1616869" y="1514476"/>
            <a:ext cx="92868" cy="45242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1495425" y="1614488"/>
            <a:ext cx="150019" cy="45243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1466850" y="1806575"/>
            <a:ext cx="154781" cy="0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V="1">
            <a:off x="1562100" y="2052638"/>
            <a:ext cx="147638" cy="88106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V="1">
            <a:off x="1709738" y="2159794"/>
            <a:ext cx="111918" cy="133350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2674076" y="1928830"/>
            <a:ext cx="147705" cy="38083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2533647" y="1343027"/>
            <a:ext cx="85725" cy="95250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flipV="1">
            <a:off x="2619375" y="1497807"/>
            <a:ext cx="111919" cy="61914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V="1">
            <a:off x="2628900" y="1628776"/>
            <a:ext cx="166688" cy="50005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2645500" y="1806575"/>
            <a:ext cx="154781" cy="0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2650263" y="2083610"/>
            <a:ext cx="107225" cy="59515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2516981" y="2164556"/>
            <a:ext cx="116682" cy="100013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Freeform 119"/>
          <p:cNvSpPr/>
          <p:nvPr/>
        </p:nvSpPr>
        <p:spPr>
          <a:xfrm>
            <a:off x="2061171" y="1719660"/>
            <a:ext cx="194072" cy="173830"/>
          </a:xfrm>
          <a:custGeom>
            <a:avLst/>
            <a:gdLst>
              <a:gd name="connsiteX0" fmla="*/ 177403 w 400050"/>
              <a:gd name="connsiteY0" fmla="*/ 178991 h 314722"/>
              <a:gd name="connsiteX1" fmla="*/ 246459 w 400050"/>
              <a:gd name="connsiteY1" fmla="*/ 169466 h 314722"/>
              <a:gd name="connsiteX2" fmla="*/ 282178 w 400050"/>
              <a:gd name="connsiteY2" fmla="*/ 126603 h 314722"/>
              <a:gd name="connsiteX3" fmla="*/ 229790 w 400050"/>
              <a:gd name="connsiteY3" fmla="*/ 95647 h 314722"/>
              <a:gd name="connsiteX4" fmla="*/ 125015 w 400050"/>
              <a:gd name="connsiteY4" fmla="*/ 126603 h 314722"/>
              <a:gd name="connsiteX5" fmla="*/ 96440 w 400050"/>
              <a:gd name="connsiteY5" fmla="*/ 174228 h 314722"/>
              <a:gd name="connsiteX6" fmla="*/ 146447 w 400050"/>
              <a:gd name="connsiteY6" fmla="*/ 226616 h 314722"/>
              <a:gd name="connsiteX7" fmla="*/ 232172 w 400050"/>
              <a:gd name="connsiteY7" fmla="*/ 221853 h 314722"/>
              <a:gd name="connsiteX8" fmla="*/ 305990 w 400050"/>
              <a:gd name="connsiteY8" fmla="*/ 193278 h 314722"/>
              <a:gd name="connsiteX9" fmla="*/ 332184 w 400050"/>
              <a:gd name="connsiteY9" fmla="*/ 119459 h 314722"/>
              <a:gd name="connsiteX10" fmla="*/ 308372 w 400050"/>
              <a:gd name="connsiteY10" fmla="*/ 59928 h 314722"/>
              <a:gd name="connsiteX11" fmla="*/ 239315 w 400050"/>
              <a:gd name="connsiteY11" fmla="*/ 57547 h 314722"/>
              <a:gd name="connsiteX12" fmla="*/ 132159 w 400050"/>
              <a:gd name="connsiteY12" fmla="*/ 74216 h 314722"/>
              <a:gd name="connsiteX13" fmla="*/ 58340 w 400050"/>
              <a:gd name="connsiteY13" fmla="*/ 117078 h 314722"/>
              <a:gd name="connsiteX14" fmla="*/ 53578 w 400050"/>
              <a:gd name="connsiteY14" fmla="*/ 224234 h 314722"/>
              <a:gd name="connsiteX15" fmla="*/ 120253 w 400050"/>
              <a:gd name="connsiteY15" fmla="*/ 267097 h 314722"/>
              <a:gd name="connsiteX16" fmla="*/ 220265 w 400050"/>
              <a:gd name="connsiteY16" fmla="*/ 262334 h 314722"/>
              <a:gd name="connsiteX17" fmla="*/ 332184 w 400050"/>
              <a:gd name="connsiteY17" fmla="*/ 238522 h 314722"/>
              <a:gd name="connsiteX18" fmla="*/ 394097 w 400050"/>
              <a:gd name="connsiteY18" fmla="*/ 169466 h 314722"/>
              <a:gd name="connsiteX19" fmla="*/ 367903 w 400050"/>
              <a:gd name="connsiteY19" fmla="*/ 26591 h 314722"/>
              <a:gd name="connsiteX20" fmla="*/ 282178 w 400050"/>
              <a:gd name="connsiteY20" fmla="*/ 9922 h 314722"/>
              <a:gd name="connsiteX21" fmla="*/ 208359 w 400050"/>
              <a:gd name="connsiteY21" fmla="*/ 24209 h 314722"/>
              <a:gd name="connsiteX22" fmla="*/ 96440 w 400050"/>
              <a:gd name="connsiteY22" fmla="*/ 43259 h 314722"/>
              <a:gd name="connsiteX23" fmla="*/ 17859 w 400050"/>
              <a:gd name="connsiteY23" fmla="*/ 102791 h 314722"/>
              <a:gd name="connsiteX24" fmla="*/ 8334 w 400050"/>
              <a:gd name="connsiteY24" fmla="*/ 240903 h 314722"/>
              <a:gd name="connsiteX25" fmla="*/ 67865 w 400050"/>
              <a:gd name="connsiteY25" fmla="*/ 295672 h 314722"/>
              <a:gd name="connsiteX26" fmla="*/ 208359 w 400050"/>
              <a:gd name="connsiteY26" fmla="*/ 314722 h 31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00050" h="314722">
                <a:moveTo>
                  <a:pt x="177403" y="178991"/>
                </a:moveTo>
                <a:cubicBezTo>
                  <a:pt x="203200" y="178594"/>
                  <a:pt x="228997" y="178197"/>
                  <a:pt x="246459" y="169466"/>
                </a:cubicBezTo>
                <a:cubicBezTo>
                  <a:pt x="263921" y="160735"/>
                  <a:pt x="284956" y="138906"/>
                  <a:pt x="282178" y="126603"/>
                </a:cubicBezTo>
                <a:cubicBezTo>
                  <a:pt x="279400" y="114300"/>
                  <a:pt x="255984" y="95647"/>
                  <a:pt x="229790" y="95647"/>
                </a:cubicBezTo>
                <a:cubicBezTo>
                  <a:pt x="203596" y="95647"/>
                  <a:pt x="147240" y="113506"/>
                  <a:pt x="125015" y="126603"/>
                </a:cubicBezTo>
                <a:cubicBezTo>
                  <a:pt x="102790" y="139700"/>
                  <a:pt x="92868" y="157559"/>
                  <a:pt x="96440" y="174228"/>
                </a:cubicBezTo>
                <a:cubicBezTo>
                  <a:pt x="100012" y="190897"/>
                  <a:pt x="123825" y="218679"/>
                  <a:pt x="146447" y="226616"/>
                </a:cubicBezTo>
                <a:cubicBezTo>
                  <a:pt x="169069" y="234553"/>
                  <a:pt x="205582" y="227409"/>
                  <a:pt x="232172" y="221853"/>
                </a:cubicBezTo>
                <a:cubicBezTo>
                  <a:pt x="258762" y="216297"/>
                  <a:pt x="289321" y="210344"/>
                  <a:pt x="305990" y="193278"/>
                </a:cubicBezTo>
                <a:cubicBezTo>
                  <a:pt x="322659" y="176212"/>
                  <a:pt x="331787" y="141684"/>
                  <a:pt x="332184" y="119459"/>
                </a:cubicBezTo>
                <a:cubicBezTo>
                  <a:pt x="332581" y="97234"/>
                  <a:pt x="323850" y="70247"/>
                  <a:pt x="308372" y="59928"/>
                </a:cubicBezTo>
                <a:cubicBezTo>
                  <a:pt x="292894" y="49609"/>
                  <a:pt x="268684" y="55166"/>
                  <a:pt x="239315" y="57547"/>
                </a:cubicBezTo>
                <a:cubicBezTo>
                  <a:pt x="209946" y="59928"/>
                  <a:pt x="162321" y="64294"/>
                  <a:pt x="132159" y="74216"/>
                </a:cubicBezTo>
                <a:cubicBezTo>
                  <a:pt x="101997" y="84138"/>
                  <a:pt x="71437" y="92075"/>
                  <a:pt x="58340" y="117078"/>
                </a:cubicBezTo>
                <a:cubicBezTo>
                  <a:pt x="45243" y="142081"/>
                  <a:pt x="43259" y="199231"/>
                  <a:pt x="53578" y="224234"/>
                </a:cubicBezTo>
                <a:cubicBezTo>
                  <a:pt x="63897" y="249237"/>
                  <a:pt x="92472" y="260747"/>
                  <a:pt x="120253" y="267097"/>
                </a:cubicBezTo>
                <a:cubicBezTo>
                  <a:pt x="148034" y="273447"/>
                  <a:pt x="184943" y="267096"/>
                  <a:pt x="220265" y="262334"/>
                </a:cubicBezTo>
                <a:cubicBezTo>
                  <a:pt x="255587" y="257572"/>
                  <a:pt x="303212" y="254000"/>
                  <a:pt x="332184" y="238522"/>
                </a:cubicBezTo>
                <a:cubicBezTo>
                  <a:pt x="361156" y="223044"/>
                  <a:pt x="388144" y="204788"/>
                  <a:pt x="394097" y="169466"/>
                </a:cubicBezTo>
                <a:cubicBezTo>
                  <a:pt x="400050" y="134144"/>
                  <a:pt x="386556" y="53182"/>
                  <a:pt x="367903" y="26591"/>
                </a:cubicBezTo>
                <a:cubicBezTo>
                  <a:pt x="349250" y="0"/>
                  <a:pt x="308769" y="10319"/>
                  <a:pt x="282178" y="9922"/>
                </a:cubicBezTo>
                <a:cubicBezTo>
                  <a:pt x="255587" y="9525"/>
                  <a:pt x="208359" y="24209"/>
                  <a:pt x="208359" y="24209"/>
                </a:cubicBezTo>
                <a:cubicBezTo>
                  <a:pt x="177403" y="29765"/>
                  <a:pt x="128190" y="30162"/>
                  <a:pt x="96440" y="43259"/>
                </a:cubicBezTo>
                <a:cubicBezTo>
                  <a:pt x="64690" y="56356"/>
                  <a:pt x="32543" y="69850"/>
                  <a:pt x="17859" y="102791"/>
                </a:cubicBezTo>
                <a:cubicBezTo>
                  <a:pt x="3175" y="135732"/>
                  <a:pt x="0" y="208756"/>
                  <a:pt x="8334" y="240903"/>
                </a:cubicBezTo>
                <a:cubicBezTo>
                  <a:pt x="16668" y="273050"/>
                  <a:pt x="34528" y="283369"/>
                  <a:pt x="67865" y="295672"/>
                </a:cubicBezTo>
                <a:cubicBezTo>
                  <a:pt x="101202" y="307975"/>
                  <a:pt x="154780" y="311348"/>
                  <a:pt x="208359" y="314722"/>
                </a:cubicBezTo>
              </a:path>
            </a:pathLst>
          </a:cu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1" name="Freeform 120"/>
          <p:cNvSpPr/>
          <p:nvPr/>
        </p:nvSpPr>
        <p:spPr>
          <a:xfrm>
            <a:off x="1857375" y="709613"/>
            <a:ext cx="328613" cy="1033462"/>
          </a:xfrm>
          <a:custGeom>
            <a:avLst/>
            <a:gdLst>
              <a:gd name="connsiteX0" fmla="*/ 247650 w 328613"/>
              <a:gd name="connsiteY0" fmla="*/ 1033462 h 1033462"/>
              <a:gd name="connsiteX1" fmla="*/ 328613 w 328613"/>
              <a:gd name="connsiteY1" fmla="*/ 1023937 h 1033462"/>
              <a:gd name="connsiteX2" fmla="*/ 0 w 328613"/>
              <a:gd name="connsiteY2" fmla="*/ 0 h 1033462"/>
              <a:gd name="connsiteX3" fmla="*/ 247650 w 328613"/>
              <a:gd name="connsiteY3" fmla="*/ 1033462 h 1033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613" h="1033462">
                <a:moveTo>
                  <a:pt x="247650" y="1033462"/>
                </a:moveTo>
                <a:lnTo>
                  <a:pt x="328613" y="1023937"/>
                </a:lnTo>
                <a:lnTo>
                  <a:pt x="0" y="0"/>
                </a:lnTo>
                <a:lnTo>
                  <a:pt x="247650" y="1033462"/>
                </a:lnTo>
                <a:close/>
              </a:path>
            </a:pathLst>
          </a:cu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28" name="Group 127"/>
          <p:cNvGrpSpPr/>
          <p:nvPr/>
        </p:nvGrpSpPr>
        <p:grpSpPr>
          <a:xfrm>
            <a:off x="1716829" y="1736351"/>
            <a:ext cx="143876" cy="140447"/>
            <a:chOff x="204621" y="287748"/>
            <a:chExt cx="262171" cy="262171"/>
          </a:xfrm>
          <a:solidFill>
            <a:schemeClr val="bg1"/>
          </a:solidFill>
        </p:grpSpPr>
        <p:sp>
          <p:nvSpPr>
            <p:cNvPr id="129" name="Oval 128"/>
            <p:cNvSpPr/>
            <p:nvPr/>
          </p:nvSpPr>
          <p:spPr>
            <a:xfrm>
              <a:off x="204621" y="287748"/>
              <a:ext cx="262171" cy="262171"/>
            </a:xfrm>
            <a:prstGeom prst="ellipse">
              <a:avLst/>
            </a:prstGeom>
            <a:grpFill/>
            <a:ln>
              <a:solidFill>
                <a:srgbClr val="00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30" name="Straight Connector 129"/>
            <p:cNvCxnSpPr>
              <a:stCxn id="129" idx="7"/>
              <a:endCxn id="129" idx="3"/>
            </p:cNvCxnSpPr>
            <p:nvPr/>
          </p:nvCxnSpPr>
          <p:spPr>
            <a:xfrm flipH="1">
              <a:off x="243015" y="326142"/>
              <a:ext cx="185383" cy="185383"/>
            </a:xfrm>
            <a:prstGeom prst="line">
              <a:avLst/>
            </a:prstGeom>
            <a:grpFill/>
            <a:ln w="19050">
              <a:solidFill>
                <a:srgbClr val="00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flipH="1" flipV="1">
              <a:off x="249409" y="332537"/>
              <a:ext cx="185383" cy="185383"/>
            </a:xfrm>
            <a:prstGeom prst="line">
              <a:avLst/>
            </a:prstGeom>
            <a:grpFill/>
            <a:ln w="19050">
              <a:solidFill>
                <a:srgbClr val="00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 131"/>
          <p:cNvGrpSpPr/>
          <p:nvPr/>
        </p:nvGrpSpPr>
        <p:grpSpPr>
          <a:xfrm>
            <a:off x="2431205" y="1736351"/>
            <a:ext cx="143876" cy="140447"/>
            <a:chOff x="776918" y="2685651"/>
            <a:chExt cx="143876" cy="140447"/>
          </a:xfrm>
        </p:grpSpPr>
        <p:sp>
          <p:nvSpPr>
            <p:cNvPr id="133" name="Oval 132"/>
            <p:cNvSpPr/>
            <p:nvPr/>
          </p:nvSpPr>
          <p:spPr>
            <a:xfrm>
              <a:off x="776918" y="2685651"/>
              <a:ext cx="143876" cy="14044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4" name="Oval 133"/>
            <p:cNvSpPr/>
            <p:nvPr/>
          </p:nvSpPr>
          <p:spPr>
            <a:xfrm>
              <a:off x="824878" y="2730411"/>
              <a:ext cx="45719" cy="45719"/>
            </a:xfrm>
            <a:prstGeom prst="ellipse">
              <a:avLst/>
            </a:prstGeom>
            <a:solidFill>
              <a:srgbClr val="009900"/>
            </a:solidFill>
            <a:ln>
              <a:solidFill>
                <a:srgbClr val="00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979803" y="778785"/>
            <a:ext cx="9941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pointer / spring</a:t>
            </a:r>
          </a:p>
        </p:txBody>
      </p:sp>
      <p:graphicFrame>
        <p:nvGraphicFramePr>
          <p:cNvPr id="44034" name="Object 2"/>
          <p:cNvGraphicFramePr>
            <a:graphicFrameLocks noChangeAspect="1"/>
          </p:cNvGraphicFramePr>
          <p:nvPr/>
        </p:nvGraphicFramePr>
        <p:xfrm>
          <a:off x="1738313" y="2278062"/>
          <a:ext cx="2286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80" name="Equation" r:id="rId3" imgW="228600" imgH="266400" progId="Equation.DSMT4">
                  <p:embed/>
                </p:oleObj>
              </mc:Choice>
              <mc:Fallback>
                <p:oleObj name="Equation" r:id="rId3" imgW="228600" imgH="2664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8313" y="2278062"/>
                        <a:ext cx="2286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" name="Object 2"/>
          <p:cNvGraphicFramePr>
            <a:graphicFrameLocks noChangeAspect="1"/>
          </p:cNvGraphicFramePr>
          <p:nvPr/>
        </p:nvGraphicFramePr>
        <p:xfrm>
          <a:off x="2160588" y="1077913"/>
          <a:ext cx="2286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81" name="Equation" r:id="rId5" imgW="228600" imgH="266400" progId="Equation.DSMT4">
                  <p:embed/>
                </p:oleObj>
              </mc:Choice>
              <mc:Fallback>
                <p:oleObj name="Equation" r:id="rId5" imgW="228600" imgH="2664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588" y="1077913"/>
                        <a:ext cx="2286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8" name="TextBox 137"/>
          <p:cNvSpPr txBox="1"/>
          <p:nvPr/>
        </p:nvSpPr>
        <p:spPr>
          <a:xfrm>
            <a:off x="664541" y="1619737"/>
            <a:ext cx="266110" cy="364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>
                <a:solidFill>
                  <a:srgbClr val="0000CC"/>
                </a:solidFill>
              </a:rPr>
              <a:t>N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3321480" y="1614974"/>
            <a:ext cx="233181" cy="364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>
                <a:solidFill>
                  <a:srgbClr val="0000CC"/>
                </a:solidFill>
              </a:rPr>
              <a:t>S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2341875" y="2559961"/>
            <a:ext cx="6527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iron core</a:t>
            </a:r>
          </a:p>
        </p:txBody>
      </p:sp>
      <p:sp>
        <p:nvSpPr>
          <p:cNvPr id="141" name="Freeform 140"/>
          <p:cNvSpPr/>
          <p:nvPr/>
        </p:nvSpPr>
        <p:spPr>
          <a:xfrm>
            <a:off x="2243138" y="2124075"/>
            <a:ext cx="395287" cy="471488"/>
          </a:xfrm>
          <a:custGeom>
            <a:avLst/>
            <a:gdLst>
              <a:gd name="connsiteX0" fmla="*/ 395287 w 395287"/>
              <a:gd name="connsiteY0" fmla="*/ 471488 h 471488"/>
              <a:gd name="connsiteX1" fmla="*/ 114300 w 395287"/>
              <a:gd name="connsiteY1" fmla="*/ 252413 h 471488"/>
              <a:gd name="connsiteX2" fmla="*/ 0 w 395287"/>
              <a:gd name="connsiteY2" fmla="*/ 0 h 47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5287" h="471488">
                <a:moveTo>
                  <a:pt x="395287" y="471488"/>
                </a:moveTo>
                <a:cubicBezTo>
                  <a:pt x="287734" y="401241"/>
                  <a:pt x="180181" y="330994"/>
                  <a:pt x="114300" y="252413"/>
                </a:cubicBezTo>
                <a:cubicBezTo>
                  <a:pt x="48419" y="173832"/>
                  <a:pt x="24209" y="86916"/>
                  <a:pt x="0" y="0"/>
                </a:cubicBezTo>
              </a:path>
            </a:pathLst>
          </a:cu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22" name="Straight Arrow Connector 121"/>
          <p:cNvCxnSpPr/>
          <p:nvPr/>
        </p:nvCxnSpPr>
        <p:spPr>
          <a:xfrm>
            <a:off x="1789108" y="1809743"/>
            <a:ext cx="173042" cy="54293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H="1" flipV="1">
            <a:off x="2376487" y="1295400"/>
            <a:ext cx="131757" cy="51117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1270601" y="2638426"/>
            <a:ext cx="8899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009900"/>
                </a:solidFill>
              </a:rPr>
              <a:t>core windings </a:t>
            </a:r>
            <a:r>
              <a:rPr lang="en-AU" i="1" dirty="0">
                <a:solidFill>
                  <a:srgbClr val="009900"/>
                </a:solidFill>
                <a:latin typeface="Batang" pitchFamily="18" charset="-127"/>
                <a:ea typeface="Batang" pitchFamily="18" charset="-127"/>
              </a:rPr>
              <a:t>I</a:t>
            </a:r>
          </a:p>
        </p:txBody>
      </p:sp>
      <p:sp>
        <p:nvSpPr>
          <p:cNvPr id="144" name="Freeform 143"/>
          <p:cNvSpPr/>
          <p:nvPr/>
        </p:nvSpPr>
        <p:spPr>
          <a:xfrm>
            <a:off x="1909763" y="2166938"/>
            <a:ext cx="242887" cy="538162"/>
          </a:xfrm>
          <a:custGeom>
            <a:avLst/>
            <a:gdLst>
              <a:gd name="connsiteX0" fmla="*/ 0 w 242887"/>
              <a:gd name="connsiteY0" fmla="*/ 538162 h 538162"/>
              <a:gd name="connsiteX1" fmla="*/ 214312 w 242887"/>
              <a:gd name="connsiteY1" fmla="*/ 347662 h 538162"/>
              <a:gd name="connsiteX2" fmla="*/ 171450 w 242887"/>
              <a:gd name="connsiteY2" fmla="*/ 0 h 538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887" h="538162">
                <a:moveTo>
                  <a:pt x="0" y="538162"/>
                </a:moveTo>
                <a:cubicBezTo>
                  <a:pt x="92868" y="487759"/>
                  <a:pt x="185737" y="437356"/>
                  <a:pt x="214312" y="347662"/>
                </a:cubicBezTo>
                <a:cubicBezTo>
                  <a:pt x="242887" y="257968"/>
                  <a:pt x="207168" y="128984"/>
                  <a:pt x="171450" y="0"/>
                </a:cubicBezTo>
              </a:path>
            </a:pathLst>
          </a:cu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5" name="TextBox 144"/>
          <p:cNvSpPr txBox="1"/>
          <p:nvPr/>
        </p:nvSpPr>
        <p:spPr>
          <a:xfrm>
            <a:off x="733425" y="2224088"/>
            <a:ext cx="661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rgbClr val="0000CC"/>
                </a:solidFill>
              </a:rPr>
              <a:t>magnet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44379" y="195942"/>
            <a:ext cx="1513995" cy="374074"/>
            <a:chOff x="676889" y="694706"/>
            <a:chExt cx="1513995" cy="374074"/>
          </a:xfrm>
        </p:grpSpPr>
        <p:sp>
          <p:nvSpPr>
            <p:cNvPr id="4" name="Rectangle 3"/>
            <p:cNvSpPr/>
            <p:nvPr/>
          </p:nvSpPr>
          <p:spPr>
            <a:xfrm>
              <a:off x="718457" y="706582"/>
              <a:ext cx="718457" cy="36219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436193" y="706583"/>
              <a:ext cx="718457" cy="36219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24395" y="694706"/>
              <a:ext cx="1436193" cy="37407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6889" y="742207"/>
              <a:ext cx="2840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b="1" dirty="0">
                  <a:solidFill>
                    <a:schemeClr val="bg1"/>
                  </a:solidFill>
                </a:rPr>
                <a:t>N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35686" y="742207"/>
              <a:ext cx="2551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b="1" dirty="0">
                  <a:solidFill>
                    <a:schemeClr val="bg1"/>
                  </a:solidFill>
                </a:rPr>
                <a:t>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636336" y="195942"/>
            <a:ext cx="1513995" cy="374074"/>
            <a:chOff x="676889" y="694706"/>
            <a:chExt cx="1513995" cy="374074"/>
          </a:xfrm>
        </p:grpSpPr>
        <p:sp>
          <p:nvSpPr>
            <p:cNvPr id="11" name="Rectangle 10"/>
            <p:cNvSpPr/>
            <p:nvPr/>
          </p:nvSpPr>
          <p:spPr>
            <a:xfrm>
              <a:off x="718457" y="706582"/>
              <a:ext cx="718457" cy="36219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436193" y="706583"/>
              <a:ext cx="718457" cy="36219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24395" y="694706"/>
              <a:ext cx="1436193" cy="37407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76889" y="742207"/>
              <a:ext cx="2840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b="1" dirty="0">
                  <a:solidFill>
                    <a:schemeClr val="bg1"/>
                  </a:solidFill>
                </a:rPr>
                <a:t>N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35686" y="742207"/>
              <a:ext cx="2551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b="1" dirty="0">
                  <a:solidFill>
                    <a:schemeClr val="bg1"/>
                  </a:solidFill>
                </a:rPr>
                <a:t>S</a:t>
              </a:r>
            </a:p>
          </p:txBody>
        </p:sp>
      </p:grpSp>
      <p:cxnSp>
        <p:nvCxnSpPr>
          <p:cNvPr id="17" name="Straight Connector 16"/>
          <p:cNvCxnSpPr/>
          <p:nvPr/>
        </p:nvCxnSpPr>
        <p:spPr>
          <a:xfrm>
            <a:off x="239754" y="938151"/>
            <a:ext cx="38416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397818" y="1129251"/>
            <a:ext cx="1513995" cy="374074"/>
            <a:chOff x="676889" y="694706"/>
            <a:chExt cx="1513995" cy="374074"/>
          </a:xfrm>
        </p:grpSpPr>
        <p:sp>
          <p:nvSpPr>
            <p:cNvPr id="19" name="Rectangle 18"/>
            <p:cNvSpPr/>
            <p:nvPr/>
          </p:nvSpPr>
          <p:spPr>
            <a:xfrm>
              <a:off x="718457" y="706582"/>
              <a:ext cx="718457" cy="36219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436193" y="706583"/>
              <a:ext cx="718457" cy="36219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24395" y="694706"/>
              <a:ext cx="1436193" cy="37407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76889" y="742207"/>
              <a:ext cx="2840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b="1" dirty="0">
                  <a:solidFill>
                    <a:schemeClr val="bg1"/>
                  </a:solidFill>
                </a:rPr>
                <a:t>N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935686" y="742207"/>
              <a:ext cx="2551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b="1" dirty="0">
                  <a:solidFill>
                    <a:schemeClr val="bg1"/>
                  </a:solidFill>
                </a:rPr>
                <a:t>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 flipH="1">
            <a:off x="2160588" y="1129251"/>
            <a:ext cx="1513995" cy="374074"/>
            <a:chOff x="676889" y="694706"/>
            <a:chExt cx="1513995" cy="374074"/>
          </a:xfrm>
        </p:grpSpPr>
        <p:sp>
          <p:nvSpPr>
            <p:cNvPr id="25" name="Rectangle 24"/>
            <p:cNvSpPr/>
            <p:nvPr/>
          </p:nvSpPr>
          <p:spPr>
            <a:xfrm>
              <a:off x="718457" y="706582"/>
              <a:ext cx="718457" cy="36219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436193" y="706583"/>
              <a:ext cx="718457" cy="36219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24395" y="694706"/>
              <a:ext cx="1436193" cy="37407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76889" y="742207"/>
              <a:ext cx="2840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b="1" dirty="0">
                  <a:solidFill>
                    <a:schemeClr val="bg1"/>
                  </a:solidFill>
                </a:rPr>
                <a:t>N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935686" y="742207"/>
              <a:ext cx="2551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b="1" dirty="0">
                  <a:solidFill>
                    <a:schemeClr val="bg1"/>
                  </a:solidFill>
                </a:rPr>
                <a:t>S</a:t>
              </a:r>
            </a:p>
          </p:txBody>
        </p:sp>
      </p:grpSp>
      <p:cxnSp>
        <p:nvCxnSpPr>
          <p:cNvPr id="43" name="Straight Arrow Connector 42"/>
          <p:cNvCxnSpPr/>
          <p:nvPr/>
        </p:nvCxnSpPr>
        <p:spPr>
          <a:xfrm flipH="1" flipV="1">
            <a:off x="2297876" y="374073"/>
            <a:ext cx="325851" cy="59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1864427" y="374073"/>
            <a:ext cx="325851" cy="59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83127" y="1306268"/>
            <a:ext cx="325851" cy="59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389413" y="641268"/>
            <a:ext cx="19511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b="1" dirty="0">
                <a:solidFill>
                  <a:srgbClr val="0000CC"/>
                </a:solidFill>
              </a:rPr>
              <a:t>opposite poles attract each other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3681352" y="1312206"/>
            <a:ext cx="325851" cy="59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 flipH="1">
            <a:off x="401768" y="1673559"/>
            <a:ext cx="1513995" cy="374074"/>
            <a:chOff x="676889" y="694706"/>
            <a:chExt cx="1513995" cy="374074"/>
          </a:xfrm>
        </p:grpSpPr>
        <p:sp>
          <p:nvSpPr>
            <p:cNvPr id="54" name="Rectangle 53"/>
            <p:cNvSpPr/>
            <p:nvPr/>
          </p:nvSpPr>
          <p:spPr>
            <a:xfrm>
              <a:off x="718457" y="706582"/>
              <a:ext cx="718457" cy="36219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436193" y="706583"/>
              <a:ext cx="718457" cy="36219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724395" y="694706"/>
              <a:ext cx="1436193" cy="37407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76889" y="742207"/>
              <a:ext cx="2840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b="1" dirty="0">
                  <a:solidFill>
                    <a:schemeClr val="bg1"/>
                  </a:solidFill>
                </a:rPr>
                <a:t>N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935686" y="742207"/>
              <a:ext cx="2551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b="1" dirty="0">
                  <a:solidFill>
                    <a:schemeClr val="bg1"/>
                  </a:solidFill>
                </a:rPr>
                <a:t>S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2164538" y="1673559"/>
            <a:ext cx="1513995" cy="374074"/>
            <a:chOff x="676889" y="694706"/>
            <a:chExt cx="1513995" cy="374074"/>
          </a:xfrm>
        </p:grpSpPr>
        <p:sp>
          <p:nvSpPr>
            <p:cNvPr id="60" name="Rectangle 59"/>
            <p:cNvSpPr/>
            <p:nvPr/>
          </p:nvSpPr>
          <p:spPr>
            <a:xfrm>
              <a:off x="718457" y="706582"/>
              <a:ext cx="718457" cy="36219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436193" y="706583"/>
              <a:ext cx="718457" cy="36219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724395" y="694706"/>
              <a:ext cx="1436193" cy="37407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76889" y="742207"/>
              <a:ext cx="2840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b="1" dirty="0">
                  <a:solidFill>
                    <a:schemeClr val="bg1"/>
                  </a:solidFill>
                </a:rPr>
                <a:t>N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935686" y="742207"/>
              <a:ext cx="2551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b="1" dirty="0">
                  <a:solidFill>
                    <a:schemeClr val="bg1"/>
                  </a:solidFill>
                </a:rPr>
                <a:t>S</a:t>
              </a:r>
            </a:p>
          </p:txBody>
        </p:sp>
      </p:grpSp>
      <p:cxnSp>
        <p:nvCxnSpPr>
          <p:cNvPr id="65" name="Straight Arrow Connector 64"/>
          <p:cNvCxnSpPr/>
          <p:nvPr/>
        </p:nvCxnSpPr>
        <p:spPr>
          <a:xfrm flipH="1" flipV="1">
            <a:off x="87077" y="1850576"/>
            <a:ext cx="325851" cy="59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3685302" y="1856514"/>
            <a:ext cx="325851" cy="59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289195" y="2119746"/>
            <a:ext cx="17588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b="1" dirty="0">
                <a:solidFill>
                  <a:srgbClr val="0000CC"/>
                </a:solidFill>
              </a:rPr>
              <a:t>similar poles repel each other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C:\Users\cooper\aa\images\tippler1.jpg"/>
          <p:cNvPicPr>
            <a:picLocks noChangeAspect="1" noChangeArrowheads="1"/>
          </p:cNvPicPr>
          <p:nvPr/>
        </p:nvPicPr>
        <p:blipFill>
          <a:blip r:embed="rId3" cstate="print"/>
          <a:srcRect l="18790" t="23027" r="42801" b="54429"/>
          <a:stretch>
            <a:fillRect/>
          </a:stretch>
        </p:blipFill>
        <p:spPr bwMode="auto">
          <a:xfrm>
            <a:off x="709779" y="434820"/>
            <a:ext cx="2768778" cy="2180492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824878" y="1336430"/>
            <a:ext cx="172649" cy="1342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/>
          <p:cNvSpPr/>
          <p:nvPr/>
        </p:nvSpPr>
        <p:spPr>
          <a:xfrm>
            <a:off x="3381575" y="1028433"/>
            <a:ext cx="172649" cy="1342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/>
          <p:cNvSpPr/>
          <p:nvPr/>
        </p:nvSpPr>
        <p:spPr>
          <a:xfrm>
            <a:off x="3050135" y="1533591"/>
            <a:ext cx="114033" cy="109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/>
        </p:nvSpPr>
        <p:spPr>
          <a:xfrm>
            <a:off x="2954215" y="1585813"/>
            <a:ext cx="70339" cy="639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/>
          <p:cNvSpPr/>
          <p:nvPr/>
        </p:nvSpPr>
        <p:spPr>
          <a:xfrm>
            <a:off x="1265026" y="1402348"/>
            <a:ext cx="70339" cy="639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959162" y="1400374"/>
            <a:ext cx="460397" cy="6394"/>
          </a:xfrm>
          <a:prstGeom prst="straightConnector1">
            <a:avLst/>
          </a:prstGeom>
          <a:ln w="28575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762384" y="1624180"/>
            <a:ext cx="460397" cy="6394"/>
          </a:xfrm>
          <a:prstGeom prst="straightConnector1">
            <a:avLst/>
          </a:prstGeom>
          <a:ln w="28575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5400000">
            <a:off x="1937506" y="1489897"/>
            <a:ext cx="306931" cy="0"/>
          </a:xfrm>
          <a:prstGeom prst="straightConnector1">
            <a:avLst/>
          </a:prstGeom>
          <a:ln w="12700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Object 2"/>
          <p:cNvGraphicFramePr>
            <a:graphicFrameLocks noChangeAspect="1"/>
          </p:cNvGraphicFramePr>
          <p:nvPr/>
        </p:nvGraphicFramePr>
        <p:xfrm>
          <a:off x="2246669" y="190668"/>
          <a:ext cx="1651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6" name="Equation" r:id="rId4" imgW="164880" imgH="215640" progId="Equation.DSMT4">
                  <p:embed/>
                </p:oleObj>
              </mc:Choice>
              <mc:Fallback>
                <p:oleObj name="Equation" r:id="rId4" imgW="164880" imgH="21564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6669" y="190668"/>
                        <a:ext cx="1651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3389043" y="1355612"/>
            <a:ext cx="287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 dirty="0">
                <a:solidFill>
                  <a:srgbClr val="FF0000"/>
                </a:solidFill>
              </a:rPr>
              <a:t>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62705" y="1381194"/>
            <a:ext cx="287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 dirty="0">
                <a:solidFill>
                  <a:srgbClr val="009900"/>
                </a:solidFill>
              </a:rPr>
              <a:t>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146051" y="1476255"/>
            <a:ext cx="2343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i="1" dirty="0">
                <a:solidFill>
                  <a:srgbClr val="009900"/>
                </a:solidFill>
                <a:latin typeface="Batang" pitchFamily="18" charset="-127"/>
                <a:ea typeface="Batang" pitchFamily="18" charset="-127"/>
              </a:rPr>
              <a:t>I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8" name="Picture 4" descr="C:\Users\cooper\aa\images\hsp\tippler3.jpg"/>
          <p:cNvPicPr>
            <a:picLocks noChangeAspect="1" noChangeArrowheads="1"/>
          </p:cNvPicPr>
          <p:nvPr/>
        </p:nvPicPr>
        <p:blipFill>
          <a:blip r:embed="rId3" cstate="print"/>
          <a:srcRect l="32280" t="25131" r="29596" b="51929"/>
          <a:stretch>
            <a:fillRect/>
          </a:stretch>
        </p:blipFill>
        <p:spPr bwMode="auto">
          <a:xfrm rot="21480000" flipV="1">
            <a:off x="511552" y="255783"/>
            <a:ext cx="2832001" cy="2321169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2800744" y="1272486"/>
            <a:ext cx="28774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200" b="1" dirty="0">
                <a:solidFill>
                  <a:srgbClr val="FF0000"/>
                </a:solidFill>
              </a:rPr>
              <a:t>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2903" y="1272489"/>
            <a:ext cx="28774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200" b="1" dirty="0">
                <a:solidFill>
                  <a:srgbClr val="009900"/>
                </a:solidFill>
              </a:rPr>
              <a:t>S</a:t>
            </a:r>
          </a:p>
        </p:txBody>
      </p:sp>
      <p:sp>
        <p:nvSpPr>
          <p:cNvPr id="9" name="Freeform 8"/>
          <p:cNvSpPr/>
          <p:nvPr/>
        </p:nvSpPr>
        <p:spPr>
          <a:xfrm>
            <a:off x="981075" y="1266825"/>
            <a:ext cx="111919" cy="30956"/>
          </a:xfrm>
          <a:custGeom>
            <a:avLst/>
            <a:gdLst>
              <a:gd name="connsiteX0" fmla="*/ 0 w 111919"/>
              <a:gd name="connsiteY0" fmla="*/ 0 h 30956"/>
              <a:gd name="connsiteX1" fmla="*/ 111919 w 111919"/>
              <a:gd name="connsiteY1" fmla="*/ 30956 h 30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1919" h="30956">
                <a:moveTo>
                  <a:pt x="0" y="0"/>
                </a:moveTo>
                <a:lnTo>
                  <a:pt x="111919" y="30956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Freeform 9"/>
          <p:cNvSpPr/>
          <p:nvPr/>
        </p:nvSpPr>
        <p:spPr>
          <a:xfrm>
            <a:off x="978694" y="1524000"/>
            <a:ext cx="111919" cy="30956"/>
          </a:xfrm>
          <a:custGeom>
            <a:avLst/>
            <a:gdLst>
              <a:gd name="connsiteX0" fmla="*/ 0 w 111919"/>
              <a:gd name="connsiteY0" fmla="*/ 30956 h 30956"/>
              <a:gd name="connsiteX1" fmla="*/ 59531 w 111919"/>
              <a:gd name="connsiteY1" fmla="*/ 11906 h 30956"/>
              <a:gd name="connsiteX2" fmla="*/ 111919 w 111919"/>
              <a:gd name="connsiteY2" fmla="*/ 0 h 30956"/>
              <a:gd name="connsiteX3" fmla="*/ 111919 w 111919"/>
              <a:gd name="connsiteY3" fmla="*/ 0 h 30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919" h="30956">
                <a:moveTo>
                  <a:pt x="0" y="30956"/>
                </a:moveTo>
                <a:cubicBezTo>
                  <a:pt x="20439" y="24010"/>
                  <a:pt x="40878" y="17065"/>
                  <a:pt x="59531" y="11906"/>
                </a:cubicBezTo>
                <a:cubicBezTo>
                  <a:pt x="78184" y="6747"/>
                  <a:pt x="111919" y="0"/>
                  <a:pt x="111919" y="0"/>
                </a:cubicBezTo>
                <a:lnTo>
                  <a:pt x="111919" y="0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2788444" y="1264444"/>
            <a:ext cx="35719" cy="952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293019" y="1073944"/>
            <a:ext cx="1216819" cy="65722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7" name="Straight Connector 16"/>
          <p:cNvCxnSpPr/>
          <p:nvPr/>
        </p:nvCxnSpPr>
        <p:spPr>
          <a:xfrm>
            <a:off x="973930" y="1409700"/>
            <a:ext cx="15716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11993" y="1407318"/>
            <a:ext cx="15716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728912" y="1412081"/>
            <a:ext cx="15716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139653" y="1995055"/>
            <a:ext cx="134283" cy="1662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47109" name="Object 5"/>
          <p:cNvGraphicFramePr>
            <a:graphicFrameLocks noChangeAspect="1"/>
          </p:cNvGraphicFramePr>
          <p:nvPr/>
        </p:nvGraphicFramePr>
        <p:xfrm>
          <a:off x="1280603" y="394921"/>
          <a:ext cx="1651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2" name="Equation" r:id="rId4" imgW="164880" imgH="215640" progId="Equation.DSMT4">
                  <p:embed/>
                </p:oleObj>
              </mc:Choice>
              <mc:Fallback>
                <p:oleObj name="Equation" r:id="rId4" imgW="164880" imgH="21564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0603" y="394921"/>
                        <a:ext cx="1651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" name="Group 28"/>
          <p:cNvGrpSpPr/>
          <p:nvPr/>
        </p:nvGrpSpPr>
        <p:grpSpPr>
          <a:xfrm flipH="1">
            <a:off x="3143382" y="1355614"/>
            <a:ext cx="354359" cy="116013"/>
            <a:chOff x="1026833" y="3111770"/>
            <a:chExt cx="553137" cy="124713"/>
          </a:xfrm>
        </p:grpSpPr>
        <p:sp>
          <p:nvSpPr>
            <p:cNvPr id="24" name="Rectangle 23"/>
            <p:cNvSpPr/>
            <p:nvPr/>
          </p:nvSpPr>
          <p:spPr>
            <a:xfrm>
              <a:off x="1026833" y="3111770"/>
              <a:ext cx="280670" cy="124712"/>
            </a:xfrm>
            <a:prstGeom prst="rect">
              <a:avLst/>
            </a:prstGeom>
            <a:solidFill>
              <a:srgbClr val="FF00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299300" y="3111771"/>
              <a:ext cx="280670" cy="124712"/>
            </a:xfrm>
            <a:prstGeom prst="rect">
              <a:avLst/>
            </a:prstGeom>
            <a:solidFill>
              <a:srgbClr val="00B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0" name="Group 29"/>
          <p:cNvGrpSpPr/>
          <p:nvPr/>
        </p:nvGrpSpPr>
        <p:grpSpPr>
          <a:xfrm rot="15277162" flipH="1">
            <a:off x="1012179" y="2218858"/>
            <a:ext cx="354359" cy="116013"/>
            <a:chOff x="1026833" y="3111770"/>
            <a:chExt cx="553137" cy="124713"/>
          </a:xfrm>
        </p:grpSpPr>
        <p:sp>
          <p:nvSpPr>
            <p:cNvPr id="31" name="Rectangle 30"/>
            <p:cNvSpPr/>
            <p:nvPr/>
          </p:nvSpPr>
          <p:spPr>
            <a:xfrm>
              <a:off x="1026833" y="3111770"/>
              <a:ext cx="280670" cy="124712"/>
            </a:xfrm>
            <a:prstGeom prst="rect">
              <a:avLst/>
            </a:prstGeom>
            <a:solidFill>
              <a:srgbClr val="FF00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299300" y="3111771"/>
              <a:ext cx="280670" cy="124712"/>
            </a:xfrm>
            <a:prstGeom prst="rect">
              <a:avLst/>
            </a:prstGeom>
            <a:solidFill>
              <a:srgbClr val="00B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3" name="Group 32"/>
          <p:cNvGrpSpPr/>
          <p:nvPr/>
        </p:nvGrpSpPr>
        <p:grpSpPr>
          <a:xfrm rot="3126859">
            <a:off x="2028166" y="473185"/>
            <a:ext cx="354359" cy="116013"/>
            <a:chOff x="1026833" y="3111770"/>
            <a:chExt cx="553137" cy="124713"/>
          </a:xfrm>
        </p:grpSpPr>
        <p:sp>
          <p:nvSpPr>
            <p:cNvPr id="34" name="Rectangle 33"/>
            <p:cNvSpPr/>
            <p:nvPr/>
          </p:nvSpPr>
          <p:spPr>
            <a:xfrm>
              <a:off x="1026833" y="3111770"/>
              <a:ext cx="280670" cy="124712"/>
            </a:xfrm>
            <a:prstGeom prst="rect">
              <a:avLst/>
            </a:prstGeom>
            <a:solidFill>
              <a:srgbClr val="FF00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299300" y="3111771"/>
              <a:ext cx="280670" cy="124712"/>
            </a:xfrm>
            <a:prstGeom prst="rect">
              <a:avLst/>
            </a:prstGeom>
            <a:solidFill>
              <a:srgbClr val="00B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6" name="Group 35"/>
          <p:cNvGrpSpPr/>
          <p:nvPr/>
        </p:nvGrpSpPr>
        <p:grpSpPr>
          <a:xfrm flipH="1">
            <a:off x="198646" y="1349218"/>
            <a:ext cx="354359" cy="116013"/>
            <a:chOff x="1026833" y="3111770"/>
            <a:chExt cx="553137" cy="124713"/>
          </a:xfrm>
        </p:grpSpPr>
        <p:sp>
          <p:nvSpPr>
            <p:cNvPr id="37" name="Rectangle 36"/>
            <p:cNvSpPr/>
            <p:nvPr/>
          </p:nvSpPr>
          <p:spPr>
            <a:xfrm>
              <a:off x="1026833" y="3111770"/>
              <a:ext cx="280670" cy="124712"/>
            </a:xfrm>
            <a:prstGeom prst="rect">
              <a:avLst/>
            </a:prstGeom>
            <a:solidFill>
              <a:srgbClr val="FF00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299300" y="3111771"/>
              <a:ext cx="280670" cy="124712"/>
            </a:xfrm>
            <a:prstGeom prst="rect">
              <a:avLst/>
            </a:prstGeom>
            <a:solidFill>
              <a:srgbClr val="00B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3126861" y="2839127"/>
            <a:ext cx="28774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200" b="1" dirty="0">
                <a:solidFill>
                  <a:srgbClr val="FF0000"/>
                </a:solidFill>
              </a:rPr>
              <a:t>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538568" y="2839111"/>
            <a:ext cx="28774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200" b="1" dirty="0">
                <a:solidFill>
                  <a:srgbClr val="009900"/>
                </a:solidFill>
              </a:rPr>
              <a:t>S</a:t>
            </a:r>
          </a:p>
        </p:txBody>
      </p:sp>
      <p:grpSp>
        <p:nvGrpSpPr>
          <p:cNvPr id="39" name="Group 38"/>
          <p:cNvGrpSpPr/>
          <p:nvPr/>
        </p:nvGrpSpPr>
        <p:grpSpPr>
          <a:xfrm flipH="1">
            <a:off x="2817266" y="2922233"/>
            <a:ext cx="354359" cy="116013"/>
            <a:chOff x="1026833" y="3111770"/>
            <a:chExt cx="553137" cy="124713"/>
          </a:xfrm>
        </p:grpSpPr>
        <p:sp>
          <p:nvSpPr>
            <p:cNvPr id="40" name="Rectangle 39"/>
            <p:cNvSpPr/>
            <p:nvPr/>
          </p:nvSpPr>
          <p:spPr>
            <a:xfrm>
              <a:off x="1026833" y="3111770"/>
              <a:ext cx="280670" cy="124712"/>
            </a:xfrm>
            <a:prstGeom prst="rect">
              <a:avLst/>
            </a:prstGeom>
            <a:solidFill>
              <a:srgbClr val="FF00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299300" y="3111771"/>
              <a:ext cx="280670" cy="124712"/>
            </a:xfrm>
            <a:prstGeom prst="rect">
              <a:avLst/>
            </a:prstGeom>
            <a:solidFill>
              <a:srgbClr val="00B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44" name="Rectangle 43"/>
          <p:cNvSpPr/>
          <p:nvPr/>
        </p:nvSpPr>
        <p:spPr>
          <a:xfrm>
            <a:off x="1074259" y="1023114"/>
            <a:ext cx="108705" cy="460397"/>
          </a:xfrm>
          <a:prstGeom prst="rect">
            <a:avLst/>
          </a:prstGeom>
          <a:solidFill>
            <a:schemeClr val="tx2">
              <a:lumMod val="40000"/>
              <a:lumOff val="60000"/>
              <a:alpha val="53000"/>
            </a:schemeClr>
          </a:solidFill>
          <a:ln w="31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5" name="Rectangle 44"/>
          <p:cNvSpPr/>
          <p:nvPr/>
        </p:nvSpPr>
        <p:spPr>
          <a:xfrm>
            <a:off x="677806" y="1819363"/>
            <a:ext cx="108705" cy="460397"/>
          </a:xfrm>
          <a:prstGeom prst="rect">
            <a:avLst/>
          </a:prstGeom>
          <a:solidFill>
            <a:schemeClr val="tx2">
              <a:lumMod val="40000"/>
              <a:lumOff val="60000"/>
              <a:alpha val="53000"/>
            </a:schemeClr>
          </a:solidFill>
          <a:ln w="31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6" name="TextBox 45"/>
          <p:cNvSpPr txBox="1"/>
          <p:nvPr/>
        </p:nvSpPr>
        <p:spPr>
          <a:xfrm>
            <a:off x="121494" y="2583339"/>
            <a:ext cx="1290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>
                <a:solidFill>
                  <a:srgbClr val="0000CC"/>
                </a:solidFill>
              </a:rPr>
              <a:t>weak field:</a:t>
            </a:r>
          </a:p>
          <a:p>
            <a:r>
              <a:rPr lang="en-AU" sz="1000" dirty="0">
                <a:solidFill>
                  <a:srgbClr val="0000CC"/>
                </a:solidFill>
              </a:rPr>
              <a:t>low density of B-lines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5585" y="-31964"/>
            <a:ext cx="1327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>
                <a:solidFill>
                  <a:srgbClr val="0000CC"/>
                </a:solidFill>
              </a:rPr>
              <a:t>strong field:</a:t>
            </a:r>
          </a:p>
          <a:p>
            <a:r>
              <a:rPr lang="en-AU" sz="1000" dirty="0">
                <a:solidFill>
                  <a:srgbClr val="0000CC"/>
                </a:solidFill>
              </a:rPr>
              <a:t>high density of B-lines</a:t>
            </a:r>
          </a:p>
        </p:txBody>
      </p:sp>
      <p:sp>
        <p:nvSpPr>
          <p:cNvPr id="48" name="Freeform 47"/>
          <p:cNvSpPr/>
          <p:nvPr/>
        </p:nvSpPr>
        <p:spPr>
          <a:xfrm>
            <a:off x="280288" y="2020632"/>
            <a:ext cx="333575" cy="569102"/>
          </a:xfrm>
          <a:custGeom>
            <a:avLst/>
            <a:gdLst>
              <a:gd name="connsiteX0" fmla="*/ 96982 w 333575"/>
              <a:gd name="connsiteY0" fmla="*/ 569102 h 569102"/>
              <a:gd name="connsiteX1" fmla="*/ 39432 w 333575"/>
              <a:gd name="connsiteY1" fmla="*/ 249382 h 569102"/>
              <a:gd name="connsiteX2" fmla="*/ 333575 w 333575"/>
              <a:gd name="connsiteY2" fmla="*/ 0 h 569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575" h="569102">
                <a:moveTo>
                  <a:pt x="96982" y="569102"/>
                </a:moveTo>
                <a:cubicBezTo>
                  <a:pt x="48491" y="456667"/>
                  <a:pt x="0" y="344232"/>
                  <a:pt x="39432" y="249382"/>
                </a:cubicBezTo>
                <a:cubicBezTo>
                  <a:pt x="78864" y="154532"/>
                  <a:pt x="206219" y="77266"/>
                  <a:pt x="333575" y="0"/>
                </a:cubicBezTo>
              </a:path>
            </a:pathLst>
          </a:custGeom>
          <a:ln>
            <a:solidFill>
              <a:srgbClr val="0000C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9" name="Freeform 48"/>
          <p:cNvSpPr/>
          <p:nvPr/>
        </p:nvSpPr>
        <p:spPr>
          <a:xfrm>
            <a:off x="198226" y="377270"/>
            <a:ext cx="824879" cy="952766"/>
          </a:xfrm>
          <a:custGeom>
            <a:avLst/>
            <a:gdLst>
              <a:gd name="connsiteX0" fmla="*/ 95917 w 824879"/>
              <a:gd name="connsiteY0" fmla="*/ 0 h 952766"/>
              <a:gd name="connsiteX1" fmla="*/ 121494 w 824879"/>
              <a:gd name="connsiteY1" fmla="*/ 652229 h 952766"/>
              <a:gd name="connsiteX2" fmla="*/ 824879 w 824879"/>
              <a:gd name="connsiteY2" fmla="*/ 952766 h 95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4879" h="952766">
                <a:moveTo>
                  <a:pt x="95917" y="0"/>
                </a:moveTo>
                <a:cubicBezTo>
                  <a:pt x="47958" y="246717"/>
                  <a:pt x="0" y="493435"/>
                  <a:pt x="121494" y="652229"/>
                </a:cubicBezTo>
                <a:cubicBezTo>
                  <a:pt x="242988" y="811023"/>
                  <a:pt x="533933" y="881894"/>
                  <a:pt x="824879" y="952766"/>
                </a:cubicBezTo>
              </a:path>
            </a:pathLst>
          </a:custGeom>
          <a:ln>
            <a:solidFill>
              <a:srgbClr val="0000C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0" name="TextBox 49"/>
          <p:cNvSpPr txBox="1"/>
          <p:nvPr/>
        </p:nvSpPr>
        <p:spPr>
          <a:xfrm>
            <a:off x="2384393" y="3062919"/>
            <a:ext cx="165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>
                <a:solidFill>
                  <a:srgbClr val="0000CC"/>
                </a:solidFill>
              </a:rPr>
              <a:t>compass needles / magnets </a:t>
            </a:r>
          </a:p>
          <a:p>
            <a:r>
              <a:rPr lang="en-AU" sz="1000" dirty="0">
                <a:solidFill>
                  <a:srgbClr val="0000CC"/>
                </a:solidFill>
              </a:rPr>
              <a:t>align along B-field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cooper\aa\images\hsp\tippler3.jpg"/>
          <p:cNvPicPr>
            <a:picLocks noChangeAspect="1" noChangeArrowheads="1"/>
          </p:cNvPicPr>
          <p:nvPr/>
        </p:nvPicPr>
        <p:blipFill>
          <a:blip r:embed="rId3" cstate="print"/>
          <a:srcRect l="32280" t="25131" r="29596" b="51929"/>
          <a:stretch>
            <a:fillRect/>
          </a:stretch>
        </p:blipFill>
        <p:spPr bwMode="auto">
          <a:xfrm rot="21480000" flipV="1">
            <a:off x="511552" y="255783"/>
            <a:ext cx="2832001" cy="2321169"/>
          </a:xfrm>
          <a:prstGeom prst="rect">
            <a:avLst/>
          </a:prstGeom>
          <a:noFill/>
        </p:spPr>
      </p:pic>
      <p:graphicFrame>
        <p:nvGraphicFramePr>
          <p:cNvPr id="48130" name="Object 2"/>
          <p:cNvGraphicFramePr>
            <a:graphicFrameLocks noChangeAspect="1"/>
          </p:cNvGraphicFramePr>
          <p:nvPr/>
        </p:nvGraphicFramePr>
        <p:xfrm>
          <a:off x="2323401" y="241823"/>
          <a:ext cx="1651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3" name="Equation" r:id="rId4" imgW="164880" imgH="215640" progId="Equation.DSMT4">
                  <p:embed/>
                </p:oleObj>
              </mc:Choice>
              <mc:Fallback>
                <p:oleObj name="Equation" r:id="rId4" imgW="164880" imgH="21564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3401" y="241823"/>
                        <a:ext cx="1651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2755989" y="1349220"/>
            <a:ext cx="121494" cy="115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/>
          <p:cNvSpPr/>
          <p:nvPr/>
        </p:nvSpPr>
        <p:spPr>
          <a:xfrm>
            <a:off x="958095" y="1341760"/>
            <a:ext cx="121494" cy="115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Box 7"/>
          <p:cNvSpPr txBox="1"/>
          <p:nvPr/>
        </p:nvSpPr>
        <p:spPr>
          <a:xfrm>
            <a:off x="2672864" y="1272486"/>
            <a:ext cx="287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 dirty="0">
                <a:solidFill>
                  <a:srgbClr val="FF0000"/>
                </a:solidFill>
              </a:rPr>
              <a:t>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82419" y="1272489"/>
            <a:ext cx="287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 dirty="0">
                <a:solidFill>
                  <a:srgbClr val="009900"/>
                </a:solidFill>
              </a:rPr>
              <a:t>S</a:t>
            </a:r>
          </a:p>
        </p:txBody>
      </p:sp>
      <p:sp>
        <p:nvSpPr>
          <p:cNvPr id="10" name="Rectangle 9"/>
          <p:cNvSpPr/>
          <p:nvPr/>
        </p:nvSpPr>
        <p:spPr>
          <a:xfrm>
            <a:off x="3126864" y="2007843"/>
            <a:ext cx="198227" cy="1598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cooper\aa\images\hsp\tippler3.jpg"/>
          <p:cNvPicPr>
            <a:picLocks noChangeAspect="1" noChangeArrowheads="1"/>
          </p:cNvPicPr>
          <p:nvPr/>
        </p:nvPicPr>
        <p:blipFill>
          <a:blip r:embed="rId2" cstate="print"/>
          <a:srcRect l="32280" t="25131" r="29596" b="51929"/>
          <a:stretch>
            <a:fillRect/>
          </a:stretch>
        </p:blipFill>
        <p:spPr bwMode="auto">
          <a:xfrm rot="21480000" flipV="1">
            <a:off x="190458" y="503507"/>
            <a:ext cx="2050562" cy="1680685"/>
          </a:xfrm>
          <a:prstGeom prst="rect">
            <a:avLst/>
          </a:prstGeom>
          <a:noFill/>
        </p:spPr>
      </p:pic>
      <p:pic>
        <p:nvPicPr>
          <p:cNvPr id="5" name="Picture 2" descr="C:\Users\cooper\aa\images\tippler1.jpg"/>
          <p:cNvPicPr>
            <a:picLocks noChangeAspect="1" noChangeArrowheads="1"/>
          </p:cNvPicPr>
          <p:nvPr/>
        </p:nvPicPr>
        <p:blipFill>
          <a:blip r:embed="rId3" cstate="print"/>
          <a:srcRect l="18790" t="23027" r="42801" b="54429"/>
          <a:stretch>
            <a:fillRect/>
          </a:stretch>
        </p:blipFill>
        <p:spPr bwMode="auto">
          <a:xfrm>
            <a:off x="2198952" y="543522"/>
            <a:ext cx="2013658" cy="1585813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530736" y="1291670"/>
            <a:ext cx="89521" cy="83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/>
          <p:cNvSpPr/>
          <p:nvPr/>
        </p:nvSpPr>
        <p:spPr>
          <a:xfrm>
            <a:off x="1866101" y="1296998"/>
            <a:ext cx="89521" cy="83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/>
          <p:cNvSpPr/>
          <p:nvPr/>
        </p:nvSpPr>
        <p:spPr>
          <a:xfrm>
            <a:off x="2071067" y="1765011"/>
            <a:ext cx="89521" cy="83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/>
          <p:cNvSpPr/>
          <p:nvPr/>
        </p:nvSpPr>
        <p:spPr>
          <a:xfrm>
            <a:off x="2332893" y="1201082"/>
            <a:ext cx="89521" cy="83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/>
          <p:cNvSpPr/>
          <p:nvPr/>
        </p:nvSpPr>
        <p:spPr>
          <a:xfrm>
            <a:off x="3886733" y="1341760"/>
            <a:ext cx="89521" cy="83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/>
        </p:nvSpPr>
        <p:spPr>
          <a:xfrm>
            <a:off x="4103077" y="989002"/>
            <a:ext cx="89521" cy="83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2500213" y="1246909"/>
            <a:ext cx="153465" cy="639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733268" y="1399310"/>
            <a:ext cx="153465" cy="639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3186" y="1330036"/>
            <a:ext cx="191832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802156" y="1335365"/>
            <a:ext cx="191832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410691" y="1214937"/>
            <a:ext cx="83127" cy="5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Freeform 21"/>
          <p:cNvSpPr/>
          <p:nvPr/>
        </p:nvSpPr>
        <p:spPr>
          <a:xfrm>
            <a:off x="2417085" y="1189359"/>
            <a:ext cx="236593" cy="76733"/>
          </a:xfrm>
          <a:custGeom>
            <a:avLst/>
            <a:gdLst>
              <a:gd name="connsiteX0" fmla="*/ 0 w 236593"/>
              <a:gd name="connsiteY0" fmla="*/ 0 h 76733"/>
              <a:gd name="connsiteX1" fmla="*/ 83128 w 236593"/>
              <a:gd name="connsiteY1" fmla="*/ 25578 h 76733"/>
              <a:gd name="connsiteX2" fmla="*/ 236593 w 236593"/>
              <a:gd name="connsiteY2" fmla="*/ 76733 h 76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593" h="76733">
                <a:moveTo>
                  <a:pt x="0" y="0"/>
                </a:moveTo>
                <a:lnTo>
                  <a:pt x="83128" y="25578"/>
                </a:lnTo>
                <a:lnTo>
                  <a:pt x="236593" y="76733"/>
                </a:lnTo>
              </a:path>
            </a:pathLst>
          </a:cu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Freeform 22"/>
          <p:cNvSpPr/>
          <p:nvPr/>
        </p:nvSpPr>
        <p:spPr>
          <a:xfrm>
            <a:off x="3683178" y="1381192"/>
            <a:ext cx="198226" cy="51155"/>
          </a:xfrm>
          <a:custGeom>
            <a:avLst/>
            <a:gdLst>
              <a:gd name="connsiteX0" fmla="*/ 0 w 198226"/>
              <a:gd name="connsiteY0" fmla="*/ 0 h 51155"/>
              <a:gd name="connsiteX1" fmla="*/ 108705 w 198226"/>
              <a:gd name="connsiteY1" fmla="*/ 31972 h 51155"/>
              <a:gd name="connsiteX2" fmla="*/ 198226 w 198226"/>
              <a:gd name="connsiteY2" fmla="*/ 51155 h 51155"/>
              <a:gd name="connsiteX3" fmla="*/ 198226 w 198226"/>
              <a:gd name="connsiteY3" fmla="*/ 51155 h 51155"/>
              <a:gd name="connsiteX4" fmla="*/ 198226 w 198226"/>
              <a:gd name="connsiteY4" fmla="*/ 51155 h 51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26" h="51155">
                <a:moveTo>
                  <a:pt x="0" y="0"/>
                </a:moveTo>
                <a:cubicBezTo>
                  <a:pt x="37833" y="11723"/>
                  <a:pt x="75667" y="23446"/>
                  <a:pt x="108705" y="31972"/>
                </a:cubicBezTo>
                <a:cubicBezTo>
                  <a:pt x="141743" y="40498"/>
                  <a:pt x="198226" y="51155"/>
                  <a:pt x="198226" y="51155"/>
                </a:cubicBezTo>
                <a:lnTo>
                  <a:pt x="198226" y="51155"/>
                </a:lnTo>
                <a:lnTo>
                  <a:pt x="198226" y="51155"/>
                </a:lnTo>
              </a:path>
            </a:pathLst>
          </a:cu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/>
          <p:cNvSpPr/>
          <p:nvPr/>
        </p:nvSpPr>
        <p:spPr>
          <a:xfrm>
            <a:off x="211015" y="530735"/>
            <a:ext cx="3990109" cy="16369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File:VFPt cylindrical magnet thumb.svg">
            <a:hlinkClick r:id="rId2"/>
          </p:cNvPr>
          <p:cNvPicPr>
            <a:picLocks noChangeAspect="1" noChangeArrowheads="1"/>
          </p:cNvPicPr>
          <p:nvPr/>
        </p:nvPicPr>
        <p:blipFill>
          <a:blip r:embed="rId3" r:link="rId4" cstate="print"/>
          <a:srcRect/>
          <a:stretch>
            <a:fillRect/>
          </a:stretch>
        </p:blipFill>
        <p:spPr bwMode="auto">
          <a:xfrm rot="16200000">
            <a:off x="649996" y="74727"/>
            <a:ext cx="3021184" cy="3463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" name="Group 21"/>
          <p:cNvGrpSpPr/>
          <p:nvPr/>
        </p:nvGrpSpPr>
        <p:grpSpPr>
          <a:xfrm>
            <a:off x="374970" y="1168470"/>
            <a:ext cx="1440661" cy="1245811"/>
            <a:chOff x="374970" y="1168470"/>
            <a:chExt cx="1440661" cy="1245811"/>
          </a:xfrm>
        </p:grpSpPr>
        <p:sp>
          <p:nvSpPr>
            <p:cNvPr id="20" name="Freeform 19"/>
            <p:cNvSpPr/>
            <p:nvPr/>
          </p:nvSpPr>
          <p:spPr>
            <a:xfrm>
              <a:off x="374970" y="1168470"/>
              <a:ext cx="1440661" cy="1245811"/>
            </a:xfrm>
            <a:custGeom>
              <a:avLst/>
              <a:gdLst>
                <a:gd name="connsiteX0" fmla="*/ 1074475 w 1074475"/>
                <a:gd name="connsiteY0" fmla="*/ 0 h 1210429"/>
                <a:gd name="connsiteX1" fmla="*/ 725819 w 1074475"/>
                <a:gd name="connsiteY1" fmla="*/ 65784 h 1210429"/>
                <a:gd name="connsiteX2" fmla="*/ 331114 w 1074475"/>
                <a:gd name="connsiteY2" fmla="*/ 197352 h 1210429"/>
                <a:gd name="connsiteX3" fmla="*/ 133761 w 1074475"/>
                <a:gd name="connsiteY3" fmla="*/ 328921 h 1210429"/>
                <a:gd name="connsiteX4" fmla="*/ 48242 w 1074475"/>
                <a:gd name="connsiteY4" fmla="*/ 453911 h 1210429"/>
                <a:gd name="connsiteX5" fmla="*/ 2193 w 1074475"/>
                <a:gd name="connsiteY5" fmla="*/ 598636 h 1210429"/>
                <a:gd name="connsiteX6" fmla="*/ 35085 w 1074475"/>
                <a:gd name="connsiteY6" fmla="*/ 730204 h 1210429"/>
                <a:gd name="connsiteX7" fmla="*/ 114026 w 1074475"/>
                <a:gd name="connsiteY7" fmla="*/ 848616 h 1210429"/>
                <a:gd name="connsiteX8" fmla="*/ 278487 w 1074475"/>
                <a:gd name="connsiteY8" fmla="*/ 967027 h 1210429"/>
                <a:gd name="connsiteX9" fmla="*/ 442947 w 1074475"/>
                <a:gd name="connsiteY9" fmla="*/ 1065704 h 1210429"/>
                <a:gd name="connsiteX10" fmla="*/ 633721 w 1074475"/>
                <a:gd name="connsiteY10" fmla="*/ 1118331 h 1210429"/>
                <a:gd name="connsiteX11" fmla="*/ 791603 w 1074475"/>
                <a:gd name="connsiteY11" fmla="*/ 1157801 h 1210429"/>
                <a:gd name="connsiteX12" fmla="*/ 956064 w 1074475"/>
                <a:gd name="connsiteY12" fmla="*/ 1190693 h 1210429"/>
                <a:gd name="connsiteX13" fmla="*/ 1074475 w 1074475"/>
                <a:gd name="connsiteY13" fmla="*/ 1210429 h 121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4475" h="1210429">
                  <a:moveTo>
                    <a:pt x="1074475" y="0"/>
                  </a:moveTo>
                  <a:cubicBezTo>
                    <a:pt x="962093" y="16446"/>
                    <a:pt x="849712" y="32892"/>
                    <a:pt x="725819" y="65784"/>
                  </a:cubicBezTo>
                  <a:cubicBezTo>
                    <a:pt x="601926" y="98676"/>
                    <a:pt x="429790" y="153496"/>
                    <a:pt x="331114" y="197352"/>
                  </a:cubicBezTo>
                  <a:cubicBezTo>
                    <a:pt x="232438" y="241208"/>
                    <a:pt x="180906" y="286161"/>
                    <a:pt x="133761" y="328921"/>
                  </a:cubicBezTo>
                  <a:cubicBezTo>
                    <a:pt x="86616" y="371681"/>
                    <a:pt x="70170" y="408959"/>
                    <a:pt x="48242" y="453911"/>
                  </a:cubicBezTo>
                  <a:cubicBezTo>
                    <a:pt x="26314" y="498864"/>
                    <a:pt x="4386" y="552587"/>
                    <a:pt x="2193" y="598636"/>
                  </a:cubicBezTo>
                  <a:cubicBezTo>
                    <a:pt x="0" y="644685"/>
                    <a:pt x="16446" y="688541"/>
                    <a:pt x="35085" y="730204"/>
                  </a:cubicBezTo>
                  <a:cubicBezTo>
                    <a:pt x="53724" y="771867"/>
                    <a:pt x="73459" y="809146"/>
                    <a:pt x="114026" y="848616"/>
                  </a:cubicBezTo>
                  <a:cubicBezTo>
                    <a:pt x="154593" y="888086"/>
                    <a:pt x="223667" y="930846"/>
                    <a:pt x="278487" y="967027"/>
                  </a:cubicBezTo>
                  <a:cubicBezTo>
                    <a:pt x="333307" y="1003208"/>
                    <a:pt x="383741" y="1040487"/>
                    <a:pt x="442947" y="1065704"/>
                  </a:cubicBezTo>
                  <a:cubicBezTo>
                    <a:pt x="502153" y="1090921"/>
                    <a:pt x="575612" y="1102982"/>
                    <a:pt x="633721" y="1118331"/>
                  </a:cubicBezTo>
                  <a:cubicBezTo>
                    <a:pt x="691830" y="1133680"/>
                    <a:pt x="737879" y="1145741"/>
                    <a:pt x="791603" y="1157801"/>
                  </a:cubicBezTo>
                  <a:cubicBezTo>
                    <a:pt x="845327" y="1169861"/>
                    <a:pt x="908919" y="1181922"/>
                    <a:pt x="956064" y="1190693"/>
                  </a:cubicBezTo>
                  <a:cubicBezTo>
                    <a:pt x="1003209" y="1199464"/>
                    <a:pt x="1038842" y="1204946"/>
                    <a:pt x="1074475" y="1210429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060748" y="1464320"/>
              <a:ext cx="499485" cy="690337"/>
            </a:xfrm>
            <a:custGeom>
              <a:avLst/>
              <a:gdLst>
                <a:gd name="connsiteX0" fmla="*/ 1074475 w 1074475"/>
                <a:gd name="connsiteY0" fmla="*/ 0 h 1210429"/>
                <a:gd name="connsiteX1" fmla="*/ 725819 w 1074475"/>
                <a:gd name="connsiteY1" fmla="*/ 65784 h 1210429"/>
                <a:gd name="connsiteX2" fmla="*/ 331114 w 1074475"/>
                <a:gd name="connsiteY2" fmla="*/ 197352 h 1210429"/>
                <a:gd name="connsiteX3" fmla="*/ 133761 w 1074475"/>
                <a:gd name="connsiteY3" fmla="*/ 328921 h 1210429"/>
                <a:gd name="connsiteX4" fmla="*/ 48242 w 1074475"/>
                <a:gd name="connsiteY4" fmla="*/ 453911 h 1210429"/>
                <a:gd name="connsiteX5" fmla="*/ 2193 w 1074475"/>
                <a:gd name="connsiteY5" fmla="*/ 598636 h 1210429"/>
                <a:gd name="connsiteX6" fmla="*/ 35085 w 1074475"/>
                <a:gd name="connsiteY6" fmla="*/ 730204 h 1210429"/>
                <a:gd name="connsiteX7" fmla="*/ 114026 w 1074475"/>
                <a:gd name="connsiteY7" fmla="*/ 848616 h 1210429"/>
                <a:gd name="connsiteX8" fmla="*/ 278487 w 1074475"/>
                <a:gd name="connsiteY8" fmla="*/ 967027 h 1210429"/>
                <a:gd name="connsiteX9" fmla="*/ 442947 w 1074475"/>
                <a:gd name="connsiteY9" fmla="*/ 1065704 h 1210429"/>
                <a:gd name="connsiteX10" fmla="*/ 633721 w 1074475"/>
                <a:gd name="connsiteY10" fmla="*/ 1118331 h 1210429"/>
                <a:gd name="connsiteX11" fmla="*/ 791603 w 1074475"/>
                <a:gd name="connsiteY11" fmla="*/ 1157801 h 1210429"/>
                <a:gd name="connsiteX12" fmla="*/ 956064 w 1074475"/>
                <a:gd name="connsiteY12" fmla="*/ 1190693 h 1210429"/>
                <a:gd name="connsiteX13" fmla="*/ 1074475 w 1074475"/>
                <a:gd name="connsiteY13" fmla="*/ 1210429 h 121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4475" h="1210429">
                  <a:moveTo>
                    <a:pt x="1074475" y="0"/>
                  </a:moveTo>
                  <a:cubicBezTo>
                    <a:pt x="962093" y="16446"/>
                    <a:pt x="849712" y="32892"/>
                    <a:pt x="725819" y="65784"/>
                  </a:cubicBezTo>
                  <a:cubicBezTo>
                    <a:pt x="601926" y="98676"/>
                    <a:pt x="429790" y="153496"/>
                    <a:pt x="331114" y="197352"/>
                  </a:cubicBezTo>
                  <a:cubicBezTo>
                    <a:pt x="232438" y="241208"/>
                    <a:pt x="180906" y="286161"/>
                    <a:pt x="133761" y="328921"/>
                  </a:cubicBezTo>
                  <a:cubicBezTo>
                    <a:pt x="86616" y="371681"/>
                    <a:pt x="70170" y="408959"/>
                    <a:pt x="48242" y="453911"/>
                  </a:cubicBezTo>
                  <a:cubicBezTo>
                    <a:pt x="26314" y="498864"/>
                    <a:pt x="4386" y="552587"/>
                    <a:pt x="2193" y="598636"/>
                  </a:cubicBezTo>
                  <a:cubicBezTo>
                    <a:pt x="0" y="644685"/>
                    <a:pt x="16446" y="688541"/>
                    <a:pt x="35085" y="730204"/>
                  </a:cubicBezTo>
                  <a:cubicBezTo>
                    <a:pt x="53724" y="771867"/>
                    <a:pt x="73459" y="809146"/>
                    <a:pt x="114026" y="848616"/>
                  </a:cubicBezTo>
                  <a:cubicBezTo>
                    <a:pt x="154593" y="888086"/>
                    <a:pt x="223667" y="930846"/>
                    <a:pt x="278487" y="967027"/>
                  </a:cubicBezTo>
                  <a:cubicBezTo>
                    <a:pt x="333307" y="1003208"/>
                    <a:pt x="383741" y="1040487"/>
                    <a:pt x="442947" y="1065704"/>
                  </a:cubicBezTo>
                  <a:cubicBezTo>
                    <a:pt x="502153" y="1090921"/>
                    <a:pt x="575612" y="1102982"/>
                    <a:pt x="633721" y="1118331"/>
                  </a:cubicBezTo>
                  <a:cubicBezTo>
                    <a:pt x="691830" y="1133680"/>
                    <a:pt x="737879" y="1145741"/>
                    <a:pt x="791603" y="1157801"/>
                  </a:cubicBezTo>
                  <a:cubicBezTo>
                    <a:pt x="845327" y="1169861"/>
                    <a:pt x="908919" y="1181922"/>
                    <a:pt x="956064" y="1190693"/>
                  </a:cubicBezTo>
                  <a:cubicBezTo>
                    <a:pt x="1003209" y="1199464"/>
                    <a:pt x="1038842" y="1204946"/>
                    <a:pt x="1074475" y="1210429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/>
          <p:cNvGrpSpPr/>
          <p:nvPr/>
        </p:nvGrpSpPr>
        <p:grpSpPr>
          <a:xfrm flipH="1">
            <a:off x="2458480" y="1183669"/>
            <a:ext cx="1440661" cy="1245811"/>
            <a:chOff x="374970" y="1168470"/>
            <a:chExt cx="1440661" cy="1245811"/>
          </a:xfrm>
        </p:grpSpPr>
        <p:sp>
          <p:nvSpPr>
            <p:cNvPr id="24" name="Freeform 23"/>
            <p:cNvSpPr/>
            <p:nvPr/>
          </p:nvSpPr>
          <p:spPr>
            <a:xfrm>
              <a:off x="374970" y="1168470"/>
              <a:ext cx="1440661" cy="1245811"/>
            </a:xfrm>
            <a:custGeom>
              <a:avLst/>
              <a:gdLst>
                <a:gd name="connsiteX0" fmla="*/ 1074475 w 1074475"/>
                <a:gd name="connsiteY0" fmla="*/ 0 h 1210429"/>
                <a:gd name="connsiteX1" fmla="*/ 725819 w 1074475"/>
                <a:gd name="connsiteY1" fmla="*/ 65784 h 1210429"/>
                <a:gd name="connsiteX2" fmla="*/ 331114 w 1074475"/>
                <a:gd name="connsiteY2" fmla="*/ 197352 h 1210429"/>
                <a:gd name="connsiteX3" fmla="*/ 133761 w 1074475"/>
                <a:gd name="connsiteY3" fmla="*/ 328921 h 1210429"/>
                <a:gd name="connsiteX4" fmla="*/ 48242 w 1074475"/>
                <a:gd name="connsiteY4" fmla="*/ 453911 h 1210429"/>
                <a:gd name="connsiteX5" fmla="*/ 2193 w 1074475"/>
                <a:gd name="connsiteY5" fmla="*/ 598636 h 1210429"/>
                <a:gd name="connsiteX6" fmla="*/ 35085 w 1074475"/>
                <a:gd name="connsiteY6" fmla="*/ 730204 h 1210429"/>
                <a:gd name="connsiteX7" fmla="*/ 114026 w 1074475"/>
                <a:gd name="connsiteY7" fmla="*/ 848616 h 1210429"/>
                <a:gd name="connsiteX8" fmla="*/ 278487 w 1074475"/>
                <a:gd name="connsiteY8" fmla="*/ 967027 h 1210429"/>
                <a:gd name="connsiteX9" fmla="*/ 442947 w 1074475"/>
                <a:gd name="connsiteY9" fmla="*/ 1065704 h 1210429"/>
                <a:gd name="connsiteX10" fmla="*/ 633721 w 1074475"/>
                <a:gd name="connsiteY10" fmla="*/ 1118331 h 1210429"/>
                <a:gd name="connsiteX11" fmla="*/ 791603 w 1074475"/>
                <a:gd name="connsiteY11" fmla="*/ 1157801 h 1210429"/>
                <a:gd name="connsiteX12" fmla="*/ 956064 w 1074475"/>
                <a:gd name="connsiteY12" fmla="*/ 1190693 h 1210429"/>
                <a:gd name="connsiteX13" fmla="*/ 1074475 w 1074475"/>
                <a:gd name="connsiteY13" fmla="*/ 1210429 h 121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4475" h="1210429">
                  <a:moveTo>
                    <a:pt x="1074475" y="0"/>
                  </a:moveTo>
                  <a:cubicBezTo>
                    <a:pt x="962093" y="16446"/>
                    <a:pt x="849712" y="32892"/>
                    <a:pt x="725819" y="65784"/>
                  </a:cubicBezTo>
                  <a:cubicBezTo>
                    <a:pt x="601926" y="98676"/>
                    <a:pt x="429790" y="153496"/>
                    <a:pt x="331114" y="197352"/>
                  </a:cubicBezTo>
                  <a:cubicBezTo>
                    <a:pt x="232438" y="241208"/>
                    <a:pt x="180906" y="286161"/>
                    <a:pt x="133761" y="328921"/>
                  </a:cubicBezTo>
                  <a:cubicBezTo>
                    <a:pt x="86616" y="371681"/>
                    <a:pt x="70170" y="408959"/>
                    <a:pt x="48242" y="453911"/>
                  </a:cubicBezTo>
                  <a:cubicBezTo>
                    <a:pt x="26314" y="498864"/>
                    <a:pt x="4386" y="552587"/>
                    <a:pt x="2193" y="598636"/>
                  </a:cubicBezTo>
                  <a:cubicBezTo>
                    <a:pt x="0" y="644685"/>
                    <a:pt x="16446" y="688541"/>
                    <a:pt x="35085" y="730204"/>
                  </a:cubicBezTo>
                  <a:cubicBezTo>
                    <a:pt x="53724" y="771867"/>
                    <a:pt x="73459" y="809146"/>
                    <a:pt x="114026" y="848616"/>
                  </a:cubicBezTo>
                  <a:cubicBezTo>
                    <a:pt x="154593" y="888086"/>
                    <a:pt x="223667" y="930846"/>
                    <a:pt x="278487" y="967027"/>
                  </a:cubicBezTo>
                  <a:cubicBezTo>
                    <a:pt x="333307" y="1003208"/>
                    <a:pt x="383741" y="1040487"/>
                    <a:pt x="442947" y="1065704"/>
                  </a:cubicBezTo>
                  <a:cubicBezTo>
                    <a:pt x="502153" y="1090921"/>
                    <a:pt x="575612" y="1102982"/>
                    <a:pt x="633721" y="1118331"/>
                  </a:cubicBezTo>
                  <a:cubicBezTo>
                    <a:pt x="691830" y="1133680"/>
                    <a:pt x="737879" y="1145741"/>
                    <a:pt x="791603" y="1157801"/>
                  </a:cubicBezTo>
                  <a:cubicBezTo>
                    <a:pt x="845327" y="1169861"/>
                    <a:pt x="908919" y="1181922"/>
                    <a:pt x="956064" y="1190693"/>
                  </a:cubicBezTo>
                  <a:cubicBezTo>
                    <a:pt x="1003209" y="1199464"/>
                    <a:pt x="1038842" y="1204946"/>
                    <a:pt x="1074475" y="1210429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1060748" y="1464320"/>
              <a:ext cx="499485" cy="690337"/>
            </a:xfrm>
            <a:custGeom>
              <a:avLst/>
              <a:gdLst>
                <a:gd name="connsiteX0" fmla="*/ 1074475 w 1074475"/>
                <a:gd name="connsiteY0" fmla="*/ 0 h 1210429"/>
                <a:gd name="connsiteX1" fmla="*/ 725819 w 1074475"/>
                <a:gd name="connsiteY1" fmla="*/ 65784 h 1210429"/>
                <a:gd name="connsiteX2" fmla="*/ 331114 w 1074475"/>
                <a:gd name="connsiteY2" fmla="*/ 197352 h 1210429"/>
                <a:gd name="connsiteX3" fmla="*/ 133761 w 1074475"/>
                <a:gd name="connsiteY3" fmla="*/ 328921 h 1210429"/>
                <a:gd name="connsiteX4" fmla="*/ 48242 w 1074475"/>
                <a:gd name="connsiteY4" fmla="*/ 453911 h 1210429"/>
                <a:gd name="connsiteX5" fmla="*/ 2193 w 1074475"/>
                <a:gd name="connsiteY5" fmla="*/ 598636 h 1210429"/>
                <a:gd name="connsiteX6" fmla="*/ 35085 w 1074475"/>
                <a:gd name="connsiteY6" fmla="*/ 730204 h 1210429"/>
                <a:gd name="connsiteX7" fmla="*/ 114026 w 1074475"/>
                <a:gd name="connsiteY7" fmla="*/ 848616 h 1210429"/>
                <a:gd name="connsiteX8" fmla="*/ 278487 w 1074475"/>
                <a:gd name="connsiteY8" fmla="*/ 967027 h 1210429"/>
                <a:gd name="connsiteX9" fmla="*/ 442947 w 1074475"/>
                <a:gd name="connsiteY9" fmla="*/ 1065704 h 1210429"/>
                <a:gd name="connsiteX10" fmla="*/ 633721 w 1074475"/>
                <a:gd name="connsiteY10" fmla="*/ 1118331 h 1210429"/>
                <a:gd name="connsiteX11" fmla="*/ 791603 w 1074475"/>
                <a:gd name="connsiteY11" fmla="*/ 1157801 h 1210429"/>
                <a:gd name="connsiteX12" fmla="*/ 956064 w 1074475"/>
                <a:gd name="connsiteY12" fmla="*/ 1190693 h 1210429"/>
                <a:gd name="connsiteX13" fmla="*/ 1074475 w 1074475"/>
                <a:gd name="connsiteY13" fmla="*/ 1210429 h 121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4475" h="1210429">
                  <a:moveTo>
                    <a:pt x="1074475" y="0"/>
                  </a:moveTo>
                  <a:cubicBezTo>
                    <a:pt x="962093" y="16446"/>
                    <a:pt x="849712" y="32892"/>
                    <a:pt x="725819" y="65784"/>
                  </a:cubicBezTo>
                  <a:cubicBezTo>
                    <a:pt x="601926" y="98676"/>
                    <a:pt x="429790" y="153496"/>
                    <a:pt x="331114" y="197352"/>
                  </a:cubicBezTo>
                  <a:cubicBezTo>
                    <a:pt x="232438" y="241208"/>
                    <a:pt x="180906" y="286161"/>
                    <a:pt x="133761" y="328921"/>
                  </a:cubicBezTo>
                  <a:cubicBezTo>
                    <a:pt x="86616" y="371681"/>
                    <a:pt x="70170" y="408959"/>
                    <a:pt x="48242" y="453911"/>
                  </a:cubicBezTo>
                  <a:cubicBezTo>
                    <a:pt x="26314" y="498864"/>
                    <a:pt x="4386" y="552587"/>
                    <a:pt x="2193" y="598636"/>
                  </a:cubicBezTo>
                  <a:cubicBezTo>
                    <a:pt x="0" y="644685"/>
                    <a:pt x="16446" y="688541"/>
                    <a:pt x="35085" y="730204"/>
                  </a:cubicBezTo>
                  <a:cubicBezTo>
                    <a:pt x="53724" y="771867"/>
                    <a:pt x="73459" y="809146"/>
                    <a:pt x="114026" y="848616"/>
                  </a:cubicBezTo>
                  <a:cubicBezTo>
                    <a:pt x="154593" y="888086"/>
                    <a:pt x="223667" y="930846"/>
                    <a:pt x="278487" y="967027"/>
                  </a:cubicBezTo>
                  <a:cubicBezTo>
                    <a:pt x="333307" y="1003208"/>
                    <a:pt x="383741" y="1040487"/>
                    <a:pt x="442947" y="1065704"/>
                  </a:cubicBezTo>
                  <a:cubicBezTo>
                    <a:pt x="502153" y="1090921"/>
                    <a:pt x="575612" y="1102982"/>
                    <a:pt x="633721" y="1118331"/>
                  </a:cubicBezTo>
                  <a:cubicBezTo>
                    <a:pt x="691830" y="1133680"/>
                    <a:pt x="737879" y="1145741"/>
                    <a:pt x="791603" y="1157801"/>
                  </a:cubicBezTo>
                  <a:cubicBezTo>
                    <a:pt x="845327" y="1169861"/>
                    <a:pt x="908919" y="1181922"/>
                    <a:pt x="956064" y="1190693"/>
                  </a:cubicBezTo>
                  <a:cubicBezTo>
                    <a:pt x="1003209" y="1199464"/>
                    <a:pt x="1038842" y="1204946"/>
                    <a:pt x="1074475" y="1210429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80" name="Picture 4" descr="http://t3.gstatic.com/images?q=tbn:ANd9GcT5HLe0fjeHfwvV5grIE4dGUeNGhaKBYGykNImikJj3M-MsSr3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1688" y="271940"/>
            <a:ext cx="3657800" cy="290301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96453" y="198227"/>
            <a:ext cx="160653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000" dirty="0"/>
              <a:t>inner belt:</a:t>
            </a:r>
          </a:p>
          <a:p>
            <a:r>
              <a:rPr lang="en-AU" sz="1000" dirty="0"/>
              <a:t>positively charged protons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53141" y="262171"/>
            <a:ext cx="172996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000" dirty="0"/>
              <a:t>outer belt:</a:t>
            </a:r>
          </a:p>
          <a:p>
            <a:r>
              <a:rPr lang="en-AU" sz="1000" dirty="0"/>
              <a:t>negatively charged electrons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58463" y="2826327"/>
            <a:ext cx="1150992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000" dirty="0"/>
              <a:t>     B-field</a:t>
            </a:r>
          </a:p>
          <a:p>
            <a:endParaRPr lang="en-AU" dirty="0"/>
          </a:p>
        </p:txBody>
      </p:sp>
      <p:sp>
        <p:nvSpPr>
          <p:cNvPr id="14" name="Freeform 13"/>
          <p:cNvSpPr/>
          <p:nvPr/>
        </p:nvSpPr>
        <p:spPr>
          <a:xfrm>
            <a:off x="204621" y="850456"/>
            <a:ext cx="645835" cy="1099838"/>
          </a:xfrm>
          <a:custGeom>
            <a:avLst/>
            <a:gdLst>
              <a:gd name="connsiteX0" fmla="*/ 0 w 645835"/>
              <a:gd name="connsiteY0" fmla="*/ 0 h 1099838"/>
              <a:gd name="connsiteX1" fmla="*/ 645835 w 645835"/>
              <a:gd name="connsiteY1" fmla="*/ 25578 h 1099838"/>
              <a:gd name="connsiteX2" fmla="*/ 517947 w 645835"/>
              <a:gd name="connsiteY2" fmla="*/ 377270 h 1099838"/>
              <a:gd name="connsiteX3" fmla="*/ 460397 w 645835"/>
              <a:gd name="connsiteY3" fmla="*/ 856850 h 1099838"/>
              <a:gd name="connsiteX4" fmla="*/ 390059 w 645835"/>
              <a:gd name="connsiteY4" fmla="*/ 1099838 h 1099838"/>
              <a:gd name="connsiteX5" fmla="*/ 127888 w 645835"/>
              <a:gd name="connsiteY5" fmla="*/ 1003922 h 1099838"/>
              <a:gd name="connsiteX6" fmla="*/ 0 w 645835"/>
              <a:gd name="connsiteY6" fmla="*/ 0 h 109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5835" h="1099838">
                <a:moveTo>
                  <a:pt x="0" y="0"/>
                </a:moveTo>
                <a:lnTo>
                  <a:pt x="645835" y="25578"/>
                </a:lnTo>
                <a:lnTo>
                  <a:pt x="517947" y="377270"/>
                </a:lnTo>
                <a:lnTo>
                  <a:pt x="460397" y="856850"/>
                </a:lnTo>
                <a:lnTo>
                  <a:pt x="390059" y="1099838"/>
                </a:lnTo>
                <a:lnTo>
                  <a:pt x="127888" y="100392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0676" y="1125416"/>
            <a:ext cx="607468" cy="0"/>
          </a:xfrm>
          <a:prstGeom prst="straightConnector1">
            <a:avLst/>
          </a:prstGeom>
          <a:ln w="57150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94143" y="2218859"/>
            <a:ext cx="556313" cy="2429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59861" y="2295592"/>
            <a:ext cx="607468" cy="0"/>
          </a:xfrm>
          <a:prstGeom prst="straightConnector1">
            <a:avLst/>
          </a:prstGeom>
          <a:ln w="57150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47071" y="1486543"/>
            <a:ext cx="532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solidFill>
                  <a:srgbClr val="009900"/>
                </a:solidFill>
              </a:rPr>
              <a:t>solar </a:t>
            </a:r>
          </a:p>
          <a:p>
            <a:r>
              <a:rPr lang="en-AU" sz="1200" b="1" dirty="0">
                <a:solidFill>
                  <a:srgbClr val="009900"/>
                </a:solidFill>
              </a:rPr>
              <a:t>wind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909455" y="2813538"/>
            <a:ext cx="1259697" cy="485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 17"/>
          <p:cNvSpPr/>
          <p:nvPr/>
        </p:nvSpPr>
        <p:spPr>
          <a:xfrm>
            <a:off x="1010316" y="2781566"/>
            <a:ext cx="754540" cy="2877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0" name="Straight Connector 19"/>
          <p:cNvCxnSpPr/>
          <p:nvPr/>
        </p:nvCxnSpPr>
        <p:spPr>
          <a:xfrm>
            <a:off x="3030948" y="2078182"/>
            <a:ext cx="159860" cy="72896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406768" y="1806575"/>
            <a:ext cx="236593" cy="97499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2071788" y="2532186"/>
            <a:ext cx="82406" cy="319720"/>
          </a:xfrm>
          <a:prstGeom prst="straightConnector1">
            <a:avLst/>
          </a:prstGeom>
          <a:ln w="28575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703385" y="1646715"/>
            <a:ext cx="0" cy="159860"/>
          </a:xfrm>
          <a:prstGeom prst="straightConnector1">
            <a:avLst/>
          </a:prstGeom>
          <a:ln w="3810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913335" y="1646715"/>
            <a:ext cx="0" cy="159860"/>
          </a:xfrm>
          <a:prstGeom prst="straightConnector1">
            <a:avLst/>
          </a:prstGeom>
          <a:ln w="3810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722294" y="1646715"/>
            <a:ext cx="0" cy="159860"/>
          </a:xfrm>
          <a:prstGeom prst="straightConnector1">
            <a:avLst/>
          </a:prstGeom>
          <a:ln w="3810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2767712" y="1646715"/>
            <a:ext cx="0" cy="159860"/>
          </a:xfrm>
          <a:prstGeom prst="straightConnector1">
            <a:avLst/>
          </a:prstGeom>
          <a:ln w="3810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3733267" y="1646715"/>
            <a:ext cx="0" cy="159860"/>
          </a:xfrm>
          <a:prstGeom prst="straightConnector1">
            <a:avLst/>
          </a:prstGeom>
          <a:ln w="3810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963466" y="1646715"/>
            <a:ext cx="0" cy="159860"/>
          </a:xfrm>
          <a:prstGeom prst="straightConnector1">
            <a:avLst/>
          </a:prstGeom>
          <a:ln w="3810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41"/>
          <p:cNvSpPr/>
          <p:nvPr/>
        </p:nvSpPr>
        <p:spPr>
          <a:xfrm>
            <a:off x="2366963" y="1497807"/>
            <a:ext cx="152400" cy="390525"/>
          </a:xfrm>
          <a:custGeom>
            <a:avLst/>
            <a:gdLst>
              <a:gd name="connsiteX0" fmla="*/ 45244 w 152400"/>
              <a:gd name="connsiteY0" fmla="*/ 0 h 390525"/>
              <a:gd name="connsiteX1" fmla="*/ 92869 w 152400"/>
              <a:gd name="connsiteY1" fmla="*/ 30956 h 390525"/>
              <a:gd name="connsiteX2" fmla="*/ 119062 w 152400"/>
              <a:gd name="connsiteY2" fmla="*/ 76200 h 390525"/>
              <a:gd name="connsiteX3" fmla="*/ 147637 w 152400"/>
              <a:gd name="connsiteY3" fmla="*/ 154781 h 390525"/>
              <a:gd name="connsiteX4" fmla="*/ 152400 w 152400"/>
              <a:gd name="connsiteY4" fmla="*/ 230981 h 390525"/>
              <a:gd name="connsiteX5" fmla="*/ 135731 w 152400"/>
              <a:gd name="connsiteY5" fmla="*/ 288131 h 390525"/>
              <a:gd name="connsiteX6" fmla="*/ 111919 w 152400"/>
              <a:gd name="connsiteY6" fmla="*/ 338137 h 390525"/>
              <a:gd name="connsiteX7" fmla="*/ 66675 w 152400"/>
              <a:gd name="connsiteY7" fmla="*/ 376237 h 390525"/>
              <a:gd name="connsiteX8" fmla="*/ 35719 w 152400"/>
              <a:gd name="connsiteY8" fmla="*/ 390525 h 390525"/>
              <a:gd name="connsiteX9" fmla="*/ 16669 w 152400"/>
              <a:gd name="connsiteY9" fmla="*/ 383381 h 390525"/>
              <a:gd name="connsiteX10" fmla="*/ 2381 w 152400"/>
              <a:gd name="connsiteY10" fmla="*/ 364331 h 390525"/>
              <a:gd name="connsiteX11" fmla="*/ 16669 w 152400"/>
              <a:gd name="connsiteY11" fmla="*/ 311943 h 390525"/>
              <a:gd name="connsiteX12" fmla="*/ 21431 w 152400"/>
              <a:gd name="connsiteY12" fmla="*/ 254793 h 390525"/>
              <a:gd name="connsiteX13" fmla="*/ 28575 w 152400"/>
              <a:gd name="connsiteY13" fmla="*/ 190500 h 390525"/>
              <a:gd name="connsiteX14" fmla="*/ 21431 w 152400"/>
              <a:gd name="connsiteY14" fmla="*/ 119062 h 390525"/>
              <a:gd name="connsiteX15" fmla="*/ 9525 w 152400"/>
              <a:gd name="connsiteY15" fmla="*/ 66675 h 390525"/>
              <a:gd name="connsiteX16" fmla="*/ 0 w 152400"/>
              <a:gd name="connsiteY16" fmla="*/ 28575 h 390525"/>
              <a:gd name="connsiteX17" fmla="*/ 45244 w 152400"/>
              <a:gd name="connsiteY17" fmla="*/ 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52400" h="390525">
                <a:moveTo>
                  <a:pt x="45244" y="0"/>
                </a:moveTo>
                <a:lnTo>
                  <a:pt x="92869" y="30956"/>
                </a:lnTo>
                <a:lnTo>
                  <a:pt x="119062" y="76200"/>
                </a:lnTo>
                <a:lnTo>
                  <a:pt x="147637" y="154781"/>
                </a:lnTo>
                <a:lnTo>
                  <a:pt x="152400" y="230981"/>
                </a:lnTo>
                <a:lnTo>
                  <a:pt x="135731" y="288131"/>
                </a:lnTo>
                <a:lnTo>
                  <a:pt x="111919" y="338137"/>
                </a:lnTo>
                <a:lnTo>
                  <a:pt x="66675" y="376237"/>
                </a:lnTo>
                <a:lnTo>
                  <a:pt x="35719" y="390525"/>
                </a:lnTo>
                <a:lnTo>
                  <a:pt x="16669" y="383381"/>
                </a:lnTo>
                <a:lnTo>
                  <a:pt x="2381" y="364331"/>
                </a:lnTo>
                <a:lnTo>
                  <a:pt x="16669" y="311943"/>
                </a:lnTo>
                <a:lnTo>
                  <a:pt x="21431" y="254793"/>
                </a:lnTo>
                <a:lnTo>
                  <a:pt x="28575" y="190500"/>
                </a:lnTo>
                <a:lnTo>
                  <a:pt x="21431" y="119062"/>
                </a:lnTo>
                <a:lnTo>
                  <a:pt x="9525" y="66675"/>
                </a:lnTo>
                <a:lnTo>
                  <a:pt x="0" y="28575"/>
                </a:lnTo>
                <a:lnTo>
                  <a:pt x="45244" y="0"/>
                </a:lnTo>
                <a:close/>
              </a:path>
            </a:pathLst>
          </a:cu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Freeform 42"/>
          <p:cNvSpPr/>
          <p:nvPr/>
        </p:nvSpPr>
        <p:spPr>
          <a:xfrm flipH="1">
            <a:off x="1524000" y="1500191"/>
            <a:ext cx="152400" cy="390525"/>
          </a:xfrm>
          <a:custGeom>
            <a:avLst/>
            <a:gdLst>
              <a:gd name="connsiteX0" fmla="*/ 45244 w 152400"/>
              <a:gd name="connsiteY0" fmla="*/ 0 h 390525"/>
              <a:gd name="connsiteX1" fmla="*/ 92869 w 152400"/>
              <a:gd name="connsiteY1" fmla="*/ 30956 h 390525"/>
              <a:gd name="connsiteX2" fmla="*/ 119062 w 152400"/>
              <a:gd name="connsiteY2" fmla="*/ 76200 h 390525"/>
              <a:gd name="connsiteX3" fmla="*/ 147637 w 152400"/>
              <a:gd name="connsiteY3" fmla="*/ 154781 h 390525"/>
              <a:gd name="connsiteX4" fmla="*/ 152400 w 152400"/>
              <a:gd name="connsiteY4" fmla="*/ 230981 h 390525"/>
              <a:gd name="connsiteX5" fmla="*/ 135731 w 152400"/>
              <a:gd name="connsiteY5" fmla="*/ 288131 h 390525"/>
              <a:gd name="connsiteX6" fmla="*/ 111919 w 152400"/>
              <a:gd name="connsiteY6" fmla="*/ 338137 h 390525"/>
              <a:gd name="connsiteX7" fmla="*/ 66675 w 152400"/>
              <a:gd name="connsiteY7" fmla="*/ 376237 h 390525"/>
              <a:gd name="connsiteX8" fmla="*/ 35719 w 152400"/>
              <a:gd name="connsiteY8" fmla="*/ 390525 h 390525"/>
              <a:gd name="connsiteX9" fmla="*/ 16669 w 152400"/>
              <a:gd name="connsiteY9" fmla="*/ 383381 h 390525"/>
              <a:gd name="connsiteX10" fmla="*/ 2381 w 152400"/>
              <a:gd name="connsiteY10" fmla="*/ 364331 h 390525"/>
              <a:gd name="connsiteX11" fmla="*/ 16669 w 152400"/>
              <a:gd name="connsiteY11" fmla="*/ 311943 h 390525"/>
              <a:gd name="connsiteX12" fmla="*/ 21431 w 152400"/>
              <a:gd name="connsiteY12" fmla="*/ 254793 h 390525"/>
              <a:gd name="connsiteX13" fmla="*/ 28575 w 152400"/>
              <a:gd name="connsiteY13" fmla="*/ 190500 h 390525"/>
              <a:gd name="connsiteX14" fmla="*/ 21431 w 152400"/>
              <a:gd name="connsiteY14" fmla="*/ 119062 h 390525"/>
              <a:gd name="connsiteX15" fmla="*/ 9525 w 152400"/>
              <a:gd name="connsiteY15" fmla="*/ 66675 h 390525"/>
              <a:gd name="connsiteX16" fmla="*/ 0 w 152400"/>
              <a:gd name="connsiteY16" fmla="*/ 28575 h 390525"/>
              <a:gd name="connsiteX17" fmla="*/ 45244 w 152400"/>
              <a:gd name="connsiteY17" fmla="*/ 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52400" h="390525">
                <a:moveTo>
                  <a:pt x="45244" y="0"/>
                </a:moveTo>
                <a:lnTo>
                  <a:pt x="92869" y="30956"/>
                </a:lnTo>
                <a:lnTo>
                  <a:pt x="119062" y="76200"/>
                </a:lnTo>
                <a:lnTo>
                  <a:pt x="147637" y="154781"/>
                </a:lnTo>
                <a:lnTo>
                  <a:pt x="152400" y="230981"/>
                </a:lnTo>
                <a:lnTo>
                  <a:pt x="135731" y="288131"/>
                </a:lnTo>
                <a:lnTo>
                  <a:pt x="111919" y="338137"/>
                </a:lnTo>
                <a:lnTo>
                  <a:pt x="66675" y="376237"/>
                </a:lnTo>
                <a:lnTo>
                  <a:pt x="35719" y="390525"/>
                </a:lnTo>
                <a:lnTo>
                  <a:pt x="16669" y="383381"/>
                </a:lnTo>
                <a:lnTo>
                  <a:pt x="2381" y="364331"/>
                </a:lnTo>
                <a:lnTo>
                  <a:pt x="16669" y="311943"/>
                </a:lnTo>
                <a:lnTo>
                  <a:pt x="21431" y="254793"/>
                </a:lnTo>
                <a:lnTo>
                  <a:pt x="28575" y="190500"/>
                </a:lnTo>
                <a:lnTo>
                  <a:pt x="21431" y="119062"/>
                </a:lnTo>
                <a:lnTo>
                  <a:pt x="9525" y="66675"/>
                </a:lnTo>
                <a:lnTo>
                  <a:pt x="0" y="28575"/>
                </a:lnTo>
                <a:lnTo>
                  <a:pt x="45244" y="0"/>
                </a:lnTo>
                <a:close/>
              </a:path>
            </a:pathLst>
          </a:cu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6" name="Freeform 45"/>
          <p:cNvSpPr/>
          <p:nvPr/>
        </p:nvSpPr>
        <p:spPr>
          <a:xfrm>
            <a:off x="1171575" y="1181100"/>
            <a:ext cx="616744" cy="1026319"/>
          </a:xfrm>
          <a:custGeom>
            <a:avLst/>
            <a:gdLst>
              <a:gd name="connsiteX0" fmla="*/ 523875 w 616744"/>
              <a:gd name="connsiteY0" fmla="*/ 138113 h 1026319"/>
              <a:gd name="connsiteX1" fmla="*/ 476250 w 616744"/>
              <a:gd name="connsiteY1" fmla="*/ 109538 h 1026319"/>
              <a:gd name="connsiteX2" fmla="*/ 442913 w 616744"/>
              <a:gd name="connsiteY2" fmla="*/ 95250 h 1026319"/>
              <a:gd name="connsiteX3" fmla="*/ 400050 w 616744"/>
              <a:gd name="connsiteY3" fmla="*/ 85725 h 1026319"/>
              <a:gd name="connsiteX4" fmla="*/ 345281 w 616744"/>
              <a:gd name="connsiteY4" fmla="*/ 85725 h 1026319"/>
              <a:gd name="connsiteX5" fmla="*/ 300038 w 616744"/>
              <a:gd name="connsiteY5" fmla="*/ 97631 h 1026319"/>
              <a:gd name="connsiteX6" fmla="*/ 238125 w 616744"/>
              <a:gd name="connsiteY6" fmla="*/ 133350 h 1026319"/>
              <a:gd name="connsiteX7" fmla="*/ 180975 w 616744"/>
              <a:gd name="connsiteY7" fmla="*/ 190500 h 1026319"/>
              <a:gd name="connsiteX8" fmla="*/ 152400 w 616744"/>
              <a:gd name="connsiteY8" fmla="*/ 247650 h 1026319"/>
              <a:gd name="connsiteX9" fmla="*/ 130969 w 616744"/>
              <a:gd name="connsiteY9" fmla="*/ 295275 h 1026319"/>
              <a:gd name="connsiteX10" fmla="*/ 102394 w 616744"/>
              <a:gd name="connsiteY10" fmla="*/ 352425 h 1026319"/>
              <a:gd name="connsiteX11" fmla="*/ 80963 w 616744"/>
              <a:gd name="connsiteY11" fmla="*/ 466725 h 1026319"/>
              <a:gd name="connsiteX12" fmla="*/ 78581 w 616744"/>
              <a:gd name="connsiteY12" fmla="*/ 550069 h 1026319"/>
              <a:gd name="connsiteX13" fmla="*/ 97631 w 616744"/>
              <a:gd name="connsiteY13" fmla="*/ 640556 h 1026319"/>
              <a:gd name="connsiteX14" fmla="*/ 119063 w 616744"/>
              <a:gd name="connsiteY14" fmla="*/ 714375 h 1026319"/>
              <a:gd name="connsiteX15" fmla="*/ 159544 w 616744"/>
              <a:gd name="connsiteY15" fmla="*/ 800100 h 1026319"/>
              <a:gd name="connsiteX16" fmla="*/ 214313 w 616744"/>
              <a:gd name="connsiteY16" fmla="*/ 869156 h 1026319"/>
              <a:gd name="connsiteX17" fmla="*/ 295275 w 616744"/>
              <a:gd name="connsiteY17" fmla="*/ 921544 h 1026319"/>
              <a:gd name="connsiteX18" fmla="*/ 373856 w 616744"/>
              <a:gd name="connsiteY18" fmla="*/ 935831 h 1026319"/>
              <a:gd name="connsiteX19" fmla="*/ 426244 w 616744"/>
              <a:gd name="connsiteY19" fmla="*/ 931069 h 1026319"/>
              <a:gd name="connsiteX20" fmla="*/ 466725 w 616744"/>
              <a:gd name="connsiteY20" fmla="*/ 909638 h 1026319"/>
              <a:gd name="connsiteX21" fmla="*/ 507206 w 616744"/>
              <a:gd name="connsiteY21" fmla="*/ 881063 h 1026319"/>
              <a:gd name="connsiteX22" fmla="*/ 547688 w 616744"/>
              <a:gd name="connsiteY22" fmla="*/ 850106 h 1026319"/>
              <a:gd name="connsiteX23" fmla="*/ 573881 w 616744"/>
              <a:gd name="connsiteY23" fmla="*/ 842963 h 1026319"/>
              <a:gd name="connsiteX24" fmla="*/ 600075 w 616744"/>
              <a:gd name="connsiteY24" fmla="*/ 854869 h 1026319"/>
              <a:gd name="connsiteX25" fmla="*/ 604838 w 616744"/>
              <a:gd name="connsiteY25" fmla="*/ 876300 h 1026319"/>
              <a:gd name="connsiteX26" fmla="*/ 616744 w 616744"/>
              <a:gd name="connsiteY26" fmla="*/ 890588 h 1026319"/>
              <a:gd name="connsiteX27" fmla="*/ 604838 w 616744"/>
              <a:gd name="connsiteY27" fmla="*/ 916781 h 1026319"/>
              <a:gd name="connsiteX28" fmla="*/ 573881 w 616744"/>
              <a:gd name="connsiteY28" fmla="*/ 952500 h 1026319"/>
              <a:gd name="connsiteX29" fmla="*/ 516731 w 616744"/>
              <a:gd name="connsiteY29" fmla="*/ 985838 h 1026319"/>
              <a:gd name="connsiteX30" fmla="*/ 457200 w 616744"/>
              <a:gd name="connsiteY30" fmla="*/ 1014413 h 1026319"/>
              <a:gd name="connsiteX31" fmla="*/ 419100 w 616744"/>
              <a:gd name="connsiteY31" fmla="*/ 1016794 h 1026319"/>
              <a:gd name="connsiteX32" fmla="*/ 347663 w 616744"/>
              <a:gd name="connsiteY32" fmla="*/ 1026319 h 1026319"/>
              <a:gd name="connsiteX33" fmla="*/ 300038 w 616744"/>
              <a:gd name="connsiteY33" fmla="*/ 1012031 h 1026319"/>
              <a:gd name="connsiteX34" fmla="*/ 250031 w 616744"/>
              <a:gd name="connsiteY34" fmla="*/ 995363 h 1026319"/>
              <a:gd name="connsiteX35" fmla="*/ 190500 w 616744"/>
              <a:gd name="connsiteY35" fmla="*/ 957263 h 1026319"/>
              <a:gd name="connsiteX36" fmla="*/ 145256 w 616744"/>
              <a:gd name="connsiteY36" fmla="*/ 919163 h 1026319"/>
              <a:gd name="connsiteX37" fmla="*/ 95250 w 616744"/>
              <a:gd name="connsiteY37" fmla="*/ 859631 h 1026319"/>
              <a:gd name="connsiteX38" fmla="*/ 57150 w 616744"/>
              <a:gd name="connsiteY38" fmla="*/ 781050 h 1026319"/>
              <a:gd name="connsiteX39" fmla="*/ 28575 w 616744"/>
              <a:gd name="connsiteY39" fmla="*/ 709613 h 1026319"/>
              <a:gd name="connsiteX40" fmla="*/ 9525 w 616744"/>
              <a:gd name="connsiteY40" fmla="*/ 619125 h 1026319"/>
              <a:gd name="connsiteX41" fmla="*/ 0 w 616744"/>
              <a:gd name="connsiteY41" fmla="*/ 523875 h 1026319"/>
              <a:gd name="connsiteX42" fmla="*/ 9525 w 616744"/>
              <a:gd name="connsiteY42" fmla="*/ 426244 h 1026319"/>
              <a:gd name="connsiteX43" fmla="*/ 23813 w 616744"/>
              <a:gd name="connsiteY43" fmla="*/ 338138 h 1026319"/>
              <a:gd name="connsiteX44" fmla="*/ 38100 w 616744"/>
              <a:gd name="connsiteY44" fmla="*/ 283369 h 1026319"/>
              <a:gd name="connsiteX45" fmla="*/ 88106 w 616744"/>
              <a:gd name="connsiteY45" fmla="*/ 190500 h 1026319"/>
              <a:gd name="connsiteX46" fmla="*/ 133350 w 616744"/>
              <a:gd name="connsiteY46" fmla="*/ 116681 h 1026319"/>
              <a:gd name="connsiteX47" fmla="*/ 190500 w 616744"/>
              <a:gd name="connsiteY47" fmla="*/ 64294 h 1026319"/>
              <a:gd name="connsiteX48" fmla="*/ 283369 w 616744"/>
              <a:gd name="connsiteY48" fmla="*/ 14288 h 1026319"/>
              <a:gd name="connsiteX49" fmla="*/ 354806 w 616744"/>
              <a:gd name="connsiteY49" fmla="*/ 4763 h 1026319"/>
              <a:gd name="connsiteX50" fmla="*/ 404813 w 616744"/>
              <a:gd name="connsiteY50" fmla="*/ 0 h 1026319"/>
              <a:gd name="connsiteX51" fmla="*/ 438150 w 616744"/>
              <a:gd name="connsiteY51" fmla="*/ 9525 h 1026319"/>
              <a:gd name="connsiteX52" fmla="*/ 500063 w 616744"/>
              <a:gd name="connsiteY52" fmla="*/ 38100 h 1026319"/>
              <a:gd name="connsiteX53" fmla="*/ 550069 w 616744"/>
              <a:gd name="connsiteY53" fmla="*/ 61913 h 1026319"/>
              <a:gd name="connsiteX54" fmla="*/ 585788 w 616744"/>
              <a:gd name="connsiteY54" fmla="*/ 97631 h 1026319"/>
              <a:gd name="connsiteX55" fmla="*/ 597694 w 616744"/>
              <a:gd name="connsiteY55" fmla="*/ 119063 h 1026319"/>
              <a:gd name="connsiteX56" fmla="*/ 592931 w 616744"/>
              <a:gd name="connsiteY56" fmla="*/ 142875 h 1026319"/>
              <a:gd name="connsiteX57" fmla="*/ 569119 w 616744"/>
              <a:gd name="connsiteY57" fmla="*/ 159544 h 1026319"/>
              <a:gd name="connsiteX58" fmla="*/ 523875 w 616744"/>
              <a:gd name="connsiteY58" fmla="*/ 138113 h 1026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616744" h="1026319">
                <a:moveTo>
                  <a:pt x="523875" y="138113"/>
                </a:moveTo>
                <a:lnTo>
                  <a:pt x="476250" y="109538"/>
                </a:lnTo>
                <a:lnTo>
                  <a:pt x="442913" y="95250"/>
                </a:lnTo>
                <a:lnTo>
                  <a:pt x="400050" y="85725"/>
                </a:lnTo>
                <a:lnTo>
                  <a:pt x="345281" y="85725"/>
                </a:lnTo>
                <a:lnTo>
                  <a:pt x="300038" y="97631"/>
                </a:lnTo>
                <a:lnTo>
                  <a:pt x="238125" y="133350"/>
                </a:lnTo>
                <a:lnTo>
                  <a:pt x="180975" y="190500"/>
                </a:lnTo>
                <a:lnTo>
                  <a:pt x="152400" y="247650"/>
                </a:lnTo>
                <a:lnTo>
                  <a:pt x="130969" y="295275"/>
                </a:lnTo>
                <a:lnTo>
                  <a:pt x="102394" y="352425"/>
                </a:lnTo>
                <a:lnTo>
                  <a:pt x="80963" y="466725"/>
                </a:lnTo>
                <a:lnTo>
                  <a:pt x="78581" y="550069"/>
                </a:lnTo>
                <a:lnTo>
                  <a:pt x="97631" y="640556"/>
                </a:lnTo>
                <a:lnTo>
                  <a:pt x="119063" y="714375"/>
                </a:lnTo>
                <a:lnTo>
                  <a:pt x="159544" y="800100"/>
                </a:lnTo>
                <a:lnTo>
                  <a:pt x="214313" y="869156"/>
                </a:lnTo>
                <a:lnTo>
                  <a:pt x="295275" y="921544"/>
                </a:lnTo>
                <a:lnTo>
                  <a:pt x="373856" y="935831"/>
                </a:lnTo>
                <a:lnTo>
                  <a:pt x="426244" y="931069"/>
                </a:lnTo>
                <a:lnTo>
                  <a:pt x="466725" y="909638"/>
                </a:lnTo>
                <a:lnTo>
                  <a:pt x="507206" y="881063"/>
                </a:lnTo>
                <a:lnTo>
                  <a:pt x="547688" y="850106"/>
                </a:lnTo>
                <a:lnTo>
                  <a:pt x="573881" y="842963"/>
                </a:lnTo>
                <a:lnTo>
                  <a:pt x="600075" y="854869"/>
                </a:lnTo>
                <a:lnTo>
                  <a:pt x="604838" y="876300"/>
                </a:lnTo>
                <a:lnTo>
                  <a:pt x="616744" y="890588"/>
                </a:lnTo>
                <a:lnTo>
                  <a:pt x="604838" y="916781"/>
                </a:lnTo>
                <a:lnTo>
                  <a:pt x="573881" y="952500"/>
                </a:lnTo>
                <a:lnTo>
                  <a:pt x="516731" y="985838"/>
                </a:lnTo>
                <a:lnTo>
                  <a:pt x="457200" y="1014413"/>
                </a:lnTo>
                <a:lnTo>
                  <a:pt x="419100" y="1016794"/>
                </a:lnTo>
                <a:lnTo>
                  <a:pt x="347663" y="1026319"/>
                </a:lnTo>
                <a:lnTo>
                  <a:pt x="300038" y="1012031"/>
                </a:lnTo>
                <a:lnTo>
                  <a:pt x="250031" y="995363"/>
                </a:lnTo>
                <a:lnTo>
                  <a:pt x="190500" y="957263"/>
                </a:lnTo>
                <a:lnTo>
                  <a:pt x="145256" y="919163"/>
                </a:lnTo>
                <a:lnTo>
                  <a:pt x="95250" y="859631"/>
                </a:lnTo>
                <a:lnTo>
                  <a:pt x="57150" y="781050"/>
                </a:lnTo>
                <a:lnTo>
                  <a:pt x="28575" y="709613"/>
                </a:lnTo>
                <a:lnTo>
                  <a:pt x="9525" y="619125"/>
                </a:lnTo>
                <a:lnTo>
                  <a:pt x="0" y="523875"/>
                </a:lnTo>
                <a:lnTo>
                  <a:pt x="9525" y="426244"/>
                </a:lnTo>
                <a:lnTo>
                  <a:pt x="23813" y="338138"/>
                </a:lnTo>
                <a:lnTo>
                  <a:pt x="38100" y="283369"/>
                </a:lnTo>
                <a:lnTo>
                  <a:pt x="88106" y="190500"/>
                </a:lnTo>
                <a:lnTo>
                  <a:pt x="133350" y="116681"/>
                </a:lnTo>
                <a:lnTo>
                  <a:pt x="190500" y="64294"/>
                </a:lnTo>
                <a:lnTo>
                  <a:pt x="283369" y="14288"/>
                </a:lnTo>
                <a:lnTo>
                  <a:pt x="354806" y="4763"/>
                </a:lnTo>
                <a:lnTo>
                  <a:pt x="404813" y="0"/>
                </a:lnTo>
                <a:lnTo>
                  <a:pt x="438150" y="9525"/>
                </a:lnTo>
                <a:lnTo>
                  <a:pt x="500063" y="38100"/>
                </a:lnTo>
                <a:lnTo>
                  <a:pt x="550069" y="61913"/>
                </a:lnTo>
                <a:lnTo>
                  <a:pt x="585788" y="97631"/>
                </a:lnTo>
                <a:lnTo>
                  <a:pt x="597694" y="119063"/>
                </a:lnTo>
                <a:lnTo>
                  <a:pt x="592931" y="142875"/>
                </a:lnTo>
                <a:lnTo>
                  <a:pt x="569119" y="159544"/>
                </a:lnTo>
                <a:lnTo>
                  <a:pt x="523875" y="138113"/>
                </a:lnTo>
                <a:close/>
              </a:path>
            </a:pathLst>
          </a:cu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1258633" y="1646715"/>
            <a:ext cx="0" cy="159860"/>
          </a:xfrm>
          <a:prstGeom prst="straightConnector1">
            <a:avLst/>
          </a:prstGeom>
          <a:ln w="3810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3803604" y="2544974"/>
            <a:ext cx="0" cy="159860"/>
          </a:xfrm>
          <a:prstGeom prst="straightConnector1">
            <a:avLst/>
          </a:prstGeom>
          <a:ln w="3810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2551367" y="619192"/>
            <a:ext cx="177978" cy="582956"/>
          </a:xfrm>
          <a:prstGeom prst="straightConnector1">
            <a:avLst/>
          </a:prstGeom>
          <a:ln w="28575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1525632" y="2204288"/>
            <a:ext cx="71437" cy="952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530960" y="2094517"/>
            <a:ext cx="71437" cy="952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903786" y="1968415"/>
            <a:ext cx="256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solidFill>
                  <a:srgbClr val="009900"/>
                </a:solidFill>
              </a:rPr>
              <a:t>S</a:t>
            </a:r>
          </a:p>
        </p:txBody>
      </p:sp>
      <p:pic>
        <p:nvPicPr>
          <p:cNvPr id="45" name="Picture 4" descr="http://t0.gstatic.com/images?q=tbn:ANd9GcRav3kJBxiSYRsK3vxeoOwoOyArZEI_8hcv4z4onLLwxy-auJh9RQ"/>
          <p:cNvPicPr>
            <a:picLocks noChangeAspect="1" noChangeArrowheads="1"/>
          </p:cNvPicPr>
          <p:nvPr/>
        </p:nvPicPr>
        <p:blipFill>
          <a:blip r:embed="rId3" cstate="print"/>
          <a:srcRect l="6236" r="7685"/>
          <a:stretch>
            <a:fillRect/>
          </a:stretch>
        </p:blipFill>
        <p:spPr bwMode="auto">
          <a:xfrm>
            <a:off x="1790434" y="1489895"/>
            <a:ext cx="447608" cy="468000"/>
          </a:xfrm>
          <a:prstGeom prst="rect">
            <a:avLst/>
          </a:prstGeom>
          <a:noFill/>
        </p:spPr>
      </p:pic>
      <p:cxnSp>
        <p:nvCxnSpPr>
          <p:cNvPr id="37" name="Straight Arrow Connector 36"/>
          <p:cNvCxnSpPr/>
          <p:nvPr/>
        </p:nvCxnSpPr>
        <p:spPr>
          <a:xfrm flipV="1">
            <a:off x="2268949" y="1646715"/>
            <a:ext cx="0" cy="159860"/>
          </a:xfrm>
          <a:prstGeom prst="straightConnector1">
            <a:avLst/>
          </a:prstGeom>
          <a:ln w="3810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47"/>
          <p:cNvSpPr/>
          <p:nvPr/>
        </p:nvSpPr>
        <p:spPr>
          <a:xfrm>
            <a:off x="2065393" y="1030565"/>
            <a:ext cx="1903401" cy="1400374"/>
          </a:xfrm>
          <a:custGeom>
            <a:avLst/>
            <a:gdLst>
              <a:gd name="connsiteX0" fmla="*/ 38366 w 1903401"/>
              <a:gd name="connsiteY0" fmla="*/ 408176 h 1400374"/>
              <a:gd name="connsiteX1" fmla="*/ 153466 w 1903401"/>
              <a:gd name="connsiteY1" fmla="*/ 286683 h 1400374"/>
              <a:gd name="connsiteX2" fmla="*/ 326115 w 1903401"/>
              <a:gd name="connsiteY2" fmla="*/ 158794 h 1400374"/>
              <a:gd name="connsiteX3" fmla="*/ 517947 w 1903401"/>
              <a:gd name="connsiteY3" fmla="*/ 82062 h 1400374"/>
              <a:gd name="connsiteX4" fmla="*/ 735357 w 1903401"/>
              <a:gd name="connsiteY4" fmla="*/ 11723 h 1400374"/>
              <a:gd name="connsiteX5" fmla="*/ 984738 w 1903401"/>
              <a:gd name="connsiteY5" fmla="*/ 11723 h 1400374"/>
              <a:gd name="connsiteX6" fmla="*/ 1253304 w 1903401"/>
              <a:gd name="connsiteY6" fmla="*/ 50090 h 1400374"/>
              <a:gd name="connsiteX7" fmla="*/ 1477108 w 1903401"/>
              <a:gd name="connsiteY7" fmla="*/ 120428 h 1400374"/>
              <a:gd name="connsiteX8" fmla="*/ 1675334 w 1903401"/>
              <a:gd name="connsiteY8" fmla="*/ 254711 h 1400374"/>
              <a:gd name="connsiteX9" fmla="*/ 1822406 w 1903401"/>
              <a:gd name="connsiteY9" fmla="*/ 408176 h 1400374"/>
              <a:gd name="connsiteX10" fmla="*/ 1899138 w 1903401"/>
              <a:gd name="connsiteY10" fmla="*/ 631980 h 1400374"/>
              <a:gd name="connsiteX11" fmla="*/ 1847983 w 1903401"/>
              <a:gd name="connsiteY11" fmla="*/ 938912 h 1400374"/>
              <a:gd name="connsiteX12" fmla="*/ 1688123 w 1903401"/>
              <a:gd name="connsiteY12" fmla="*/ 1117955 h 1400374"/>
              <a:gd name="connsiteX13" fmla="*/ 1617785 w 1903401"/>
              <a:gd name="connsiteY13" fmla="*/ 1169111 h 1400374"/>
              <a:gd name="connsiteX14" fmla="*/ 1419558 w 1903401"/>
              <a:gd name="connsiteY14" fmla="*/ 1296999 h 1400374"/>
              <a:gd name="connsiteX15" fmla="*/ 1106232 w 1903401"/>
              <a:gd name="connsiteY15" fmla="*/ 1386520 h 1400374"/>
              <a:gd name="connsiteX16" fmla="*/ 831273 w 1903401"/>
              <a:gd name="connsiteY16" fmla="*/ 1380126 h 1400374"/>
              <a:gd name="connsiteX17" fmla="*/ 709779 w 1903401"/>
              <a:gd name="connsiteY17" fmla="*/ 1373732 h 1400374"/>
              <a:gd name="connsiteX18" fmla="*/ 517947 w 1903401"/>
              <a:gd name="connsiteY18" fmla="*/ 1309787 h 1400374"/>
              <a:gd name="connsiteX19" fmla="*/ 422031 w 1903401"/>
              <a:gd name="connsiteY19" fmla="*/ 1284210 h 1400374"/>
              <a:gd name="connsiteX20" fmla="*/ 313326 w 1903401"/>
              <a:gd name="connsiteY20" fmla="*/ 1226660 h 1400374"/>
              <a:gd name="connsiteX21" fmla="*/ 230199 w 1903401"/>
              <a:gd name="connsiteY21" fmla="*/ 1162716 h 1400374"/>
              <a:gd name="connsiteX22" fmla="*/ 102310 w 1903401"/>
              <a:gd name="connsiteY22" fmla="*/ 1060406 h 1400374"/>
              <a:gd name="connsiteX23" fmla="*/ 51155 w 1903401"/>
              <a:gd name="connsiteY23" fmla="*/ 964490 h 1400374"/>
              <a:gd name="connsiteX24" fmla="*/ 0 w 1903401"/>
              <a:gd name="connsiteY24" fmla="*/ 887757 h 1400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03401" h="1400374">
                <a:moveTo>
                  <a:pt x="38366" y="408176"/>
                </a:moveTo>
                <a:cubicBezTo>
                  <a:pt x="71937" y="368211"/>
                  <a:pt x="105508" y="328247"/>
                  <a:pt x="153466" y="286683"/>
                </a:cubicBezTo>
                <a:cubicBezTo>
                  <a:pt x="201424" y="245119"/>
                  <a:pt x="265368" y="192898"/>
                  <a:pt x="326115" y="158794"/>
                </a:cubicBezTo>
                <a:cubicBezTo>
                  <a:pt x="386862" y="124691"/>
                  <a:pt x="449740" y="106574"/>
                  <a:pt x="517947" y="82062"/>
                </a:cubicBezTo>
                <a:cubicBezTo>
                  <a:pt x="586154" y="57550"/>
                  <a:pt x="657559" y="23446"/>
                  <a:pt x="735357" y="11723"/>
                </a:cubicBezTo>
                <a:cubicBezTo>
                  <a:pt x="813155" y="0"/>
                  <a:pt x="898414" y="5329"/>
                  <a:pt x="984738" y="11723"/>
                </a:cubicBezTo>
                <a:cubicBezTo>
                  <a:pt x="1071062" y="18117"/>
                  <a:pt x="1171242" y="31973"/>
                  <a:pt x="1253304" y="50090"/>
                </a:cubicBezTo>
                <a:cubicBezTo>
                  <a:pt x="1335366" y="68208"/>
                  <a:pt x="1406770" y="86325"/>
                  <a:pt x="1477108" y="120428"/>
                </a:cubicBezTo>
                <a:cubicBezTo>
                  <a:pt x="1547446" y="154531"/>
                  <a:pt x="1617784" y="206753"/>
                  <a:pt x="1675334" y="254711"/>
                </a:cubicBezTo>
                <a:cubicBezTo>
                  <a:pt x="1732884" y="302669"/>
                  <a:pt x="1785105" y="345298"/>
                  <a:pt x="1822406" y="408176"/>
                </a:cubicBezTo>
                <a:cubicBezTo>
                  <a:pt x="1859707" y="471054"/>
                  <a:pt x="1894875" y="543524"/>
                  <a:pt x="1899138" y="631980"/>
                </a:cubicBezTo>
                <a:cubicBezTo>
                  <a:pt x="1903401" y="720436"/>
                  <a:pt x="1883152" y="857916"/>
                  <a:pt x="1847983" y="938912"/>
                </a:cubicBezTo>
                <a:cubicBezTo>
                  <a:pt x="1812814" y="1019908"/>
                  <a:pt x="1726489" y="1079589"/>
                  <a:pt x="1688123" y="1117955"/>
                </a:cubicBezTo>
                <a:cubicBezTo>
                  <a:pt x="1649757" y="1156322"/>
                  <a:pt x="1662546" y="1139270"/>
                  <a:pt x="1617785" y="1169111"/>
                </a:cubicBezTo>
                <a:cubicBezTo>
                  <a:pt x="1573024" y="1198952"/>
                  <a:pt x="1504817" y="1260764"/>
                  <a:pt x="1419558" y="1296999"/>
                </a:cubicBezTo>
                <a:cubicBezTo>
                  <a:pt x="1334299" y="1333234"/>
                  <a:pt x="1204279" y="1372666"/>
                  <a:pt x="1106232" y="1386520"/>
                </a:cubicBezTo>
                <a:cubicBezTo>
                  <a:pt x="1008185" y="1400374"/>
                  <a:pt x="897348" y="1382257"/>
                  <a:pt x="831273" y="1380126"/>
                </a:cubicBezTo>
                <a:cubicBezTo>
                  <a:pt x="765198" y="1377995"/>
                  <a:pt x="762000" y="1385455"/>
                  <a:pt x="709779" y="1373732"/>
                </a:cubicBezTo>
                <a:cubicBezTo>
                  <a:pt x="657558" y="1362009"/>
                  <a:pt x="565905" y="1324707"/>
                  <a:pt x="517947" y="1309787"/>
                </a:cubicBezTo>
                <a:cubicBezTo>
                  <a:pt x="469989" y="1294867"/>
                  <a:pt x="456134" y="1298064"/>
                  <a:pt x="422031" y="1284210"/>
                </a:cubicBezTo>
                <a:cubicBezTo>
                  <a:pt x="387928" y="1270356"/>
                  <a:pt x="345298" y="1246909"/>
                  <a:pt x="313326" y="1226660"/>
                </a:cubicBezTo>
                <a:cubicBezTo>
                  <a:pt x="281354" y="1206411"/>
                  <a:pt x="265368" y="1190425"/>
                  <a:pt x="230199" y="1162716"/>
                </a:cubicBezTo>
                <a:cubicBezTo>
                  <a:pt x="195030" y="1135007"/>
                  <a:pt x="132151" y="1093444"/>
                  <a:pt x="102310" y="1060406"/>
                </a:cubicBezTo>
                <a:cubicBezTo>
                  <a:pt x="72469" y="1027368"/>
                  <a:pt x="68207" y="993265"/>
                  <a:pt x="51155" y="964490"/>
                </a:cubicBezTo>
                <a:cubicBezTo>
                  <a:pt x="34103" y="935715"/>
                  <a:pt x="17051" y="911736"/>
                  <a:pt x="0" y="887757"/>
                </a:cubicBezTo>
              </a:path>
            </a:pathLst>
          </a:custGeom>
          <a:ln w="12700">
            <a:solidFill>
              <a:srgbClr val="0000C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9" name="Freeform 48"/>
          <p:cNvSpPr/>
          <p:nvPr/>
        </p:nvSpPr>
        <p:spPr>
          <a:xfrm>
            <a:off x="2039815" y="785446"/>
            <a:ext cx="1700912" cy="1837326"/>
          </a:xfrm>
          <a:custGeom>
            <a:avLst/>
            <a:gdLst>
              <a:gd name="connsiteX0" fmla="*/ 0 w 1700912"/>
              <a:gd name="connsiteY0" fmla="*/ 1158453 h 1837326"/>
              <a:gd name="connsiteX1" fmla="*/ 70339 w 1700912"/>
              <a:gd name="connsiteY1" fmla="*/ 1337497 h 1837326"/>
              <a:gd name="connsiteX2" fmla="*/ 172649 w 1700912"/>
              <a:gd name="connsiteY2" fmla="*/ 1490962 h 1837326"/>
              <a:gd name="connsiteX3" fmla="*/ 262171 w 1700912"/>
              <a:gd name="connsiteY3" fmla="*/ 1612456 h 1837326"/>
              <a:gd name="connsiteX4" fmla="*/ 396454 w 1700912"/>
              <a:gd name="connsiteY4" fmla="*/ 1701978 h 1837326"/>
              <a:gd name="connsiteX5" fmla="*/ 601075 w 1700912"/>
              <a:gd name="connsiteY5" fmla="*/ 1810683 h 1837326"/>
              <a:gd name="connsiteX6" fmla="*/ 927189 w 1700912"/>
              <a:gd name="connsiteY6" fmla="*/ 1829866 h 1837326"/>
              <a:gd name="connsiteX7" fmla="*/ 1208543 w 1700912"/>
              <a:gd name="connsiteY7" fmla="*/ 1765922 h 1837326"/>
              <a:gd name="connsiteX8" fmla="*/ 1406770 w 1700912"/>
              <a:gd name="connsiteY8" fmla="*/ 1618851 h 1837326"/>
              <a:gd name="connsiteX9" fmla="*/ 1483502 w 1700912"/>
              <a:gd name="connsiteY9" fmla="*/ 1522934 h 1837326"/>
              <a:gd name="connsiteX10" fmla="*/ 1592207 w 1700912"/>
              <a:gd name="connsiteY10" fmla="*/ 1375863 h 1837326"/>
              <a:gd name="connsiteX11" fmla="*/ 1681729 w 1700912"/>
              <a:gd name="connsiteY11" fmla="*/ 1145664 h 1837326"/>
              <a:gd name="connsiteX12" fmla="*/ 1694518 w 1700912"/>
              <a:gd name="connsiteY12" fmla="*/ 838733 h 1837326"/>
              <a:gd name="connsiteX13" fmla="*/ 1643363 w 1700912"/>
              <a:gd name="connsiteY13" fmla="*/ 589351 h 1837326"/>
              <a:gd name="connsiteX14" fmla="*/ 1592207 w 1700912"/>
              <a:gd name="connsiteY14" fmla="*/ 467857 h 1837326"/>
              <a:gd name="connsiteX15" fmla="*/ 1483502 w 1700912"/>
              <a:gd name="connsiteY15" fmla="*/ 301603 h 1837326"/>
              <a:gd name="connsiteX16" fmla="*/ 1291670 w 1700912"/>
              <a:gd name="connsiteY16" fmla="*/ 141743 h 1837326"/>
              <a:gd name="connsiteX17" fmla="*/ 1099838 w 1700912"/>
              <a:gd name="connsiteY17" fmla="*/ 58616 h 1837326"/>
              <a:gd name="connsiteX18" fmla="*/ 799301 w 1700912"/>
              <a:gd name="connsiteY18" fmla="*/ 1066 h 1837326"/>
              <a:gd name="connsiteX19" fmla="*/ 543525 w 1700912"/>
              <a:gd name="connsiteY19" fmla="*/ 65010 h 1837326"/>
              <a:gd name="connsiteX20" fmla="*/ 396454 w 1700912"/>
              <a:gd name="connsiteY20" fmla="*/ 141743 h 1837326"/>
              <a:gd name="connsiteX21" fmla="*/ 281354 w 1700912"/>
              <a:gd name="connsiteY21" fmla="*/ 237659 h 1837326"/>
              <a:gd name="connsiteX22" fmla="*/ 172649 w 1700912"/>
              <a:gd name="connsiteY22" fmla="*/ 365547 h 1837326"/>
              <a:gd name="connsiteX23" fmla="*/ 108705 w 1700912"/>
              <a:gd name="connsiteY23" fmla="*/ 442280 h 1837326"/>
              <a:gd name="connsiteX24" fmla="*/ 38367 w 1700912"/>
              <a:gd name="connsiteY24" fmla="*/ 563774 h 1837326"/>
              <a:gd name="connsiteX25" fmla="*/ 0 w 1700912"/>
              <a:gd name="connsiteY25" fmla="*/ 723634 h 1837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700912" h="1837326">
                <a:moveTo>
                  <a:pt x="0" y="1158453"/>
                </a:moveTo>
                <a:cubicBezTo>
                  <a:pt x="20782" y="1220266"/>
                  <a:pt x="41564" y="1282079"/>
                  <a:pt x="70339" y="1337497"/>
                </a:cubicBezTo>
                <a:cubicBezTo>
                  <a:pt x="99114" y="1392915"/>
                  <a:pt x="140677" y="1445135"/>
                  <a:pt x="172649" y="1490962"/>
                </a:cubicBezTo>
                <a:cubicBezTo>
                  <a:pt x="204621" y="1536789"/>
                  <a:pt x="224870" y="1577287"/>
                  <a:pt x="262171" y="1612456"/>
                </a:cubicBezTo>
                <a:cubicBezTo>
                  <a:pt x="299472" y="1647625"/>
                  <a:pt x="339970" y="1668940"/>
                  <a:pt x="396454" y="1701978"/>
                </a:cubicBezTo>
                <a:cubicBezTo>
                  <a:pt x="452938" y="1735016"/>
                  <a:pt x="512619" y="1789368"/>
                  <a:pt x="601075" y="1810683"/>
                </a:cubicBezTo>
                <a:cubicBezTo>
                  <a:pt x="689531" y="1831998"/>
                  <a:pt x="825945" y="1837326"/>
                  <a:pt x="927189" y="1829866"/>
                </a:cubicBezTo>
                <a:cubicBezTo>
                  <a:pt x="1028433" y="1822406"/>
                  <a:pt x="1128613" y="1801091"/>
                  <a:pt x="1208543" y="1765922"/>
                </a:cubicBezTo>
                <a:cubicBezTo>
                  <a:pt x="1288473" y="1730753"/>
                  <a:pt x="1360944" y="1659349"/>
                  <a:pt x="1406770" y="1618851"/>
                </a:cubicBezTo>
                <a:cubicBezTo>
                  <a:pt x="1452597" y="1578353"/>
                  <a:pt x="1452596" y="1563432"/>
                  <a:pt x="1483502" y="1522934"/>
                </a:cubicBezTo>
                <a:cubicBezTo>
                  <a:pt x="1514408" y="1482436"/>
                  <a:pt x="1559169" y="1438741"/>
                  <a:pt x="1592207" y="1375863"/>
                </a:cubicBezTo>
                <a:cubicBezTo>
                  <a:pt x="1625245" y="1312985"/>
                  <a:pt x="1664677" y="1235186"/>
                  <a:pt x="1681729" y="1145664"/>
                </a:cubicBezTo>
                <a:cubicBezTo>
                  <a:pt x="1698781" y="1056142"/>
                  <a:pt x="1700912" y="931452"/>
                  <a:pt x="1694518" y="838733"/>
                </a:cubicBezTo>
                <a:cubicBezTo>
                  <a:pt x="1688124" y="746014"/>
                  <a:pt x="1660415" y="651164"/>
                  <a:pt x="1643363" y="589351"/>
                </a:cubicBezTo>
                <a:cubicBezTo>
                  <a:pt x="1626311" y="527538"/>
                  <a:pt x="1618850" y="515815"/>
                  <a:pt x="1592207" y="467857"/>
                </a:cubicBezTo>
                <a:cubicBezTo>
                  <a:pt x="1565564" y="419899"/>
                  <a:pt x="1533591" y="355955"/>
                  <a:pt x="1483502" y="301603"/>
                </a:cubicBezTo>
                <a:cubicBezTo>
                  <a:pt x="1433413" y="247251"/>
                  <a:pt x="1355614" y="182241"/>
                  <a:pt x="1291670" y="141743"/>
                </a:cubicBezTo>
                <a:cubicBezTo>
                  <a:pt x="1227726" y="101245"/>
                  <a:pt x="1181900" y="82062"/>
                  <a:pt x="1099838" y="58616"/>
                </a:cubicBezTo>
                <a:cubicBezTo>
                  <a:pt x="1017777" y="35170"/>
                  <a:pt x="892020" y="0"/>
                  <a:pt x="799301" y="1066"/>
                </a:cubicBezTo>
                <a:cubicBezTo>
                  <a:pt x="706582" y="2132"/>
                  <a:pt x="610666" y="41564"/>
                  <a:pt x="543525" y="65010"/>
                </a:cubicBezTo>
                <a:cubicBezTo>
                  <a:pt x="476384" y="88456"/>
                  <a:pt x="440149" y="112968"/>
                  <a:pt x="396454" y="141743"/>
                </a:cubicBezTo>
                <a:cubicBezTo>
                  <a:pt x="352759" y="170518"/>
                  <a:pt x="318655" y="200358"/>
                  <a:pt x="281354" y="237659"/>
                </a:cubicBezTo>
                <a:cubicBezTo>
                  <a:pt x="244053" y="274960"/>
                  <a:pt x="201424" y="331443"/>
                  <a:pt x="172649" y="365547"/>
                </a:cubicBezTo>
                <a:cubicBezTo>
                  <a:pt x="143874" y="399651"/>
                  <a:pt x="131085" y="409242"/>
                  <a:pt x="108705" y="442280"/>
                </a:cubicBezTo>
                <a:cubicBezTo>
                  <a:pt x="86325" y="475318"/>
                  <a:pt x="56485" y="516882"/>
                  <a:pt x="38367" y="563774"/>
                </a:cubicBezTo>
                <a:cubicBezTo>
                  <a:pt x="20250" y="610666"/>
                  <a:pt x="10125" y="667150"/>
                  <a:pt x="0" y="723634"/>
                </a:cubicBezTo>
              </a:path>
            </a:pathLst>
          </a:custGeom>
          <a:ln w="12700">
            <a:solidFill>
              <a:srgbClr val="0000C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0" name="Freeform 49"/>
          <p:cNvSpPr/>
          <p:nvPr/>
        </p:nvSpPr>
        <p:spPr>
          <a:xfrm>
            <a:off x="2020632" y="694859"/>
            <a:ext cx="1243712" cy="2013172"/>
          </a:xfrm>
          <a:custGeom>
            <a:avLst/>
            <a:gdLst>
              <a:gd name="connsiteX0" fmla="*/ 6395 w 1243712"/>
              <a:gd name="connsiteY0" fmla="*/ 743882 h 2013172"/>
              <a:gd name="connsiteX1" fmla="*/ 102311 w 1243712"/>
              <a:gd name="connsiteY1" fmla="*/ 462528 h 2013172"/>
              <a:gd name="connsiteX2" fmla="*/ 217410 w 1243712"/>
              <a:gd name="connsiteY2" fmla="*/ 264302 h 2013172"/>
              <a:gd name="connsiteX3" fmla="*/ 364481 w 1243712"/>
              <a:gd name="connsiteY3" fmla="*/ 117231 h 2013172"/>
              <a:gd name="connsiteX4" fmla="*/ 562708 w 1243712"/>
              <a:gd name="connsiteY4" fmla="*/ 14920 h 2013172"/>
              <a:gd name="connsiteX5" fmla="*/ 716174 w 1243712"/>
              <a:gd name="connsiteY5" fmla="*/ 27709 h 2013172"/>
              <a:gd name="connsiteX6" fmla="*/ 927189 w 1243712"/>
              <a:gd name="connsiteY6" fmla="*/ 142808 h 2013172"/>
              <a:gd name="connsiteX7" fmla="*/ 1029499 w 1243712"/>
              <a:gd name="connsiteY7" fmla="*/ 245119 h 2013172"/>
              <a:gd name="connsiteX8" fmla="*/ 1125416 w 1243712"/>
              <a:gd name="connsiteY8" fmla="*/ 385796 h 2013172"/>
              <a:gd name="connsiteX9" fmla="*/ 1195754 w 1243712"/>
              <a:gd name="connsiteY9" fmla="*/ 545656 h 2013172"/>
              <a:gd name="connsiteX10" fmla="*/ 1221332 w 1243712"/>
              <a:gd name="connsiteY10" fmla="*/ 699121 h 2013172"/>
              <a:gd name="connsiteX11" fmla="*/ 1234120 w 1243712"/>
              <a:gd name="connsiteY11" fmla="*/ 1312984 h 2013172"/>
              <a:gd name="connsiteX12" fmla="*/ 1163782 w 1243712"/>
              <a:gd name="connsiteY12" fmla="*/ 1543183 h 2013172"/>
              <a:gd name="connsiteX13" fmla="*/ 1010316 w 1243712"/>
              <a:gd name="connsiteY13" fmla="*/ 1798959 h 2013172"/>
              <a:gd name="connsiteX14" fmla="*/ 882428 w 1243712"/>
              <a:gd name="connsiteY14" fmla="*/ 1920453 h 2013172"/>
              <a:gd name="connsiteX15" fmla="*/ 760934 w 1243712"/>
              <a:gd name="connsiteY15" fmla="*/ 1997186 h 2013172"/>
              <a:gd name="connsiteX16" fmla="*/ 581891 w 1243712"/>
              <a:gd name="connsiteY16" fmla="*/ 2003580 h 2013172"/>
              <a:gd name="connsiteX17" fmla="*/ 428425 w 1243712"/>
              <a:gd name="connsiteY17" fmla="*/ 1939636 h 2013172"/>
              <a:gd name="connsiteX18" fmla="*/ 287748 w 1243712"/>
              <a:gd name="connsiteY18" fmla="*/ 1818142 h 2013172"/>
              <a:gd name="connsiteX19" fmla="*/ 211016 w 1243712"/>
              <a:gd name="connsiteY19" fmla="*/ 1728621 h 2013172"/>
              <a:gd name="connsiteX20" fmla="*/ 147071 w 1243712"/>
              <a:gd name="connsiteY20" fmla="*/ 1619916 h 2013172"/>
              <a:gd name="connsiteX21" fmla="*/ 115099 w 1243712"/>
              <a:gd name="connsiteY21" fmla="*/ 1536789 h 2013172"/>
              <a:gd name="connsiteX22" fmla="*/ 0 w 1243712"/>
              <a:gd name="connsiteY22" fmla="*/ 1268224 h 2013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43712" h="2013172">
                <a:moveTo>
                  <a:pt x="6395" y="743882"/>
                </a:moveTo>
                <a:cubicBezTo>
                  <a:pt x="36768" y="643170"/>
                  <a:pt x="67142" y="542458"/>
                  <a:pt x="102311" y="462528"/>
                </a:cubicBezTo>
                <a:cubicBezTo>
                  <a:pt x="137480" y="382598"/>
                  <a:pt x="173715" y="321851"/>
                  <a:pt x="217410" y="264302"/>
                </a:cubicBezTo>
                <a:cubicBezTo>
                  <a:pt x="261105" y="206753"/>
                  <a:pt x="306931" y="158795"/>
                  <a:pt x="364481" y="117231"/>
                </a:cubicBezTo>
                <a:cubicBezTo>
                  <a:pt x="422031" y="75667"/>
                  <a:pt x="504093" y="29840"/>
                  <a:pt x="562708" y="14920"/>
                </a:cubicBezTo>
                <a:cubicBezTo>
                  <a:pt x="621323" y="0"/>
                  <a:pt x="655427" y="6394"/>
                  <a:pt x="716174" y="27709"/>
                </a:cubicBezTo>
                <a:cubicBezTo>
                  <a:pt x="776921" y="49024"/>
                  <a:pt x="874968" y="106573"/>
                  <a:pt x="927189" y="142808"/>
                </a:cubicBezTo>
                <a:cubicBezTo>
                  <a:pt x="979410" y="179043"/>
                  <a:pt x="996461" y="204621"/>
                  <a:pt x="1029499" y="245119"/>
                </a:cubicBezTo>
                <a:cubicBezTo>
                  <a:pt x="1062537" y="285617"/>
                  <a:pt x="1097707" y="335707"/>
                  <a:pt x="1125416" y="385796"/>
                </a:cubicBezTo>
                <a:cubicBezTo>
                  <a:pt x="1153125" y="435885"/>
                  <a:pt x="1179768" y="493435"/>
                  <a:pt x="1195754" y="545656"/>
                </a:cubicBezTo>
                <a:cubicBezTo>
                  <a:pt x="1211740" y="597877"/>
                  <a:pt x="1214938" y="571233"/>
                  <a:pt x="1221332" y="699121"/>
                </a:cubicBezTo>
                <a:cubicBezTo>
                  <a:pt x="1227726" y="827009"/>
                  <a:pt x="1243712" y="1172307"/>
                  <a:pt x="1234120" y="1312984"/>
                </a:cubicBezTo>
                <a:cubicBezTo>
                  <a:pt x="1224528" y="1453661"/>
                  <a:pt x="1201083" y="1462187"/>
                  <a:pt x="1163782" y="1543183"/>
                </a:cubicBezTo>
                <a:cubicBezTo>
                  <a:pt x="1126481" y="1624179"/>
                  <a:pt x="1057208" y="1736081"/>
                  <a:pt x="1010316" y="1798959"/>
                </a:cubicBezTo>
                <a:cubicBezTo>
                  <a:pt x="963424" y="1861837"/>
                  <a:pt x="923992" y="1887415"/>
                  <a:pt x="882428" y="1920453"/>
                </a:cubicBezTo>
                <a:cubicBezTo>
                  <a:pt x="840864" y="1953491"/>
                  <a:pt x="811023" y="1983332"/>
                  <a:pt x="760934" y="1997186"/>
                </a:cubicBezTo>
                <a:cubicBezTo>
                  <a:pt x="710845" y="2011040"/>
                  <a:pt x="637309" y="2013172"/>
                  <a:pt x="581891" y="2003580"/>
                </a:cubicBezTo>
                <a:cubicBezTo>
                  <a:pt x="526473" y="1993988"/>
                  <a:pt x="477449" y="1970542"/>
                  <a:pt x="428425" y="1939636"/>
                </a:cubicBezTo>
                <a:cubicBezTo>
                  <a:pt x="379401" y="1908730"/>
                  <a:pt x="323983" y="1853311"/>
                  <a:pt x="287748" y="1818142"/>
                </a:cubicBezTo>
                <a:cubicBezTo>
                  <a:pt x="251513" y="1782973"/>
                  <a:pt x="234462" y="1761659"/>
                  <a:pt x="211016" y="1728621"/>
                </a:cubicBezTo>
                <a:cubicBezTo>
                  <a:pt x="187570" y="1695583"/>
                  <a:pt x="163057" y="1651888"/>
                  <a:pt x="147071" y="1619916"/>
                </a:cubicBezTo>
                <a:cubicBezTo>
                  <a:pt x="131085" y="1587944"/>
                  <a:pt x="139611" y="1595404"/>
                  <a:pt x="115099" y="1536789"/>
                </a:cubicBezTo>
                <a:cubicBezTo>
                  <a:pt x="90587" y="1478174"/>
                  <a:pt x="45293" y="1373199"/>
                  <a:pt x="0" y="1268224"/>
                </a:cubicBezTo>
              </a:path>
            </a:pathLst>
          </a:custGeom>
          <a:ln w="12700">
            <a:solidFill>
              <a:srgbClr val="0000C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Freeform 43"/>
          <p:cNvSpPr/>
          <p:nvPr/>
        </p:nvSpPr>
        <p:spPr>
          <a:xfrm>
            <a:off x="2247900" y="1177221"/>
            <a:ext cx="1119188" cy="1050132"/>
          </a:xfrm>
          <a:custGeom>
            <a:avLst/>
            <a:gdLst>
              <a:gd name="connsiteX0" fmla="*/ 23813 w 1119188"/>
              <a:gd name="connsiteY0" fmla="*/ 130969 h 1050132"/>
              <a:gd name="connsiteX1" fmla="*/ 50006 w 1119188"/>
              <a:gd name="connsiteY1" fmla="*/ 180975 h 1050132"/>
              <a:gd name="connsiteX2" fmla="*/ 88106 w 1119188"/>
              <a:gd name="connsiteY2" fmla="*/ 171450 h 1050132"/>
              <a:gd name="connsiteX3" fmla="*/ 145256 w 1119188"/>
              <a:gd name="connsiteY3" fmla="*/ 142875 h 1050132"/>
              <a:gd name="connsiteX4" fmla="*/ 211931 w 1119188"/>
              <a:gd name="connsiteY4" fmla="*/ 121444 h 1050132"/>
              <a:gd name="connsiteX5" fmla="*/ 326231 w 1119188"/>
              <a:gd name="connsiteY5" fmla="*/ 102394 h 1050132"/>
              <a:gd name="connsiteX6" fmla="*/ 461963 w 1119188"/>
              <a:gd name="connsiteY6" fmla="*/ 102394 h 1050132"/>
              <a:gd name="connsiteX7" fmla="*/ 592931 w 1119188"/>
              <a:gd name="connsiteY7" fmla="*/ 135732 h 1050132"/>
              <a:gd name="connsiteX8" fmla="*/ 757238 w 1119188"/>
              <a:gd name="connsiteY8" fmla="*/ 238125 h 1050132"/>
              <a:gd name="connsiteX9" fmla="*/ 838200 w 1119188"/>
              <a:gd name="connsiteY9" fmla="*/ 354807 h 1050132"/>
              <a:gd name="connsiteX10" fmla="*/ 876300 w 1119188"/>
              <a:gd name="connsiteY10" fmla="*/ 521494 h 1050132"/>
              <a:gd name="connsiteX11" fmla="*/ 831056 w 1119188"/>
              <a:gd name="connsiteY11" fmla="*/ 723900 h 1050132"/>
              <a:gd name="connsiteX12" fmla="*/ 700088 w 1119188"/>
              <a:gd name="connsiteY12" fmla="*/ 871538 h 1050132"/>
              <a:gd name="connsiteX13" fmla="*/ 578644 w 1119188"/>
              <a:gd name="connsiteY13" fmla="*/ 931069 h 1050132"/>
              <a:gd name="connsiteX14" fmla="*/ 435769 w 1119188"/>
              <a:gd name="connsiteY14" fmla="*/ 957263 h 1050132"/>
              <a:gd name="connsiteX15" fmla="*/ 335756 w 1119188"/>
              <a:gd name="connsiteY15" fmla="*/ 954882 h 1050132"/>
              <a:gd name="connsiteX16" fmla="*/ 278606 w 1119188"/>
              <a:gd name="connsiteY16" fmla="*/ 952500 h 1050132"/>
              <a:gd name="connsiteX17" fmla="*/ 211931 w 1119188"/>
              <a:gd name="connsiteY17" fmla="*/ 933450 h 1050132"/>
              <a:gd name="connsiteX18" fmla="*/ 159544 w 1119188"/>
              <a:gd name="connsiteY18" fmla="*/ 916782 h 1050132"/>
              <a:gd name="connsiteX19" fmla="*/ 126206 w 1119188"/>
              <a:gd name="connsiteY19" fmla="*/ 900113 h 1050132"/>
              <a:gd name="connsiteX20" fmla="*/ 80963 w 1119188"/>
              <a:gd name="connsiteY20" fmla="*/ 881063 h 1050132"/>
              <a:gd name="connsiteX21" fmla="*/ 54769 w 1119188"/>
              <a:gd name="connsiteY21" fmla="*/ 862013 h 1050132"/>
              <a:gd name="connsiteX22" fmla="*/ 33338 w 1119188"/>
              <a:gd name="connsiteY22" fmla="*/ 862013 h 1050132"/>
              <a:gd name="connsiteX23" fmla="*/ 19050 w 1119188"/>
              <a:gd name="connsiteY23" fmla="*/ 881063 h 1050132"/>
              <a:gd name="connsiteX24" fmla="*/ 4763 w 1119188"/>
              <a:gd name="connsiteY24" fmla="*/ 895350 h 1050132"/>
              <a:gd name="connsiteX25" fmla="*/ 0 w 1119188"/>
              <a:gd name="connsiteY25" fmla="*/ 916782 h 1050132"/>
              <a:gd name="connsiteX26" fmla="*/ 23813 w 1119188"/>
              <a:gd name="connsiteY26" fmla="*/ 945357 h 1050132"/>
              <a:gd name="connsiteX27" fmla="*/ 95250 w 1119188"/>
              <a:gd name="connsiteY27" fmla="*/ 978694 h 1050132"/>
              <a:gd name="connsiteX28" fmla="*/ 178594 w 1119188"/>
              <a:gd name="connsiteY28" fmla="*/ 1007269 h 1050132"/>
              <a:gd name="connsiteX29" fmla="*/ 307181 w 1119188"/>
              <a:gd name="connsiteY29" fmla="*/ 1045369 h 1050132"/>
              <a:gd name="connsiteX30" fmla="*/ 485775 w 1119188"/>
              <a:gd name="connsiteY30" fmla="*/ 1050132 h 1050132"/>
              <a:gd name="connsiteX31" fmla="*/ 626269 w 1119188"/>
              <a:gd name="connsiteY31" fmla="*/ 1033463 h 1050132"/>
              <a:gd name="connsiteX32" fmla="*/ 745331 w 1119188"/>
              <a:gd name="connsiteY32" fmla="*/ 997744 h 1050132"/>
              <a:gd name="connsiteX33" fmla="*/ 833438 w 1119188"/>
              <a:gd name="connsiteY33" fmla="*/ 957263 h 1050132"/>
              <a:gd name="connsiteX34" fmla="*/ 964406 w 1119188"/>
              <a:gd name="connsiteY34" fmla="*/ 854869 h 1050132"/>
              <a:gd name="connsiteX35" fmla="*/ 1031081 w 1119188"/>
              <a:gd name="connsiteY35" fmla="*/ 781050 h 1050132"/>
              <a:gd name="connsiteX36" fmla="*/ 1102519 w 1119188"/>
              <a:gd name="connsiteY36" fmla="*/ 642938 h 1050132"/>
              <a:gd name="connsiteX37" fmla="*/ 1119188 w 1119188"/>
              <a:gd name="connsiteY37" fmla="*/ 566738 h 1050132"/>
              <a:gd name="connsiteX38" fmla="*/ 1114425 w 1119188"/>
              <a:gd name="connsiteY38" fmla="*/ 526257 h 1050132"/>
              <a:gd name="connsiteX39" fmla="*/ 1107281 w 1119188"/>
              <a:gd name="connsiteY39" fmla="*/ 433388 h 1050132"/>
              <a:gd name="connsiteX40" fmla="*/ 1081088 w 1119188"/>
              <a:gd name="connsiteY40" fmla="*/ 369094 h 1050132"/>
              <a:gd name="connsiteX41" fmla="*/ 1062038 w 1119188"/>
              <a:gd name="connsiteY41" fmla="*/ 316707 h 1050132"/>
              <a:gd name="connsiteX42" fmla="*/ 1014413 w 1119188"/>
              <a:gd name="connsiteY42" fmla="*/ 252413 h 1050132"/>
              <a:gd name="connsiteX43" fmla="*/ 945356 w 1119188"/>
              <a:gd name="connsiteY43" fmla="*/ 185738 h 1050132"/>
              <a:gd name="connsiteX44" fmla="*/ 862013 w 1119188"/>
              <a:gd name="connsiteY44" fmla="*/ 123825 h 1050132"/>
              <a:gd name="connsiteX45" fmla="*/ 804863 w 1119188"/>
              <a:gd name="connsiteY45" fmla="*/ 92869 h 1050132"/>
              <a:gd name="connsiteX46" fmla="*/ 728663 w 1119188"/>
              <a:gd name="connsiteY46" fmla="*/ 50007 h 1050132"/>
              <a:gd name="connsiteX47" fmla="*/ 602456 w 1119188"/>
              <a:gd name="connsiteY47" fmla="*/ 21432 h 1050132"/>
              <a:gd name="connsiteX48" fmla="*/ 516731 w 1119188"/>
              <a:gd name="connsiteY48" fmla="*/ 11907 h 1050132"/>
              <a:gd name="connsiteX49" fmla="*/ 404813 w 1119188"/>
              <a:gd name="connsiteY49" fmla="*/ 0 h 1050132"/>
              <a:gd name="connsiteX50" fmla="*/ 366713 w 1119188"/>
              <a:gd name="connsiteY50" fmla="*/ 0 h 1050132"/>
              <a:gd name="connsiteX51" fmla="*/ 278606 w 1119188"/>
              <a:gd name="connsiteY51" fmla="*/ 19050 h 1050132"/>
              <a:gd name="connsiteX52" fmla="*/ 235744 w 1119188"/>
              <a:gd name="connsiteY52" fmla="*/ 26194 h 1050132"/>
              <a:gd name="connsiteX53" fmla="*/ 157163 w 1119188"/>
              <a:gd name="connsiteY53" fmla="*/ 47625 h 1050132"/>
              <a:gd name="connsiteX54" fmla="*/ 100013 w 1119188"/>
              <a:gd name="connsiteY54" fmla="*/ 71438 h 1050132"/>
              <a:gd name="connsiteX55" fmla="*/ 64294 w 1119188"/>
              <a:gd name="connsiteY55" fmla="*/ 85725 h 1050132"/>
              <a:gd name="connsiteX56" fmla="*/ 23813 w 1119188"/>
              <a:gd name="connsiteY56" fmla="*/ 130969 h 105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119188" h="1050132">
                <a:moveTo>
                  <a:pt x="23813" y="130969"/>
                </a:moveTo>
                <a:lnTo>
                  <a:pt x="50006" y="180975"/>
                </a:lnTo>
                <a:lnTo>
                  <a:pt x="88106" y="171450"/>
                </a:lnTo>
                <a:lnTo>
                  <a:pt x="145256" y="142875"/>
                </a:lnTo>
                <a:lnTo>
                  <a:pt x="211931" y="121444"/>
                </a:lnTo>
                <a:lnTo>
                  <a:pt x="326231" y="102394"/>
                </a:lnTo>
                <a:lnTo>
                  <a:pt x="461963" y="102394"/>
                </a:lnTo>
                <a:lnTo>
                  <a:pt x="592931" y="135732"/>
                </a:lnTo>
                <a:lnTo>
                  <a:pt x="757238" y="238125"/>
                </a:lnTo>
                <a:lnTo>
                  <a:pt x="838200" y="354807"/>
                </a:lnTo>
                <a:lnTo>
                  <a:pt x="876300" y="521494"/>
                </a:lnTo>
                <a:lnTo>
                  <a:pt x="831056" y="723900"/>
                </a:lnTo>
                <a:lnTo>
                  <a:pt x="700088" y="871538"/>
                </a:lnTo>
                <a:lnTo>
                  <a:pt x="578644" y="931069"/>
                </a:lnTo>
                <a:lnTo>
                  <a:pt x="435769" y="957263"/>
                </a:lnTo>
                <a:lnTo>
                  <a:pt x="335756" y="954882"/>
                </a:lnTo>
                <a:lnTo>
                  <a:pt x="278606" y="952500"/>
                </a:lnTo>
                <a:lnTo>
                  <a:pt x="211931" y="933450"/>
                </a:lnTo>
                <a:lnTo>
                  <a:pt x="159544" y="916782"/>
                </a:lnTo>
                <a:lnTo>
                  <a:pt x="126206" y="900113"/>
                </a:lnTo>
                <a:lnTo>
                  <a:pt x="80963" y="881063"/>
                </a:lnTo>
                <a:lnTo>
                  <a:pt x="54769" y="862013"/>
                </a:lnTo>
                <a:lnTo>
                  <a:pt x="33338" y="862013"/>
                </a:lnTo>
                <a:lnTo>
                  <a:pt x="19050" y="881063"/>
                </a:lnTo>
                <a:lnTo>
                  <a:pt x="4763" y="895350"/>
                </a:lnTo>
                <a:lnTo>
                  <a:pt x="0" y="916782"/>
                </a:lnTo>
                <a:lnTo>
                  <a:pt x="23813" y="945357"/>
                </a:lnTo>
                <a:lnTo>
                  <a:pt x="95250" y="978694"/>
                </a:lnTo>
                <a:lnTo>
                  <a:pt x="178594" y="1007269"/>
                </a:lnTo>
                <a:lnTo>
                  <a:pt x="307181" y="1045369"/>
                </a:lnTo>
                <a:lnTo>
                  <a:pt x="485775" y="1050132"/>
                </a:lnTo>
                <a:lnTo>
                  <a:pt x="626269" y="1033463"/>
                </a:lnTo>
                <a:lnTo>
                  <a:pt x="745331" y="997744"/>
                </a:lnTo>
                <a:lnTo>
                  <a:pt x="833438" y="957263"/>
                </a:lnTo>
                <a:lnTo>
                  <a:pt x="964406" y="854869"/>
                </a:lnTo>
                <a:lnTo>
                  <a:pt x="1031081" y="781050"/>
                </a:lnTo>
                <a:lnTo>
                  <a:pt x="1102519" y="642938"/>
                </a:lnTo>
                <a:lnTo>
                  <a:pt x="1119188" y="566738"/>
                </a:lnTo>
                <a:lnTo>
                  <a:pt x="1114425" y="526257"/>
                </a:lnTo>
                <a:lnTo>
                  <a:pt x="1107281" y="433388"/>
                </a:lnTo>
                <a:lnTo>
                  <a:pt x="1081088" y="369094"/>
                </a:lnTo>
                <a:lnTo>
                  <a:pt x="1062038" y="316707"/>
                </a:lnTo>
                <a:lnTo>
                  <a:pt x="1014413" y="252413"/>
                </a:lnTo>
                <a:lnTo>
                  <a:pt x="945356" y="185738"/>
                </a:lnTo>
                <a:lnTo>
                  <a:pt x="862013" y="123825"/>
                </a:lnTo>
                <a:lnTo>
                  <a:pt x="804863" y="92869"/>
                </a:lnTo>
                <a:lnTo>
                  <a:pt x="728663" y="50007"/>
                </a:lnTo>
                <a:lnTo>
                  <a:pt x="602456" y="21432"/>
                </a:lnTo>
                <a:lnTo>
                  <a:pt x="516731" y="11907"/>
                </a:lnTo>
                <a:lnTo>
                  <a:pt x="404813" y="0"/>
                </a:lnTo>
                <a:lnTo>
                  <a:pt x="366713" y="0"/>
                </a:lnTo>
                <a:lnTo>
                  <a:pt x="278606" y="19050"/>
                </a:lnTo>
                <a:lnTo>
                  <a:pt x="235744" y="26194"/>
                </a:lnTo>
                <a:lnTo>
                  <a:pt x="157163" y="47625"/>
                </a:lnTo>
                <a:lnTo>
                  <a:pt x="100013" y="71438"/>
                </a:lnTo>
                <a:lnTo>
                  <a:pt x="64294" y="85725"/>
                </a:lnTo>
                <a:lnTo>
                  <a:pt x="23813" y="130969"/>
                </a:lnTo>
                <a:close/>
              </a:path>
            </a:pathLst>
          </a:custGeom>
          <a:gradFill flip="none" rotWithShape="1">
            <a:gsLst>
              <a:gs pos="0">
                <a:srgbClr val="FFFF99">
                  <a:shade val="30000"/>
                  <a:satMod val="115000"/>
                </a:srgbClr>
              </a:gs>
              <a:gs pos="50000">
                <a:srgbClr val="FFFF99">
                  <a:shade val="67500"/>
                  <a:satMod val="115000"/>
                </a:srgbClr>
              </a:gs>
              <a:gs pos="100000">
                <a:srgbClr val="FFFF99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2" name="Freeform 51"/>
          <p:cNvSpPr/>
          <p:nvPr/>
        </p:nvSpPr>
        <p:spPr>
          <a:xfrm>
            <a:off x="2005013" y="685006"/>
            <a:ext cx="705643" cy="738982"/>
          </a:xfrm>
          <a:custGeom>
            <a:avLst/>
            <a:gdLst>
              <a:gd name="connsiteX0" fmla="*/ 0 w 705643"/>
              <a:gd name="connsiteY0" fmla="*/ 738982 h 738982"/>
              <a:gd name="connsiteX1" fmla="*/ 85725 w 705643"/>
              <a:gd name="connsiteY1" fmla="*/ 462757 h 738982"/>
              <a:gd name="connsiteX2" fmla="*/ 152400 w 705643"/>
              <a:gd name="connsiteY2" fmla="*/ 238919 h 738982"/>
              <a:gd name="connsiteX3" fmla="*/ 285750 w 705643"/>
              <a:gd name="connsiteY3" fmla="*/ 38894 h 738982"/>
              <a:gd name="connsiteX4" fmla="*/ 390525 w 705643"/>
              <a:gd name="connsiteY4" fmla="*/ 5557 h 738982"/>
              <a:gd name="connsiteX5" fmla="*/ 514350 w 705643"/>
              <a:gd name="connsiteY5" fmla="*/ 48419 h 738982"/>
              <a:gd name="connsiteX6" fmla="*/ 609600 w 705643"/>
              <a:gd name="connsiteY6" fmla="*/ 205582 h 738982"/>
              <a:gd name="connsiteX7" fmla="*/ 690562 w 705643"/>
              <a:gd name="connsiteY7" fmla="*/ 415132 h 738982"/>
              <a:gd name="connsiteX8" fmla="*/ 700087 w 705643"/>
              <a:gd name="connsiteY8" fmla="*/ 477044 h 738982"/>
              <a:gd name="connsiteX9" fmla="*/ 700087 w 705643"/>
              <a:gd name="connsiteY9" fmla="*/ 477044 h 738982"/>
              <a:gd name="connsiteX10" fmla="*/ 700087 w 705643"/>
              <a:gd name="connsiteY10" fmla="*/ 477044 h 738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05643" h="738982">
                <a:moveTo>
                  <a:pt x="0" y="738982"/>
                </a:moveTo>
                <a:cubicBezTo>
                  <a:pt x="30162" y="642541"/>
                  <a:pt x="60325" y="546101"/>
                  <a:pt x="85725" y="462757"/>
                </a:cubicBezTo>
                <a:cubicBezTo>
                  <a:pt x="111125" y="379413"/>
                  <a:pt x="119063" y="309563"/>
                  <a:pt x="152400" y="238919"/>
                </a:cubicBezTo>
                <a:cubicBezTo>
                  <a:pt x="185738" y="168275"/>
                  <a:pt x="246063" y="77788"/>
                  <a:pt x="285750" y="38894"/>
                </a:cubicBezTo>
                <a:cubicBezTo>
                  <a:pt x="325437" y="0"/>
                  <a:pt x="352425" y="3969"/>
                  <a:pt x="390525" y="5557"/>
                </a:cubicBezTo>
                <a:cubicBezTo>
                  <a:pt x="428625" y="7145"/>
                  <a:pt x="477838" y="15082"/>
                  <a:pt x="514350" y="48419"/>
                </a:cubicBezTo>
                <a:cubicBezTo>
                  <a:pt x="550863" y="81757"/>
                  <a:pt x="580231" y="144463"/>
                  <a:pt x="609600" y="205582"/>
                </a:cubicBezTo>
                <a:cubicBezTo>
                  <a:pt x="638969" y="266701"/>
                  <a:pt x="675481" y="369888"/>
                  <a:pt x="690562" y="415132"/>
                </a:cubicBezTo>
                <a:cubicBezTo>
                  <a:pt x="705643" y="460376"/>
                  <a:pt x="700087" y="477044"/>
                  <a:pt x="700087" y="477044"/>
                </a:cubicBezTo>
                <a:lnTo>
                  <a:pt x="700087" y="477044"/>
                </a:lnTo>
                <a:lnTo>
                  <a:pt x="700087" y="477044"/>
                </a:lnTo>
              </a:path>
            </a:pathLst>
          </a:custGeom>
          <a:ln w="12700">
            <a:solidFill>
              <a:srgbClr val="0000C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3" name="Freeform 52"/>
          <p:cNvSpPr/>
          <p:nvPr/>
        </p:nvSpPr>
        <p:spPr>
          <a:xfrm>
            <a:off x="2728913" y="1290638"/>
            <a:ext cx="38894" cy="819150"/>
          </a:xfrm>
          <a:custGeom>
            <a:avLst/>
            <a:gdLst>
              <a:gd name="connsiteX0" fmla="*/ 0 w 38894"/>
              <a:gd name="connsiteY0" fmla="*/ 0 h 819150"/>
              <a:gd name="connsiteX1" fmla="*/ 33337 w 38894"/>
              <a:gd name="connsiteY1" fmla="*/ 128587 h 819150"/>
              <a:gd name="connsiteX2" fmla="*/ 33337 w 38894"/>
              <a:gd name="connsiteY2" fmla="*/ 276225 h 819150"/>
              <a:gd name="connsiteX3" fmla="*/ 38100 w 38894"/>
              <a:gd name="connsiteY3" fmla="*/ 347662 h 819150"/>
              <a:gd name="connsiteX4" fmla="*/ 38100 w 38894"/>
              <a:gd name="connsiteY4" fmla="*/ 552450 h 819150"/>
              <a:gd name="connsiteX5" fmla="*/ 33337 w 38894"/>
              <a:gd name="connsiteY5" fmla="*/ 642937 h 819150"/>
              <a:gd name="connsiteX6" fmla="*/ 23812 w 38894"/>
              <a:gd name="connsiteY6" fmla="*/ 685800 h 819150"/>
              <a:gd name="connsiteX7" fmla="*/ 19050 w 38894"/>
              <a:gd name="connsiteY7" fmla="*/ 733425 h 819150"/>
              <a:gd name="connsiteX8" fmla="*/ 9525 w 38894"/>
              <a:gd name="connsiteY8" fmla="*/ 819150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94" h="819150">
                <a:moveTo>
                  <a:pt x="0" y="0"/>
                </a:moveTo>
                <a:cubicBezTo>
                  <a:pt x="13890" y="41275"/>
                  <a:pt x="27781" y="82550"/>
                  <a:pt x="33337" y="128587"/>
                </a:cubicBezTo>
                <a:cubicBezTo>
                  <a:pt x="38893" y="174625"/>
                  <a:pt x="32543" y="239713"/>
                  <a:pt x="33337" y="276225"/>
                </a:cubicBezTo>
                <a:cubicBezTo>
                  <a:pt x="34131" y="312738"/>
                  <a:pt x="37306" y="301625"/>
                  <a:pt x="38100" y="347662"/>
                </a:cubicBezTo>
                <a:cubicBezTo>
                  <a:pt x="38894" y="393699"/>
                  <a:pt x="38894" y="503238"/>
                  <a:pt x="38100" y="552450"/>
                </a:cubicBezTo>
                <a:cubicBezTo>
                  <a:pt x="37306" y="601662"/>
                  <a:pt x="35718" y="620712"/>
                  <a:pt x="33337" y="642937"/>
                </a:cubicBezTo>
                <a:cubicBezTo>
                  <a:pt x="30956" y="665162"/>
                  <a:pt x="26193" y="670719"/>
                  <a:pt x="23812" y="685800"/>
                </a:cubicBezTo>
                <a:cubicBezTo>
                  <a:pt x="21431" y="700881"/>
                  <a:pt x="21431" y="711200"/>
                  <a:pt x="19050" y="733425"/>
                </a:cubicBezTo>
                <a:cubicBezTo>
                  <a:pt x="16669" y="755650"/>
                  <a:pt x="13097" y="787400"/>
                  <a:pt x="9525" y="819150"/>
                </a:cubicBezTo>
              </a:path>
            </a:pathLst>
          </a:custGeom>
          <a:ln w="12700">
            <a:solidFill>
              <a:srgbClr val="0000C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8" name="Freeform 57"/>
          <p:cNvSpPr/>
          <p:nvPr/>
        </p:nvSpPr>
        <p:spPr>
          <a:xfrm>
            <a:off x="2019300" y="1985963"/>
            <a:ext cx="681038" cy="757237"/>
          </a:xfrm>
          <a:custGeom>
            <a:avLst/>
            <a:gdLst>
              <a:gd name="connsiteX0" fmla="*/ 681038 w 681038"/>
              <a:gd name="connsiteY0" fmla="*/ 257175 h 757237"/>
              <a:gd name="connsiteX1" fmla="*/ 661988 w 681038"/>
              <a:gd name="connsiteY1" fmla="*/ 352425 h 757237"/>
              <a:gd name="connsiteX2" fmla="*/ 628650 w 681038"/>
              <a:gd name="connsiteY2" fmla="*/ 461962 h 757237"/>
              <a:gd name="connsiteX3" fmla="*/ 590550 w 681038"/>
              <a:gd name="connsiteY3" fmla="*/ 547687 h 757237"/>
              <a:gd name="connsiteX4" fmla="*/ 533400 w 681038"/>
              <a:gd name="connsiteY4" fmla="*/ 638175 h 757237"/>
              <a:gd name="connsiteX5" fmla="*/ 481013 w 681038"/>
              <a:gd name="connsiteY5" fmla="*/ 700087 h 757237"/>
              <a:gd name="connsiteX6" fmla="*/ 414338 w 681038"/>
              <a:gd name="connsiteY6" fmla="*/ 733425 h 757237"/>
              <a:gd name="connsiteX7" fmla="*/ 357188 w 681038"/>
              <a:gd name="connsiteY7" fmla="*/ 742950 h 757237"/>
              <a:gd name="connsiteX8" fmla="*/ 233363 w 681038"/>
              <a:gd name="connsiteY8" fmla="*/ 647700 h 757237"/>
              <a:gd name="connsiteX9" fmla="*/ 161925 w 681038"/>
              <a:gd name="connsiteY9" fmla="*/ 514350 h 757237"/>
              <a:gd name="connsiteX10" fmla="*/ 114300 w 681038"/>
              <a:gd name="connsiteY10" fmla="*/ 419100 h 757237"/>
              <a:gd name="connsiteX11" fmla="*/ 76200 w 681038"/>
              <a:gd name="connsiteY11" fmla="*/ 323850 h 757237"/>
              <a:gd name="connsiteX12" fmla="*/ 47625 w 681038"/>
              <a:gd name="connsiteY12" fmla="*/ 204787 h 757237"/>
              <a:gd name="connsiteX13" fmla="*/ 0 w 681038"/>
              <a:gd name="connsiteY13" fmla="*/ 0 h 757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81038" h="757237">
                <a:moveTo>
                  <a:pt x="681038" y="257175"/>
                </a:moveTo>
                <a:cubicBezTo>
                  <a:pt x="675878" y="287734"/>
                  <a:pt x="670719" y="318294"/>
                  <a:pt x="661988" y="352425"/>
                </a:cubicBezTo>
                <a:cubicBezTo>
                  <a:pt x="653257" y="386556"/>
                  <a:pt x="640556" y="429418"/>
                  <a:pt x="628650" y="461962"/>
                </a:cubicBezTo>
                <a:cubicBezTo>
                  <a:pt x="616744" y="494506"/>
                  <a:pt x="606425" y="518318"/>
                  <a:pt x="590550" y="547687"/>
                </a:cubicBezTo>
                <a:cubicBezTo>
                  <a:pt x="574675" y="577056"/>
                  <a:pt x="551656" y="612775"/>
                  <a:pt x="533400" y="638175"/>
                </a:cubicBezTo>
                <a:cubicBezTo>
                  <a:pt x="515144" y="663575"/>
                  <a:pt x="500857" y="684212"/>
                  <a:pt x="481013" y="700087"/>
                </a:cubicBezTo>
                <a:cubicBezTo>
                  <a:pt x="461169" y="715962"/>
                  <a:pt x="434975" y="726281"/>
                  <a:pt x="414338" y="733425"/>
                </a:cubicBezTo>
                <a:cubicBezTo>
                  <a:pt x="393701" y="740569"/>
                  <a:pt x="387350" y="757237"/>
                  <a:pt x="357188" y="742950"/>
                </a:cubicBezTo>
                <a:cubicBezTo>
                  <a:pt x="327026" y="728663"/>
                  <a:pt x="265907" y="685800"/>
                  <a:pt x="233363" y="647700"/>
                </a:cubicBezTo>
                <a:cubicBezTo>
                  <a:pt x="200819" y="609600"/>
                  <a:pt x="181769" y="552450"/>
                  <a:pt x="161925" y="514350"/>
                </a:cubicBezTo>
                <a:cubicBezTo>
                  <a:pt x="142081" y="476250"/>
                  <a:pt x="128588" y="450850"/>
                  <a:pt x="114300" y="419100"/>
                </a:cubicBezTo>
                <a:cubicBezTo>
                  <a:pt x="100013" y="387350"/>
                  <a:pt x="87313" y="359569"/>
                  <a:pt x="76200" y="323850"/>
                </a:cubicBezTo>
                <a:cubicBezTo>
                  <a:pt x="65088" y="288131"/>
                  <a:pt x="60325" y="258762"/>
                  <a:pt x="47625" y="204787"/>
                </a:cubicBezTo>
                <a:cubicBezTo>
                  <a:pt x="34925" y="150812"/>
                  <a:pt x="17462" y="75406"/>
                  <a:pt x="0" y="0"/>
                </a:cubicBezTo>
              </a:path>
            </a:pathLst>
          </a:custGeom>
          <a:ln w="12700">
            <a:solidFill>
              <a:srgbClr val="0000C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9" name="Freeform 58"/>
          <p:cNvSpPr/>
          <p:nvPr/>
        </p:nvSpPr>
        <p:spPr>
          <a:xfrm>
            <a:off x="2028825" y="2133600"/>
            <a:ext cx="214313" cy="573088"/>
          </a:xfrm>
          <a:custGeom>
            <a:avLst/>
            <a:gdLst>
              <a:gd name="connsiteX0" fmla="*/ 0 w 214313"/>
              <a:gd name="connsiteY0" fmla="*/ 57150 h 573088"/>
              <a:gd name="connsiteX1" fmla="*/ 33338 w 214313"/>
              <a:gd name="connsiteY1" fmla="*/ 309563 h 573088"/>
              <a:gd name="connsiteX2" fmla="*/ 42863 w 214313"/>
              <a:gd name="connsiteY2" fmla="*/ 409575 h 573088"/>
              <a:gd name="connsiteX3" fmla="*/ 57150 w 214313"/>
              <a:gd name="connsiteY3" fmla="*/ 523875 h 573088"/>
              <a:gd name="connsiteX4" fmla="*/ 138113 w 214313"/>
              <a:gd name="connsiteY4" fmla="*/ 557213 h 573088"/>
              <a:gd name="connsiteX5" fmla="*/ 190500 w 214313"/>
              <a:gd name="connsiteY5" fmla="*/ 428625 h 573088"/>
              <a:gd name="connsiteX6" fmla="*/ 200025 w 214313"/>
              <a:gd name="connsiteY6" fmla="*/ 266700 h 573088"/>
              <a:gd name="connsiteX7" fmla="*/ 214313 w 214313"/>
              <a:gd name="connsiteY7" fmla="*/ 0 h 57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4313" h="573088">
                <a:moveTo>
                  <a:pt x="0" y="57150"/>
                </a:moveTo>
                <a:cubicBezTo>
                  <a:pt x="13097" y="153988"/>
                  <a:pt x="26194" y="250826"/>
                  <a:pt x="33338" y="309563"/>
                </a:cubicBezTo>
                <a:cubicBezTo>
                  <a:pt x="40482" y="368300"/>
                  <a:pt x="38894" y="373856"/>
                  <a:pt x="42863" y="409575"/>
                </a:cubicBezTo>
                <a:cubicBezTo>
                  <a:pt x="46832" y="445294"/>
                  <a:pt x="41275" y="499269"/>
                  <a:pt x="57150" y="523875"/>
                </a:cubicBezTo>
                <a:cubicBezTo>
                  <a:pt x="73025" y="548481"/>
                  <a:pt x="115888" y="573088"/>
                  <a:pt x="138113" y="557213"/>
                </a:cubicBezTo>
                <a:cubicBezTo>
                  <a:pt x="160338" y="541338"/>
                  <a:pt x="180181" y="477044"/>
                  <a:pt x="190500" y="428625"/>
                </a:cubicBezTo>
                <a:cubicBezTo>
                  <a:pt x="200819" y="380206"/>
                  <a:pt x="196056" y="338137"/>
                  <a:pt x="200025" y="266700"/>
                </a:cubicBezTo>
                <a:cubicBezTo>
                  <a:pt x="203994" y="195263"/>
                  <a:pt x="209153" y="97631"/>
                  <a:pt x="214313" y="0"/>
                </a:cubicBezTo>
              </a:path>
            </a:pathLst>
          </a:custGeom>
          <a:ln w="9525">
            <a:solidFill>
              <a:srgbClr val="0000C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0" name="Freeform 59"/>
          <p:cNvSpPr/>
          <p:nvPr/>
        </p:nvSpPr>
        <p:spPr>
          <a:xfrm>
            <a:off x="2257425" y="1373982"/>
            <a:ext cx="15876" cy="621506"/>
          </a:xfrm>
          <a:custGeom>
            <a:avLst/>
            <a:gdLst>
              <a:gd name="connsiteX0" fmla="*/ 0 w 15876"/>
              <a:gd name="connsiteY0" fmla="*/ 621506 h 621506"/>
              <a:gd name="connsiteX1" fmla="*/ 14288 w 15876"/>
              <a:gd name="connsiteY1" fmla="*/ 435768 h 621506"/>
              <a:gd name="connsiteX2" fmla="*/ 9525 w 15876"/>
              <a:gd name="connsiteY2" fmla="*/ 245268 h 621506"/>
              <a:gd name="connsiteX3" fmla="*/ 4763 w 15876"/>
              <a:gd name="connsiteY3" fmla="*/ 83343 h 621506"/>
              <a:gd name="connsiteX4" fmla="*/ 9525 w 15876"/>
              <a:gd name="connsiteY4" fmla="*/ 11906 h 621506"/>
              <a:gd name="connsiteX5" fmla="*/ 4763 w 15876"/>
              <a:gd name="connsiteY5" fmla="*/ 11906 h 621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76" h="621506">
                <a:moveTo>
                  <a:pt x="0" y="621506"/>
                </a:moveTo>
                <a:cubicBezTo>
                  <a:pt x="6350" y="559990"/>
                  <a:pt x="12701" y="498474"/>
                  <a:pt x="14288" y="435768"/>
                </a:cubicBezTo>
                <a:cubicBezTo>
                  <a:pt x="15876" y="373062"/>
                  <a:pt x="11112" y="304005"/>
                  <a:pt x="9525" y="245268"/>
                </a:cubicBezTo>
                <a:cubicBezTo>
                  <a:pt x="7938" y="186531"/>
                  <a:pt x="4763" y="122237"/>
                  <a:pt x="4763" y="83343"/>
                </a:cubicBezTo>
                <a:cubicBezTo>
                  <a:pt x="4763" y="44449"/>
                  <a:pt x="9525" y="23812"/>
                  <a:pt x="9525" y="11906"/>
                </a:cubicBezTo>
                <a:cubicBezTo>
                  <a:pt x="9525" y="0"/>
                  <a:pt x="7144" y="5953"/>
                  <a:pt x="4763" y="11906"/>
                </a:cubicBezTo>
              </a:path>
            </a:pathLst>
          </a:custGeom>
          <a:ln w="12700">
            <a:solidFill>
              <a:srgbClr val="0000C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1" name="Freeform 60"/>
          <p:cNvSpPr/>
          <p:nvPr/>
        </p:nvSpPr>
        <p:spPr>
          <a:xfrm>
            <a:off x="1728788" y="2166938"/>
            <a:ext cx="280987" cy="502443"/>
          </a:xfrm>
          <a:custGeom>
            <a:avLst/>
            <a:gdLst>
              <a:gd name="connsiteX0" fmla="*/ 280987 w 280987"/>
              <a:gd name="connsiteY0" fmla="*/ 4762 h 502443"/>
              <a:gd name="connsiteX1" fmla="*/ 271462 w 280987"/>
              <a:gd name="connsiteY1" fmla="*/ 152400 h 502443"/>
              <a:gd name="connsiteX2" fmla="*/ 252412 w 280987"/>
              <a:gd name="connsiteY2" fmla="*/ 276225 h 502443"/>
              <a:gd name="connsiteX3" fmla="*/ 214312 w 280987"/>
              <a:gd name="connsiteY3" fmla="*/ 428625 h 502443"/>
              <a:gd name="connsiteX4" fmla="*/ 147637 w 280987"/>
              <a:gd name="connsiteY4" fmla="*/ 500062 h 502443"/>
              <a:gd name="connsiteX5" fmla="*/ 76200 w 280987"/>
              <a:gd name="connsiteY5" fmla="*/ 414337 h 502443"/>
              <a:gd name="connsiteX6" fmla="*/ 0 w 280987"/>
              <a:gd name="connsiteY6" fmla="*/ 0 h 50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987" h="502443">
                <a:moveTo>
                  <a:pt x="280987" y="4762"/>
                </a:moveTo>
                <a:cubicBezTo>
                  <a:pt x="278605" y="55959"/>
                  <a:pt x="276224" y="107156"/>
                  <a:pt x="271462" y="152400"/>
                </a:cubicBezTo>
                <a:cubicBezTo>
                  <a:pt x="266700" y="197644"/>
                  <a:pt x="261937" y="230188"/>
                  <a:pt x="252412" y="276225"/>
                </a:cubicBezTo>
                <a:cubicBezTo>
                  <a:pt x="242887" y="322263"/>
                  <a:pt x="231775" y="391319"/>
                  <a:pt x="214312" y="428625"/>
                </a:cubicBezTo>
                <a:cubicBezTo>
                  <a:pt x="196849" y="465931"/>
                  <a:pt x="170656" y="502443"/>
                  <a:pt x="147637" y="500062"/>
                </a:cubicBezTo>
                <a:cubicBezTo>
                  <a:pt x="124618" y="497681"/>
                  <a:pt x="100806" y="497681"/>
                  <a:pt x="76200" y="414337"/>
                </a:cubicBezTo>
                <a:cubicBezTo>
                  <a:pt x="51594" y="330993"/>
                  <a:pt x="25797" y="165496"/>
                  <a:pt x="0" y="0"/>
                </a:cubicBezTo>
              </a:path>
            </a:pathLst>
          </a:custGeom>
          <a:ln w="12700">
            <a:solidFill>
              <a:srgbClr val="0000C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2" name="Freeform 61"/>
          <p:cNvSpPr/>
          <p:nvPr/>
        </p:nvSpPr>
        <p:spPr>
          <a:xfrm>
            <a:off x="2035969" y="682228"/>
            <a:ext cx="216694" cy="606028"/>
          </a:xfrm>
          <a:custGeom>
            <a:avLst/>
            <a:gdLst>
              <a:gd name="connsiteX0" fmla="*/ 0 w 216694"/>
              <a:gd name="connsiteY0" fmla="*/ 534591 h 606028"/>
              <a:gd name="connsiteX1" fmla="*/ 9525 w 216694"/>
              <a:gd name="connsiteY1" fmla="*/ 396478 h 606028"/>
              <a:gd name="connsiteX2" fmla="*/ 42862 w 216694"/>
              <a:gd name="connsiteY2" fmla="*/ 144066 h 606028"/>
              <a:gd name="connsiteX3" fmla="*/ 92869 w 216694"/>
              <a:gd name="connsiteY3" fmla="*/ 13097 h 606028"/>
              <a:gd name="connsiteX4" fmla="*/ 147637 w 216694"/>
              <a:gd name="connsiteY4" fmla="*/ 65485 h 606028"/>
              <a:gd name="connsiteX5" fmla="*/ 197644 w 216694"/>
              <a:gd name="connsiteY5" fmla="*/ 360760 h 606028"/>
              <a:gd name="connsiteX6" fmla="*/ 216694 w 216694"/>
              <a:gd name="connsiteY6" fmla="*/ 606028 h 606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6694" h="606028">
                <a:moveTo>
                  <a:pt x="0" y="534591"/>
                </a:moveTo>
                <a:cubicBezTo>
                  <a:pt x="1190" y="498078"/>
                  <a:pt x="2381" y="461566"/>
                  <a:pt x="9525" y="396478"/>
                </a:cubicBezTo>
                <a:cubicBezTo>
                  <a:pt x="16669" y="331391"/>
                  <a:pt x="28971" y="207963"/>
                  <a:pt x="42862" y="144066"/>
                </a:cubicBezTo>
                <a:cubicBezTo>
                  <a:pt x="56753" y="80169"/>
                  <a:pt x="75407" y="26194"/>
                  <a:pt x="92869" y="13097"/>
                </a:cubicBezTo>
                <a:cubicBezTo>
                  <a:pt x="110332" y="0"/>
                  <a:pt x="130175" y="7541"/>
                  <a:pt x="147637" y="65485"/>
                </a:cubicBezTo>
                <a:cubicBezTo>
                  <a:pt x="165100" y="123429"/>
                  <a:pt x="186135" y="270670"/>
                  <a:pt x="197644" y="360760"/>
                </a:cubicBezTo>
                <a:cubicBezTo>
                  <a:pt x="209153" y="450850"/>
                  <a:pt x="212923" y="528439"/>
                  <a:pt x="216694" y="606028"/>
                </a:cubicBezTo>
              </a:path>
            </a:pathLst>
          </a:custGeom>
          <a:ln w="12700">
            <a:solidFill>
              <a:srgbClr val="0000C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6" name="TextBox 55"/>
          <p:cNvSpPr txBox="1"/>
          <p:nvPr/>
        </p:nvSpPr>
        <p:spPr>
          <a:xfrm>
            <a:off x="1874932" y="1144598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solidFill>
                  <a:srgbClr val="FF0000"/>
                </a:solidFill>
              </a:rPr>
              <a:t>N</a:t>
            </a:r>
          </a:p>
        </p:txBody>
      </p:sp>
      <p:sp>
        <p:nvSpPr>
          <p:cNvPr id="63" name="Freeform 62"/>
          <p:cNvSpPr/>
          <p:nvPr/>
        </p:nvSpPr>
        <p:spPr>
          <a:xfrm>
            <a:off x="1733550" y="707232"/>
            <a:ext cx="273844" cy="523874"/>
          </a:xfrm>
          <a:custGeom>
            <a:avLst/>
            <a:gdLst>
              <a:gd name="connsiteX0" fmla="*/ 273844 w 273844"/>
              <a:gd name="connsiteY0" fmla="*/ 519112 h 523874"/>
              <a:gd name="connsiteX1" fmla="*/ 252413 w 273844"/>
              <a:gd name="connsiteY1" fmla="*/ 323849 h 523874"/>
              <a:gd name="connsiteX2" fmla="*/ 221456 w 273844"/>
              <a:gd name="connsiteY2" fmla="*/ 164306 h 523874"/>
              <a:gd name="connsiteX3" fmla="*/ 159544 w 273844"/>
              <a:gd name="connsiteY3" fmla="*/ 21431 h 523874"/>
              <a:gd name="connsiteX4" fmla="*/ 109538 w 273844"/>
              <a:gd name="connsiteY4" fmla="*/ 35718 h 523874"/>
              <a:gd name="connsiteX5" fmla="*/ 64294 w 273844"/>
              <a:gd name="connsiteY5" fmla="*/ 119062 h 523874"/>
              <a:gd name="connsiteX6" fmla="*/ 33338 w 273844"/>
              <a:gd name="connsiteY6" fmla="*/ 247649 h 523874"/>
              <a:gd name="connsiteX7" fmla="*/ 0 w 273844"/>
              <a:gd name="connsiteY7" fmla="*/ 523874 h 523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844" h="523874">
                <a:moveTo>
                  <a:pt x="273844" y="519112"/>
                </a:moveTo>
                <a:cubicBezTo>
                  <a:pt x="267494" y="451047"/>
                  <a:pt x="261144" y="382983"/>
                  <a:pt x="252413" y="323849"/>
                </a:cubicBezTo>
                <a:cubicBezTo>
                  <a:pt x="243682" y="264715"/>
                  <a:pt x="236934" y="214709"/>
                  <a:pt x="221456" y="164306"/>
                </a:cubicBezTo>
                <a:cubicBezTo>
                  <a:pt x="205978" y="113903"/>
                  <a:pt x="178197" y="42862"/>
                  <a:pt x="159544" y="21431"/>
                </a:cubicBezTo>
                <a:cubicBezTo>
                  <a:pt x="140891" y="0"/>
                  <a:pt x="125413" y="19446"/>
                  <a:pt x="109538" y="35718"/>
                </a:cubicBezTo>
                <a:cubicBezTo>
                  <a:pt x="93663" y="51990"/>
                  <a:pt x="76994" y="83740"/>
                  <a:pt x="64294" y="119062"/>
                </a:cubicBezTo>
                <a:cubicBezTo>
                  <a:pt x="51594" y="154384"/>
                  <a:pt x="44054" y="180180"/>
                  <a:pt x="33338" y="247649"/>
                </a:cubicBezTo>
                <a:cubicBezTo>
                  <a:pt x="22622" y="315118"/>
                  <a:pt x="11311" y="419496"/>
                  <a:pt x="0" y="523874"/>
                </a:cubicBezTo>
              </a:path>
            </a:pathLst>
          </a:custGeom>
          <a:ln w="12700">
            <a:solidFill>
              <a:srgbClr val="0000C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4" name="Freeform 63"/>
          <p:cNvSpPr/>
          <p:nvPr/>
        </p:nvSpPr>
        <p:spPr>
          <a:xfrm>
            <a:off x="1283494" y="792162"/>
            <a:ext cx="683419" cy="500857"/>
          </a:xfrm>
          <a:custGeom>
            <a:avLst/>
            <a:gdLst>
              <a:gd name="connsiteX0" fmla="*/ 683419 w 683419"/>
              <a:gd name="connsiteY0" fmla="*/ 419894 h 500857"/>
              <a:gd name="connsiteX1" fmla="*/ 631031 w 683419"/>
              <a:gd name="connsiteY1" fmla="*/ 260351 h 500857"/>
              <a:gd name="connsiteX2" fmla="*/ 573881 w 683419"/>
              <a:gd name="connsiteY2" fmla="*/ 155576 h 500857"/>
              <a:gd name="connsiteX3" fmla="*/ 461962 w 683419"/>
              <a:gd name="connsiteY3" fmla="*/ 43657 h 500857"/>
              <a:gd name="connsiteX4" fmla="*/ 371475 w 683419"/>
              <a:gd name="connsiteY4" fmla="*/ 5557 h 500857"/>
              <a:gd name="connsiteX5" fmla="*/ 309562 w 683419"/>
              <a:gd name="connsiteY5" fmla="*/ 10319 h 500857"/>
              <a:gd name="connsiteX6" fmla="*/ 197644 w 683419"/>
              <a:gd name="connsiteY6" fmla="*/ 67469 h 500857"/>
              <a:gd name="connsiteX7" fmla="*/ 123825 w 683419"/>
              <a:gd name="connsiteY7" fmla="*/ 174626 h 500857"/>
              <a:gd name="connsiteX8" fmla="*/ 73819 w 683419"/>
              <a:gd name="connsiteY8" fmla="*/ 262732 h 500857"/>
              <a:gd name="connsiteX9" fmla="*/ 40481 w 683419"/>
              <a:gd name="connsiteY9" fmla="*/ 355601 h 500857"/>
              <a:gd name="connsiteX10" fmla="*/ 0 w 683419"/>
              <a:gd name="connsiteY10" fmla="*/ 500857 h 500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3419" h="500857">
                <a:moveTo>
                  <a:pt x="683419" y="419894"/>
                </a:moveTo>
                <a:cubicBezTo>
                  <a:pt x="666353" y="362149"/>
                  <a:pt x="649287" y="304404"/>
                  <a:pt x="631031" y="260351"/>
                </a:cubicBezTo>
                <a:cubicBezTo>
                  <a:pt x="612775" y="216298"/>
                  <a:pt x="602059" y="191692"/>
                  <a:pt x="573881" y="155576"/>
                </a:cubicBezTo>
                <a:cubicBezTo>
                  <a:pt x="545703" y="119460"/>
                  <a:pt x="495696" y="68660"/>
                  <a:pt x="461962" y="43657"/>
                </a:cubicBezTo>
                <a:cubicBezTo>
                  <a:pt x="428228" y="18654"/>
                  <a:pt x="396875" y="11113"/>
                  <a:pt x="371475" y="5557"/>
                </a:cubicBezTo>
                <a:cubicBezTo>
                  <a:pt x="346075" y="1"/>
                  <a:pt x="338534" y="0"/>
                  <a:pt x="309562" y="10319"/>
                </a:cubicBezTo>
                <a:cubicBezTo>
                  <a:pt x="280590" y="20638"/>
                  <a:pt x="228600" y="40085"/>
                  <a:pt x="197644" y="67469"/>
                </a:cubicBezTo>
                <a:cubicBezTo>
                  <a:pt x="166688" y="94853"/>
                  <a:pt x="144462" y="142082"/>
                  <a:pt x="123825" y="174626"/>
                </a:cubicBezTo>
                <a:cubicBezTo>
                  <a:pt x="103188" y="207170"/>
                  <a:pt x="87710" y="232570"/>
                  <a:pt x="73819" y="262732"/>
                </a:cubicBezTo>
                <a:cubicBezTo>
                  <a:pt x="59928" y="292894"/>
                  <a:pt x="52784" y="315914"/>
                  <a:pt x="40481" y="355601"/>
                </a:cubicBezTo>
                <a:cubicBezTo>
                  <a:pt x="28178" y="395288"/>
                  <a:pt x="14089" y="448072"/>
                  <a:pt x="0" y="500857"/>
                </a:cubicBezTo>
              </a:path>
            </a:pathLst>
          </a:custGeom>
          <a:ln w="12700">
            <a:solidFill>
              <a:srgbClr val="0000C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393980" y="620257"/>
            <a:ext cx="211015" cy="933583"/>
          </a:xfrm>
          <a:prstGeom prst="straightConnector1">
            <a:avLst/>
          </a:prstGeom>
          <a:ln w="28575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reeform 64"/>
          <p:cNvSpPr/>
          <p:nvPr/>
        </p:nvSpPr>
        <p:spPr>
          <a:xfrm>
            <a:off x="912019" y="878284"/>
            <a:ext cx="1076325" cy="800497"/>
          </a:xfrm>
          <a:custGeom>
            <a:avLst/>
            <a:gdLst>
              <a:gd name="connsiteX0" fmla="*/ 1076325 w 1076325"/>
              <a:gd name="connsiteY0" fmla="*/ 514747 h 800497"/>
              <a:gd name="connsiteX1" fmla="*/ 1016794 w 1076325"/>
              <a:gd name="connsiteY1" fmla="*/ 338535 h 800497"/>
              <a:gd name="connsiteX2" fmla="*/ 919162 w 1076325"/>
              <a:gd name="connsiteY2" fmla="*/ 195660 h 800497"/>
              <a:gd name="connsiteX3" fmla="*/ 797719 w 1076325"/>
              <a:gd name="connsiteY3" fmla="*/ 81360 h 800497"/>
              <a:gd name="connsiteX4" fmla="*/ 659606 w 1076325"/>
              <a:gd name="connsiteY4" fmla="*/ 21829 h 800497"/>
              <a:gd name="connsiteX5" fmla="*/ 523875 w 1076325"/>
              <a:gd name="connsiteY5" fmla="*/ 397 h 800497"/>
              <a:gd name="connsiteX6" fmla="*/ 421481 w 1076325"/>
              <a:gd name="connsiteY6" fmla="*/ 19447 h 800497"/>
              <a:gd name="connsiteX7" fmla="*/ 271462 w 1076325"/>
              <a:gd name="connsiteY7" fmla="*/ 102791 h 800497"/>
              <a:gd name="connsiteX8" fmla="*/ 188119 w 1076325"/>
              <a:gd name="connsiteY8" fmla="*/ 207566 h 800497"/>
              <a:gd name="connsiteX9" fmla="*/ 111919 w 1076325"/>
              <a:gd name="connsiteY9" fmla="*/ 319485 h 800497"/>
              <a:gd name="connsiteX10" fmla="*/ 66675 w 1076325"/>
              <a:gd name="connsiteY10" fmla="*/ 424260 h 800497"/>
              <a:gd name="connsiteX11" fmla="*/ 11906 w 1076325"/>
              <a:gd name="connsiteY11" fmla="*/ 609997 h 800497"/>
              <a:gd name="connsiteX12" fmla="*/ 0 w 1076325"/>
              <a:gd name="connsiteY12" fmla="*/ 800497 h 800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76325" h="800497">
                <a:moveTo>
                  <a:pt x="1076325" y="514747"/>
                </a:moveTo>
                <a:cubicBezTo>
                  <a:pt x="1059656" y="453231"/>
                  <a:pt x="1042988" y="391716"/>
                  <a:pt x="1016794" y="338535"/>
                </a:cubicBezTo>
                <a:cubicBezTo>
                  <a:pt x="990600" y="285354"/>
                  <a:pt x="955675" y="238523"/>
                  <a:pt x="919162" y="195660"/>
                </a:cubicBezTo>
                <a:cubicBezTo>
                  <a:pt x="882650" y="152798"/>
                  <a:pt x="840978" y="110332"/>
                  <a:pt x="797719" y="81360"/>
                </a:cubicBezTo>
                <a:cubicBezTo>
                  <a:pt x="754460" y="52388"/>
                  <a:pt x="705247" y="35323"/>
                  <a:pt x="659606" y="21829"/>
                </a:cubicBezTo>
                <a:cubicBezTo>
                  <a:pt x="613965" y="8335"/>
                  <a:pt x="563562" y="794"/>
                  <a:pt x="523875" y="397"/>
                </a:cubicBezTo>
                <a:cubicBezTo>
                  <a:pt x="484188" y="0"/>
                  <a:pt x="463550" y="2381"/>
                  <a:pt x="421481" y="19447"/>
                </a:cubicBezTo>
                <a:cubicBezTo>
                  <a:pt x="379412" y="36513"/>
                  <a:pt x="310356" y="71438"/>
                  <a:pt x="271462" y="102791"/>
                </a:cubicBezTo>
                <a:cubicBezTo>
                  <a:pt x="232568" y="134144"/>
                  <a:pt x="214710" y="171450"/>
                  <a:pt x="188119" y="207566"/>
                </a:cubicBezTo>
                <a:cubicBezTo>
                  <a:pt x="161528" y="243682"/>
                  <a:pt x="132160" y="283369"/>
                  <a:pt x="111919" y="319485"/>
                </a:cubicBezTo>
                <a:cubicBezTo>
                  <a:pt x="91678" y="355601"/>
                  <a:pt x="83344" y="375841"/>
                  <a:pt x="66675" y="424260"/>
                </a:cubicBezTo>
                <a:cubicBezTo>
                  <a:pt x="50006" y="472679"/>
                  <a:pt x="23018" y="547291"/>
                  <a:pt x="11906" y="609997"/>
                </a:cubicBezTo>
                <a:cubicBezTo>
                  <a:pt x="794" y="672703"/>
                  <a:pt x="397" y="736600"/>
                  <a:pt x="0" y="800497"/>
                </a:cubicBezTo>
              </a:path>
            </a:pathLst>
          </a:custGeom>
          <a:ln w="12700">
            <a:solidFill>
              <a:srgbClr val="0000C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6" name="Freeform 65"/>
          <p:cNvSpPr/>
          <p:nvPr/>
        </p:nvSpPr>
        <p:spPr>
          <a:xfrm>
            <a:off x="700088" y="1030287"/>
            <a:ext cx="1276350" cy="608013"/>
          </a:xfrm>
          <a:custGeom>
            <a:avLst/>
            <a:gdLst>
              <a:gd name="connsiteX0" fmla="*/ 1276350 w 1276350"/>
              <a:gd name="connsiteY0" fmla="*/ 448469 h 608013"/>
              <a:gd name="connsiteX1" fmla="*/ 1247775 w 1276350"/>
              <a:gd name="connsiteY1" fmla="*/ 362744 h 608013"/>
              <a:gd name="connsiteX2" fmla="*/ 1190625 w 1276350"/>
              <a:gd name="connsiteY2" fmla="*/ 269876 h 608013"/>
              <a:gd name="connsiteX3" fmla="*/ 1100137 w 1276350"/>
              <a:gd name="connsiteY3" fmla="*/ 165101 h 608013"/>
              <a:gd name="connsiteX4" fmla="*/ 997743 w 1276350"/>
              <a:gd name="connsiteY4" fmla="*/ 93663 h 608013"/>
              <a:gd name="connsiteX5" fmla="*/ 907256 w 1276350"/>
              <a:gd name="connsiteY5" fmla="*/ 46038 h 608013"/>
              <a:gd name="connsiteX6" fmla="*/ 838200 w 1276350"/>
              <a:gd name="connsiteY6" fmla="*/ 29369 h 608013"/>
              <a:gd name="connsiteX7" fmla="*/ 785812 w 1276350"/>
              <a:gd name="connsiteY7" fmla="*/ 5557 h 608013"/>
              <a:gd name="connsiteX8" fmla="*/ 707231 w 1276350"/>
              <a:gd name="connsiteY8" fmla="*/ 794 h 608013"/>
              <a:gd name="connsiteX9" fmla="*/ 592931 w 1276350"/>
              <a:gd name="connsiteY9" fmla="*/ 10319 h 608013"/>
              <a:gd name="connsiteX10" fmla="*/ 485775 w 1276350"/>
              <a:gd name="connsiteY10" fmla="*/ 24607 h 608013"/>
              <a:gd name="connsiteX11" fmla="*/ 311943 w 1276350"/>
              <a:gd name="connsiteY11" fmla="*/ 103188 h 608013"/>
              <a:gd name="connsiteX12" fmla="*/ 164306 w 1276350"/>
              <a:gd name="connsiteY12" fmla="*/ 238919 h 608013"/>
              <a:gd name="connsiteX13" fmla="*/ 59531 w 1276350"/>
              <a:gd name="connsiteY13" fmla="*/ 381794 h 608013"/>
              <a:gd name="connsiteX14" fmla="*/ 0 w 1276350"/>
              <a:gd name="connsiteY14" fmla="*/ 608013 h 60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76350" h="608013">
                <a:moveTo>
                  <a:pt x="1276350" y="448469"/>
                </a:moveTo>
                <a:cubicBezTo>
                  <a:pt x="1269206" y="420489"/>
                  <a:pt x="1262063" y="392510"/>
                  <a:pt x="1247775" y="362744"/>
                </a:cubicBezTo>
                <a:cubicBezTo>
                  <a:pt x="1233488" y="332979"/>
                  <a:pt x="1215231" y="302817"/>
                  <a:pt x="1190625" y="269876"/>
                </a:cubicBezTo>
                <a:cubicBezTo>
                  <a:pt x="1166019" y="236935"/>
                  <a:pt x="1132284" y="194470"/>
                  <a:pt x="1100137" y="165101"/>
                </a:cubicBezTo>
                <a:cubicBezTo>
                  <a:pt x="1067990" y="135732"/>
                  <a:pt x="1029890" y="113507"/>
                  <a:pt x="997743" y="93663"/>
                </a:cubicBezTo>
                <a:cubicBezTo>
                  <a:pt x="965596" y="73819"/>
                  <a:pt x="933847" y="56754"/>
                  <a:pt x="907256" y="46038"/>
                </a:cubicBezTo>
                <a:cubicBezTo>
                  <a:pt x="880666" y="35322"/>
                  <a:pt x="858441" y="36116"/>
                  <a:pt x="838200" y="29369"/>
                </a:cubicBezTo>
                <a:cubicBezTo>
                  <a:pt x="817959" y="22622"/>
                  <a:pt x="807640" y="10319"/>
                  <a:pt x="785812" y="5557"/>
                </a:cubicBezTo>
                <a:cubicBezTo>
                  <a:pt x="763984" y="795"/>
                  <a:pt x="739378" y="0"/>
                  <a:pt x="707231" y="794"/>
                </a:cubicBezTo>
                <a:cubicBezTo>
                  <a:pt x="675084" y="1588"/>
                  <a:pt x="629840" y="6350"/>
                  <a:pt x="592931" y="10319"/>
                </a:cubicBezTo>
                <a:cubicBezTo>
                  <a:pt x="556022" y="14288"/>
                  <a:pt x="532606" y="9129"/>
                  <a:pt x="485775" y="24607"/>
                </a:cubicBezTo>
                <a:cubicBezTo>
                  <a:pt x="438944" y="40085"/>
                  <a:pt x="365521" y="67469"/>
                  <a:pt x="311943" y="103188"/>
                </a:cubicBezTo>
                <a:cubicBezTo>
                  <a:pt x="258365" y="138907"/>
                  <a:pt x="206375" y="192485"/>
                  <a:pt x="164306" y="238919"/>
                </a:cubicBezTo>
                <a:cubicBezTo>
                  <a:pt x="122237" y="285353"/>
                  <a:pt x="86915" y="320278"/>
                  <a:pt x="59531" y="381794"/>
                </a:cubicBezTo>
                <a:cubicBezTo>
                  <a:pt x="32147" y="443310"/>
                  <a:pt x="16073" y="525661"/>
                  <a:pt x="0" y="608013"/>
                </a:cubicBezTo>
              </a:path>
            </a:pathLst>
          </a:custGeom>
          <a:ln w="12700">
            <a:solidFill>
              <a:srgbClr val="0000C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7" name="Freeform 66"/>
          <p:cNvSpPr/>
          <p:nvPr/>
        </p:nvSpPr>
        <p:spPr>
          <a:xfrm>
            <a:off x="1708151" y="1366838"/>
            <a:ext cx="15874" cy="647700"/>
          </a:xfrm>
          <a:custGeom>
            <a:avLst/>
            <a:gdLst>
              <a:gd name="connsiteX0" fmla="*/ 15874 w 15874"/>
              <a:gd name="connsiteY0" fmla="*/ 0 h 647700"/>
              <a:gd name="connsiteX1" fmla="*/ 8730 w 15874"/>
              <a:gd name="connsiteY1" fmla="*/ 147637 h 647700"/>
              <a:gd name="connsiteX2" fmla="*/ 6349 w 15874"/>
              <a:gd name="connsiteY2" fmla="*/ 264318 h 647700"/>
              <a:gd name="connsiteX3" fmla="*/ 1587 w 15874"/>
              <a:gd name="connsiteY3" fmla="*/ 433387 h 647700"/>
              <a:gd name="connsiteX4" fmla="*/ 15874 w 15874"/>
              <a:gd name="connsiteY4" fmla="*/ 647700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74" h="647700">
                <a:moveTo>
                  <a:pt x="15874" y="0"/>
                </a:moveTo>
                <a:cubicBezTo>
                  <a:pt x="13095" y="51792"/>
                  <a:pt x="10317" y="103584"/>
                  <a:pt x="8730" y="147637"/>
                </a:cubicBezTo>
                <a:cubicBezTo>
                  <a:pt x="7143" y="191690"/>
                  <a:pt x="7539" y="216693"/>
                  <a:pt x="6349" y="264318"/>
                </a:cubicBezTo>
                <a:cubicBezTo>
                  <a:pt x="5159" y="311943"/>
                  <a:pt x="0" y="369490"/>
                  <a:pt x="1587" y="433387"/>
                </a:cubicBezTo>
                <a:cubicBezTo>
                  <a:pt x="3175" y="497284"/>
                  <a:pt x="9524" y="572492"/>
                  <a:pt x="15874" y="647700"/>
                </a:cubicBezTo>
              </a:path>
            </a:pathLst>
          </a:custGeom>
          <a:ln w="12700">
            <a:solidFill>
              <a:srgbClr val="0000C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8" name="Freeform 67"/>
          <p:cNvSpPr/>
          <p:nvPr/>
        </p:nvSpPr>
        <p:spPr>
          <a:xfrm>
            <a:off x="704850" y="1766888"/>
            <a:ext cx="1278731" cy="655240"/>
          </a:xfrm>
          <a:custGeom>
            <a:avLst/>
            <a:gdLst>
              <a:gd name="connsiteX0" fmla="*/ 1278731 w 1278731"/>
              <a:gd name="connsiteY0" fmla="*/ 207168 h 655240"/>
              <a:gd name="connsiteX1" fmla="*/ 1190625 w 1278731"/>
              <a:gd name="connsiteY1" fmla="*/ 354806 h 655240"/>
              <a:gd name="connsiteX2" fmla="*/ 1033463 w 1278731"/>
              <a:gd name="connsiteY2" fmla="*/ 523875 h 655240"/>
              <a:gd name="connsiteX3" fmla="*/ 816769 w 1278731"/>
              <a:gd name="connsiteY3" fmla="*/ 626268 h 655240"/>
              <a:gd name="connsiteX4" fmla="*/ 571500 w 1278731"/>
              <a:gd name="connsiteY4" fmla="*/ 642937 h 655240"/>
              <a:gd name="connsiteX5" fmla="*/ 330994 w 1278731"/>
              <a:gd name="connsiteY5" fmla="*/ 552450 h 655240"/>
              <a:gd name="connsiteX6" fmla="*/ 90488 w 1278731"/>
              <a:gd name="connsiteY6" fmla="*/ 330993 h 655240"/>
              <a:gd name="connsiteX7" fmla="*/ 0 w 1278731"/>
              <a:gd name="connsiteY7" fmla="*/ 0 h 655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78731" h="655240">
                <a:moveTo>
                  <a:pt x="1278731" y="207168"/>
                </a:moveTo>
                <a:cubicBezTo>
                  <a:pt x="1255117" y="254595"/>
                  <a:pt x="1231503" y="302022"/>
                  <a:pt x="1190625" y="354806"/>
                </a:cubicBezTo>
                <a:cubicBezTo>
                  <a:pt x="1149747" y="407590"/>
                  <a:pt x="1095772" y="478631"/>
                  <a:pt x="1033463" y="523875"/>
                </a:cubicBezTo>
                <a:cubicBezTo>
                  <a:pt x="971154" y="569119"/>
                  <a:pt x="893763" y="606424"/>
                  <a:pt x="816769" y="626268"/>
                </a:cubicBezTo>
                <a:cubicBezTo>
                  <a:pt x="739775" y="646112"/>
                  <a:pt x="652463" y="655240"/>
                  <a:pt x="571500" y="642937"/>
                </a:cubicBezTo>
                <a:cubicBezTo>
                  <a:pt x="490538" y="630634"/>
                  <a:pt x="411163" y="604441"/>
                  <a:pt x="330994" y="552450"/>
                </a:cubicBezTo>
                <a:cubicBezTo>
                  <a:pt x="250825" y="500459"/>
                  <a:pt x="145654" y="423068"/>
                  <a:pt x="90488" y="330993"/>
                </a:cubicBezTo>
                <a:cubicBezTo>
                  <a:pt x="35322" y="238918"/>
                  <a:pt x="17661" y="119459"/>
                  <a:pt x="0" y="0"/>
                </a:cubicBezTo>
              </a:path>
            </a:pathLst>
          </a:custGeom>
          <a:ln w="12700">
            <a:solidFill>
              <a:srgbClr val="0000C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9" name="Freeform 68"/>
          <p:cNvSpPr/>
          <p:nvPr/>
        </p:nvSpPr>
        <p:spPr>
          <a:xfrm>
            <a:off x="912019" y="1788319"/>
            <a:ext cx="1081087" cy="741759"/>
          </a:xfrm>
          <a:custGeom>
            <a:avLst/>
            <a:gdLst>
              <a:gd name="connsiteX0" fmla="*/ 1081087 w 1081087"/>
              <a:gd name="connsiteY0" fmla="*/ 211931 h 741759"/>
              <a:gd name="connsiteX1" fmla="*/ 981075 w 1081087"/>
              <a:gd name="connsiteY1" fmla="*/ 450056 h 741759"/>
              <a:gd name="connsiteX2" fmla="*/ 797719 w 1081087"/>
              <a:gd name="connsiteY2" fmla="*/ 652462 h 741759"/>
              <a:gd name="connsiteX3" fmla="*/ 647700 w 1081087"/>
              <a:gd name="connsiteY3" fmla="*/ 726281 h 741759"/>
              <a:gd name="connsiteX4" fmla="*/ 481012 w 1081087"/>
              <a:gd name="connsiteY4" fmla="*/ 728662 h 741759"/>
              <a:gd name="connsiteX5" fmla="*/ 300037 w 1081087"/>
              <a:gd name="connsiteY5" fmla="*/ 647700 h 741759"/>
              <a:gd name="connsiteX6" fmla="*/ 88106 w 1081087"/>
              <a:gd name="connsiteY6" fmla="*/ 392906 h 741759"/>
              <a:gd name="connsiteX7" fmla="*/ 0 w 1081087"/>
              <a:gd name="connsiteY7" fmla="*/ 0 h 741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1087" h="741759">
                <a:moveTo>
                  <a:pt x="1081087" y="211931"/>
                </a:moveTo>
                <a:cubicBezTo>
                  <a:pt x="1054695" y="294282"/>
                  <a:pt x="1028303" y="376634"/>
                  <a:pt x="981075" y="450056"/>
                </a:cubicBezTo>
                <a:cubicBezTo>
                  <a:pt x="933847" y="523478"/>
                  <a:pt x="853281" y="606425"/>
                  <a:pt x="797719" y="652462"/>
                </a:cubicBezTo>
                <a:cubicBezTo>
                  <a:pt x="742157" y="698499"/>
                  <a:pt x="700484" y="713581"/>
                  <a:pt x="647700" y="726281"/>
                </a:cubicBezTo>
                <a:cubicBezTo>
                  <a:pt x="594916" y="738981"/>
                  <a:pt x="538956" y="741759"/>
                  <a:pt x="481012" y="728662"/>
                </a:cubicBezTo>
                <a:cubicBezTo>
                  <a:pt x="423068" y="715565"/>
                  <a:pt x="365521" y="703659"/>
                  <a:pt x="300037" y="647700"/>
                </a:cubicBezTo>
                <a:cubicBezTo>
                  <a:pt x="234553" y="591741"/>
                  <a:pt x="138112" y="500856"/>
                  <a:pt x="88106" y="392906"/>
                </a:cubicBezTo>
                <a:cubicBezTo>
                  <a:pt x="38100" y="284956"/>
                  <a:pt x="19050" y="142478"/>
                  <a:pt x="0" y="0"/>
                </a:cubicBezTo>
              </a:path>
            </a:pathLst>
          </a:custGeom>
          <a:ln w="12700">
            <a:solidFill>
              <a:srgbClr val="0000C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0" name="Freeform 69"/>
          <p:cNvSpPr/>
          <p:nvPr/>
        </p:nvSpPr>
        <p:spPr>
          <a:xfrm>
            <a:off x="1285875" y="2014538"/>
            <a:ext cx="726281" cy="601265"/>
          </a:xfrm>
          <a:custGeom>
            <a:avLst/>
            <a:gdLst>
              <a:gd name="connsiteX0" fmla="*/ 726281 w 726281"/>
              <a:gd name="connsiteY0" fmla="*/ 0 h 601265"/>
              <a:gd name="connsiteX1" fmla="*/ 671513 w 726281"/>
              <a:gd name="connsiteY1" fmla="*/ 219075 h 601265"/>
              <a:gd name="connsiteX2" fmla="*/ 581025 w 726281"/>
              <a:gd name="connsiteY2" fmla="*/ 438150 h 601265"/>
              <a:gd name="connsiteX3" fmla="*/ 452438 w 726281"/>
              <a:gd name="connsiteY3" fmla="*/ 566737 h 601265"/>
              <a:gd name="connsiteX4" fmla="*/ 328613 w 726281"/>
              <a:gd name="connsiteY4" fmla="*/ 595312 h 601265"/>
              <a:gd name="connsiteX5" fmla="*/ 230981 w 726281"/>
              <a:gd name="connsiteY5" fmla="*/ 561975 h 601265"/>
              <a:gd name="connsiteX6" fmla="*/ 85725 w 726281"/>
              <a:gd name="connsiteY6" fmla="*/ 359568 h 601265"/>
              <a:gd name="connsiteX7" fmla="*/ 0 w 726281"/>
              <a:gd name="connsiteY7" fmla="*/ 71437 h 601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6281" h="601265">
                <a:moveTo>
                  <a:pt x="726281" y="0"/>
                </a:moveTo>
                <a:cubicBezTo>
                  <a:pt x="711001" y="73025"/>
                  <a:pt x="695722" y="146050"/>
                  <a:pt x="671513" y="219075"/>
                </a:cubicBezTo>
                <a:cubicBezTo>
                  <a:pt x="647304" y="292100"/>
                  <a:pt x="617537" y="380206"/>
                  <a:pt x="581025" y="438150"/>
                </a:cubicBezTo>
                <a:cubicBezTo>
                  <a:pt x="544513" y="496094"/>
                  <a:pt x="494507" y="540543"/>
                  <a:pt x="452438" y="566737"/>
                </a:cubicBezTo>
                <a:cubicBezTo>
                  <a:pt x="410369" y="592931"/>
                  <a:pt x="365522" y="596106"/>
                  <a:pt x="328613" y="595312"/>
                </a:cubicBezTo>
                <a:cubicBezTo>
                  <a:pt x="291704" y="594518"/>
                  <a:pt x="271462" y="601265"/>
                  <a:pt x="230981" y="561975"/>
                </a:cubicBezTo>
                <a:cubicBezTo>
                  <a:pt x="190500" y="522685"/>
                  <a:pt x="124222" y="441324"/>
                  <a:pt x="85725" y="359568"/>
                </a:cubicBezTo>
                <a:cubicBezTo>
                  <a:pt x="47228" y="277812"/>
                  <a:pt x="23614" y="174624"/>
                  <a:pt x="0" y="71437"/>
                </a:cubicBezTo>
              </a:path>
            </a:pathLst>
          </a:custGeom>
          <a:ln w="12700">
            <a:solidFill>
              <a:srgbClr val="0000C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6453" y="198227"/>
            <a:ext cx="160653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000" dirty="0"/>
              <a:t>inner belt:</a:t>
            </a:r>
          </a:p>
          <a:p>
            <a:r>
              <a:rPr lang="en-AU" sz="1000" dirty="0"/>
              <a:t>positively charged protons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53141" y="262171"/>
            <a:ext cx="172996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000" dirty="0"/>
              <a:t>outer belt:</a:t>
            </a:r>
          </a:p>
          <a:p>
            <a:r>
              <a:rPr lang="en-AU" sz="1000" dirty="0"/>
              <a:t>negatively charged electrons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58463" y="2826327"/>
            <a:ext cx="1150992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000" dirty="0"/>
              <a:t>     B-field</a:t>
            </a:r>
          </a:p>
          <a:p>
            <a:endParaRPr lang="en-AU" dirty="0"/>
          </a:p>
        </p:txBody>
      </p:sp>
      <p:sp>
        <p:nvSpPr>
          <p:cNvPr id="14" name="Freeform 13"/>
          <p:cNvSpPr/>
          <p:nvPr/>
        </p:nvSpPr>
        <p:spPr>
          <a:xfrm>
            <a:off x="204621" y="850456"/>
            <a:ext cx="645835" cy="1099838"/>
          </a:xfrm>
          <a:custGeom>
            <a:avLst/>
            <a:gdLst>
              <a:gd name="connsiteX0" fmla="*/ 0 w 645835"/>
              <a:gd name="connsiteY0" fmla="*/ 0 h 1099838"/>
              <a:gd name="connsiteX1" fmla="*/ 645835 w 645835"/>
              <a:gd name="connsiteY1" fmla="*/ 25578 h 1099838"/>
              <a:gd name="connsiteX2" fmla="*/ 517947 w 645835"/>
              <a:gd name="connsiteY2" fmla="*/ 377270 h 1099838"/>
              <a:gd name="connsiteX3" fmla="*/ 460397 w 645835"/>
              <a:gd name="connsiteY3" fmla="*/ 856850 h 1099838"/>
              <a:gd name="connsiteX4" fmla="*/ 390059 w 645835"/>
              <a:gd name="connsiteY4" fmla="*/ 1099838 h 1099838"/>
              <a:gd name="connsiteX5" fmla="*/ 127888 w 645835"/>
              <a:gd name="connsiteY5" fmla="*/ 1003922 h 1099838"/>
              <a:gd name="connsiteX6" fmla="*/ 0 w 645835"/>
              <a:gd name="connsiteY6" fmla="*/ 0 h 109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5835" h="1099838">
                <a:moveTo>
                  <a:pt x="0" y="0"/>
                </a:moveTo>
                <a:lnTo>
                  <a:pt x="645835" y="25578"/>
                </a:lnTo>
                <a:lnTo>
                  <a:pt x="517947" y="377270"/>
                </a:lnTo>
                <a:lnTo>
                  <a:pt x="460397" y="856850"/>
                </a:lnTo>
                <a:lnTo>
                  <a:pt x="390059" y="1099838"/>
                </a:lnTo>
                <a:lnTo>
                  <a:pt x="127888" y="100392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0676" y="1125416"/>
            <a:ext cx="607468" cy="0"/>
          </a:xfrm>
          <a:prstGeom prst="straightConnector1">
            <a:avLst/>
          </a:prstGeom>
          <a:ln w="57150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94143" y="2218859"/>
            <a:ext cx="556313" cy="2429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59861" y="2295592"/>
            <a:ext cx="607468" cy="0"/>
          </a:xfrm>
          <a:prstGeom prst="straightConnector1">
            <a:avLst/>
          </a:prstGeom>
          <a:ln w="57150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47071" y="1486543"/>
            <a:ext cx="532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solidFill>
                  <a:srgbClr val="009900"/>
                </a:solidFill>
              </a:rPr>
              <a:t>solar </a:t>
            </a:r>
          </a:p>
          <a:p>
            <a:r>
              <a:rPr lang="en-AU" sz="1200" b="1" dirty="0">
                <a:solidFill>
                  <a:srgbClr val="009900"/>
                </a:solidFill>
              </a:rPr>
              <a:t>wind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3030948" y="2078182"/>
            <a:ext cx="159860" cy="72896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406768" y="1806575"/>
            <a:ext cx="236593" cy="97499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2071788" y="2532186"/>
            <a:ext cx="82406" cy="319720"/>
          </a:xfrm>
          <a:prstGeom prst="straightConnector1">
            <a:avLst/>
          </a:prstGeom>
          <a:ln w="28575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703385" y="1646715"/>
            <a:ext cx="0" cy="159860"/>
          </a:xfrm>
          <a:prstGeom prst="straightConnector1">
            <a:avLst/>
          </a:prstGeom>
          <a:ln w="3810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913335" y="1646715"/>
            <a:ext cx="0" cy="159860"/>
          </a:xfrm>
          <a:prstGeom prst="straightConnector1">
            <a:avLst/>
          </a:prstGeom>
          <a:ln w="3810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722294" y="1646715"/>
            <a:ext cx="0" cy="159860"/>
          </a:xfrm>
          <a:prstGeom prst="straightConnector1">
            <a:avLst/>
          </a:prstGeom>
          <a:ln w="3810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2767712" y="1646715"/>
            <a:ext cx="0" cy="159860"/>
          </a:xfrm>
          <a:prstGeom prst="straightConnector1">
            <a:avLst/>
          </a:prstGeom>
          <a:ln w="3810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963466" y="1646715"/>
            <a:ext cx="0" cy="159860"/>
          </a:xfrm>
          <a:prstGeom prst="straightConnector1">
            <a:avLst/>
          </a:prstGeom>
          <a:ln w="3810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41"/>
          <p:cNvSpPr/>
          <p:nvPr/>
        </p:nvSpPr>
        <p:spPr>
          <a:xfrm>
            <a:off x="2366963" y="1497807"/>
            <a:ext cx="178010" cy="465276"/>
          </a:xfrm>
          <a:custGeom>
            <a:avLst/>
            <a:gdLst>
              <a:gd name="connsiteX0" fmla="*/ 45244 w 152400"/>
              <a:gd name="connsiteY0" fmla="*/ 0 h 390525"/>
              <a:gd name="connsiteX1" fmla="*/ 92869 w 152400"/>
              <a:gd name="connsiteY1" fmla="*/ 30956 h 390525"/>
              <a:gd name="connsiteX2" fmla="*/ 119062 w 152400"/>
              <a:gd name="connsiteY2" fmla="*/ 76200 h 390525"/>
              <a:gd name="connsiteX3" fmla="*/ 147637 w 152400"/>
              <a:gd name="connsiteY3" fmla="*/ 154781 h 390525"/>
              <a:gd name="connsiteX4" fmla="*/ 152400 w 152400"/>
              <a:gd name="connsiteY4" fmla="*/ 230981 h 390525"/>
              <a:gd name="connsiteX5" fmla="*/ 135731 w 152400"/>
              <a:gd name="connsiteY5" fmla="*/ 288131 h 390525"/>
              <a:gd name="connsiteX6" fmla="*/ 111919 w 152400"/>
              <a:gd name="connsiteY6" fmla="*/ 338137 h 390525"/>
              <a:gd name="connsiteX7" fmla="*/ 66675 w 152400"/>
              <a:gd name="connsiteY7" fmla="*/ 376237 h 390525"/>
              <a:gd name="connsiteX8" fmla="*/ 35719 w 152400"/>
              <a:gd name="connsiteY8" fmla="*/ 390525 h 390525"/>
              <a:gd name="connsiteX9" fmla="*/ 16669 w 152400"/>
              <a:gd name="connsiteY9" fmla="*/ 383381 h 390525"/>
              <a:gd name="connsiteX10" fmla="*/ 2381 w 152400"/>
              <a:gd name="connsiteY10" fmla="*/ 364331 h 390525"/>
              <a:gd name="connsiteX11" fmla="*/ 16669 w 152400"/>
              <a:gd name="connsiteY11" fmla="*/ 311943 h 390525"/>
              <a:gd name="connsiteX12" fmla="*/ 21431 w 152400"/>
              <a:gd name="connsiteY12" fmla="*/ 254793 h 390525"/>
              <a:gd name="connsiteX13" fmla="*/ 28575 w 152400"/>
              <a:gd name="connsiteY13" fmla="*/ 190500 h 390525"/>
              <a:gd name="connsiteX14" fmla="*/ 21431 w 152400"/>
              <a:gd name="connsiteY14" fmla="*/ 119062 h 390525"/>
              <a:gd name="connsiteX15" fmla="*/ 9525 w 152400"/>
              <a:gd name="connsiteY15" fmla="*/ 66675 h 390525"/>
              <a:gd name="connsiteX16" fmla="*/ 0 w 152400"/>
              <a:gd name="connsiteY16" fmla="*/ 28575 h 390525"/>
              <a:gd name="connsiteX17" fmla="*/ 45244 w 152400"/>
              <a:gd name="connsiteY17" fmla="*/ 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52400" h="390525">
                <a:moveTo>
                  <a:pt x="45244" y="0"/>
                </a:moveTo>
                <a:lnTo>
                  <a:pt x="92869" y="30956"/>
                </a:lnTo>
                <a:lnTo>
                  <a:pt x="119062" y="76200"/>
                </a:lnTo>
                <a:lnTo>
                  <a:pt x="147637" y="154781"/>
                </a:lnTo>
                <a:lnTo>
                  <a:pt x="152400" y="230981"/>
                </a:lnTo>
                <a:lnTo>
                  <a:pt x="135731" y="288131"/>
                </a:lnTo>
                <a:lnTo>
                  <a:pt x="111919" y="338137"/>
                </a:lnTo>
                <a:lnTo>
                  <a:pt x="66675" y="376237"/>
                </a:lnTo>
                <a:lnTo>
                  <a:pt x="35719" y="390525"/>
                </a:lnTo>
                <a:lnTo>
                  <a:pt x="16669" y="383381"/>
                </a:lnTo>
                <a:lnTo>
                  <a:pt x="2381" y="364331"/>
                </a:lnTo>
                <a:lnTo>
                  <a:pt x="16669" y="311943"/>
                </a:lnTo>
                <a:lnTo>
                  <a:pt x="21431" y="254793"/>
                </a:lnTo>
                <a:lnTo>
                  <a:pt x="28575" y="190500"/>
                </a:lnTo>
                <a:lnTo>
                  <a:pt x="21431" y="119062"/>
                </a:lnTo>
                <a:lnTo>
                  <a:pt x="9525" y="66675"/>
                </a:lnTo>
                <a:lnTo>
                  <a:pt x="0" y="28575"/>
                </a:lnTo>
                <a:lnTo>
                  <a:pt x="45244" y="0"/>
                </a:lnTo>
                <a:close/>
              </a:path>
            </a:pathLst>
          </a:cu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Freeform 42"/>
          <p:cNvSpPr/>
          <p:nvPr/>
        </p:nvSpPr>
        <p:spPr>
          <a:xfrm flipH="1">
            <a:off x="1530394" y="1525767"/>
            <a:ext cx="152400" cy="390525"/>
          </a:xfrm>
          <a:custGeom>
            <a:avLst/>
            <a:gdLst>
              <a:gd name="connsiteX0" fmla="*/ 45244 w 152400"/>
              <a:gd name="connsiteY0" fmla="*/ 0 h 390525"/>
              <a:gd name="connsiteX1" fmla="*/ 92869 w 152400"/>
              <a:gd name="connsiteY1" fmla="*/ 30956 h 390525"/>
              <a:gd name="connsiteX2" fmla="*/ 119062 w 152400"/>
              <a:gd name="connsiteY2" fmla="*/ 76200 h 390525"/>
              <a:gd name="connsiteX3" fmla="*/ 147637 w 152400"/>
              <a:gd name="connsiteY3" fmla="*/ 154781 h 390525"/>
              <a:gd name="connsiteX4" fmla="*/ 152400 w 152400"/>
              <a:gd name="connsiteY4" fmla="*/ 230981 h 390525"/>
              <a:gd name="connsiteX5" fmla="*/ 135731 w 152400"/>
              <a:gd name="connsiteY5" fmla="*/ 288131 h 390525"/>
              <a:gd name="connsiteX6" fmla="*/ 111919 w 152400"/>
              <a:gd name="connsiteY6" fmla="*/ 338137 h 390525"/>
              <a:gd name="connsiteX7" fmla="*/ 66675 w 152400"/>
              <a:gd name="connsiteY7" fmla="*/ 376237 h 390525"/>
              <a:gd name="connsiteX8" fmla="*/ 35719 w 152400"/>
              <a:gd name="connsiteY8" fmla="*/ 390525 h 390525"/>
              <a:gd name="connsiteX9" fmla="*/ 16669 w 152400"/>
              <a:gd name="connsiteY9" fmla="*/ 383381 h 390525"/>
              <a:gd name="connsiteX10" fmla="*/ 2381 w 152400"/>
              <a:gd name="connsiteY10" fmla="*/ 364331 h 390525"/>
              <a:gd name="connsiteX11" fmla="*/ 16669 w 152400"/>
              <a:gd name="connsiteY11" fmla="*/ 311943 h 390525"/>
              <a:gd name="connsiteX12" fmla="*/ 21431 w 152400"/>
              <a:gd name="connsiteY12" fmla="*/ 254793 h 390525"/>
              <a:gd name="connsiteX13" fmla="*/ 28575 w 152400"/>
              <a:gd name="connsiteY13" fmla="*/ 190500 h 390525"/>
              <a:gd name="connsiteX14" fmla="*/ 21431 w 152400"/>
              <a:gd name="connsiteY14" fmla="*/ 119062 h 390525"/>
              <a:gd name="connsiteX15" fmla="*/ 9525 w 152400"/>
              <a:gd name="connsiteY15" fmla="*/ 66675 h 390525"/>
              <a:gd name="connsiteX16" fmla="*/ 0 w 152400"/>
              <a:gd name="connsiteY16" fmla="*/ 28575 h 390525"/>
              <a:gd name="connsiteX17" fmla="*/ 45244 w 152400"/>
              <a:gd name="connsiteY17" fmla="*/ 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52400" h="390525">
                <a:moveTo>
                  <a:pt x="45244" y="0"/>
                </a:moveTo>
                <a:lnTo>
                  <a:pt x="92869" y="30956"/>
                </a:lnTo>
                <a:lnTo>
                  <a:pt x="119062" y="76200"/>
                </a:lnTo>
                <a:lnTo>
                  <a:pt x="147637" y="154781"/>
                </a:lnTo>
                <a:lnTo>
                  <a:pt x="152400" y="230981"/>
                </a:lnTo>
                <a:lnTo>
                  <a:pt x="135731" y="288131"/>
                </a:lnTo>
                <a:lnTo>
                  <a:pt x="111919" y="338137"/>
                </a:lnTo>
                <a:lnTo>
                  <a:pt x="66675" y="376237"/>
                </a:lnTo>
                <a:lnTo>
                  <a:pt x="35719" y="390525"/>
                </a:lnTo>
                <a:lnTo>
                  <a:pt x="16669" y="383381"/>
                </a:lnTo>
                <a:lnTo>
                  <a:pt x="2381" y="364331"/>
                </a:lnTo>
                <a:lnTo>
                  <a:pt x="16669" y="311943"/>
                </a:lnTo>
                <a:lnTo>
                  <a:pt x="21431" y="254793"/>
                </a:lnTo>
                <a:lnTo>
                  <a:pt x="28575" y="190500"/>
                </a:lnTo>
                <a:lnTo>
                  <a:pt x="21431" y="119062"/>
                </a:lnTo>
                <a:lnTo>
                  <a:pt x="9525" y="66675"/>
                </a:lnTo>
                <a:lnTo>
                  <a:pt x="0" y="28575"/>
                </a:lnTo>
                <a:lnTo>
                  <a:pt x="45244" y="0"/>
                </a:lnTo>
                <a:close/>
              </a:path>
            </a:pathLst>
          </a:custGeom>
          <a:gradFill flip="none" rotWithShape="1">
            <a:gsLst>
              <a:gs pos="0">
                <a:srgbClr val="FF3399">
                  <a:tint val="66000"/>
                  <a:satMod val="160000"/>
                </a:srgbClr>
              </a:gs>
              <a:gs pos="50000">
                <a:srgbClr val="FF3399">
                  <a:tint val="44500"/>
                  <a:satMod val="160000"/>
                </a:srgbClr>
              </a:gs>
              <a:gs pos="100000">
                <a:srgbClr val="FF33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6" name="Freeform 45"/>
          <p:cNvSpPr/>
          <p:nvPr/>
        </p:nvSpPr>
        <p:spPr>
          <a:xfrm>
            <a:off x="1272487" y="1470715"/>
            <a:ext cx="803561" cy="511550"/>
          </a:xfrm>
          <a:custGeom>
            <a:avLst/>
            <a:gdLst>
              <a:gd name="connsiteX0" fmla="*/ 523875 w 616744"/>
              <a:gd name="connsiteY0" fmla="*/ 138113 h 1026319"/>
              <a:gd name="connsiteX1" fmla="*/ 476250 w 616744"/>
              <a:gd name="connsiteY1" fmla="*/ 109538 h 1026319"/>
              <a:gd name="connsiteX2" fmla="*/ 442913 w 616744"/>
              <a:gd name="connsiteY2" fmla="*/ 95250 h 1026319"/>
              <a:gd name="connsiteX3" fmla="*/ 400050 w 616744"/>
              <a:gd name="connsiteY3" fmla="*/ 85725 h 1026319"/>
              <a:gd name="connsiteX4" fmla="*/ 345281 w 616744"/>
              <a:gd name="connsiteY4" fmla="*/ 85725 h 1026319"/>
              <a:gd name="connsiteX5" fmla="*/ 300038 w 616744"/>
              <a:gd name="connsiteY5" fmla="*/ 97631 h 1026319"/>
              <a:gd name="connsiteX6" fmla="*/ 238125 w 616744"/>
              <a:gd name="connsiteY6" fmla="*/ 133350 h 1026319"/>
              <a:gd name="connsiteX7" fmla="*/ 180975 w 616744"/>
              <a:gd name="connsiteY7" fmla="*/ 190500 h 1026319"/>
              <a:gd name="connsiteX8" fmla="*/ 152400 w 616744"/>
              <a:gd name="connsiteY8" fmla="*/ 247650 h 1026319"/>
              <a:gd name="connsiteX9" fmla="*/ 130969 w 616744"/>
              <a:gd name="connsiteY9" fmla="*/ 295275 h 1026319"/>
              <a:gd name="connsiteX10" fmla="*/ 102394 w 616744"/>
              <a:gd name="connsiteY10" fmla="*/ 352425 h 1026319"/>
              <a:gd name="connsiteX11" fmla="*/ 80963 w 616744"/>
              <a:gd name="connsiteY11" fmla="*/ 466725 h 1026319"/>
              <a:gd name="connsiteX12" fmla="*/ 78581 w 616744"/>
              <a:gd name="connsiteY12" fmla="*/ 550069 h 1026319"/>
              <a:gd name="connsiteX13" fmla="*/ 97631 w 616744"/>
              <a:gd name="connsiteY13" fmla="*/ 640556 h 1026319"/>
              <a:gd name="connsiteX14" fmla="*/ 119063 w 616744"/>
              <a:gd name="connsiteY14" fmla="*/ 714375 h 1026319"/>
              <a:gd name="connsiteX15" fmla="*/ 159544 w 616744"/>
              <a:gd name="connsiteY15" fmla="*/ 800100 h 1026319"/>
              <a:gd name="connsiteX16" fmla="*/ 214313 w 616744"/>
              <a:gd name="connsiteY16" fmla="*/ 869156 h 1026319"/>
              <a:gd name="connsiteX17" fmla="*/ 295275 w 616744"/>
              <a:gd name="connsiteY17" fmla="*/ 921544 h 1026319"/>
              <a:gd name="connsiteX18" fmla="*/ 373856 w 616744"/>
              <a:gd name="connsiteY18" fmla="*/ 935831 h 1026319"/>
              <a:gd name="connsiteX19" fmla="*/ 426244 w 616744"/>
              <a:gd name="connsiteY19" fmla="*/ 931069 h 1026319"/>
              <a:gd name="connsiteX20" fmla="*/ 466725 w 616744"/>
              <a:gd name="connsiteY20" fmla="*/ 909638 h 1026319"/>
              <a:gd name="connsiteX21" fmla="*/ 507206 w 616744"/>
              <a:gd name="connsiteY21" fmla="*/ 881063 h 1026319"/>
              <a:gd name="connsiteX22" fmla="*/ 547688 w 616744"/>
              <a:gd name="connsiteY22" fmla="*/ 850106 h 1026319"/>
              <a:gd name="connsiteX23" fmla="*/ 573881 w 616744"/>
              <a:gd name="connsiteY23" fmla="*/ 842963 h 1026319"/>
              <a:gd name="connsiteX24" fmla="*/ 600075 w 616744"/>
              <a:gd name="connsiteY24" fmla="*/ 854869 h 1026319"/>
              <a:gd name="connsiteX25" fmla="*/ 604838 w 616744"/>
              <a:gd name="connsiteY25" fmla="*/ 876300 h 1026319"/>
              <a:gd name="connsiteX26" fmla="*/ 616744 w 616744"/>
              <a:gd name="connsiteY26" fmla="*/ 890588 h 1026319"/>
              <a:gd name="connsiteX27" fmla="*/ 604838 w 616744"/>
              <a:gd name="connsiteY27" fmla="*/ 916781 h 1026319"/>
              <a:gd name="connsiteX28" fmla="*/ 573881 w 616744"/>
              <a:gd name="connsiteY28" fmla="*/ 952500 h 1026319"/>
              <a:gd name="connsiteX29" fmla="*/ 516731 w 616744"/>
              <a:gd name="connsiteY29" fmla="*/ 985838 h 1026319"/>
              <a:gd name="connsiteX30" fmla="*/ 457200 w 616744"/>
              <a:gd name="connsiteY30" fmla="*/ 1014413 h 1026319"/>
              <a:gd name="connsiteX31" fmla="*/ 419100 w 616744"/>
              <a:gd name="connsiteY31" fmla="*/ 1016794 h 1026319"/>
              <a:gd name="connsiteX32" fmla="*/ 347663 w 616744"/>
              <a:gd name="connsiteY32" fmla="*/ 1026319 h 1026319"/>
              <a:gd name="connsiteX33" fmla="*/ 300038 w 616744"/>
              <a:gd name="connsiteY33" fmla="*/ 1012031 h 1026319"/>
              <a:gd name="connsiteX34" fmla="*/ 250031 w 616744"/>
              <a:gd name="connsiteY34" fmla="*/ 995363 h 1026319"/>
              <a:gd name="connsiteX35" fmla="*/ 190500 w 616744"/>
              <a:gd name="connsiteY35" fmla="*/ 957263 h 1026319"/>
              <a:gd name="connsiteX36" fmla="*/ 145256 w 616744"/>
              <a:gd name="connsiteY36" fmla="*/ 919163 h 1026319"/>
              <a:gd name="connsiteX37" fmla="*/ 95250 w 616744"/>
              <a:gd name="connsiteY37" fmla="*/ 859631 h 1026319"/>
              <a:gd name="connsiteX38" fmla="*/ 57150 w 616744"/>
              <a:gd name="connsiteY38" fmla="*/ 781050 h 1026319"/>
              <a:gd name="connsiteX39" fmla="*/ 28575 w 616744"/>
              <a:gd name="connsiteY39" fmla="*/ 709613 h 1026319"/>
              <a:gd name="connsiteX40" fmla="*/ 9525 w 616744"/>
              <a:gd name="connsiteY40" fmla="*/ 619125 h 1026319"/>
              <a:gd name="connsiteX41" fmla="*/ 0 w 616744"/>
              <a:gd name="connsiteY41" fmla="*/ 523875 h 1026319"/>
              <a:gd name="connsiteX42" fmla="*/ 9525 w 616744"/>
              <a:gd name="connsiteY42" fmla="*/ 426244 h 1026319"/>
              <a:gd name="connsiteX43" fmla="*/ 23813 w 616744"/>
              <a:gd name="connsiteY43" fmla="*/ 338138 h 1026319"/>
              <a:gd name="connsiteX44" fmla="*/ 38100 w 616744"/>
              <a:gd name="connsiteY44" fmla="*/ 283369 h 1026319"/>
              <a:gd name="connsiteX45" fmla="*/ 88106 w 616744"/>
              <a:gd name="connsiteY45" fmla="*/ 190500 h 1026319"/>
              <a:gd name="connsiteX46" fmla="*/ 133350 w 616744"/>
              <a:gd name="connsiteY46" fmla="*/ 116681 h 1026319"/>
              <a:gd name="connsiteX47" fmla="*/ 190500 w 616744"/>
              <a:gd name="connsiteY47" fmla="*/ 64294 h 1026319"/>
              <a:gd name="connsiteX48" fmla="*/ 283369 w 616744"/>
              <a:gd name="connsiteY48" fmla="*/ 14288 h 1026319"/>
              <a:gd name="connsiteX49" fmla="*/ 354806 w 616744"/>
              <a:gd name="connsiteY49" fmla="*/ 4763 h 1026319"/>
              <a:gd name="connsiteX50" fmla="*/ 404813 w 616744"/>
              <a:gd name="connsiteY50" fmla="*/ 0 h 1026319"/>
              <a:gd name="connsiteX51" fmla="*/ 438150 w 616744"/>
              <a:gd name="connsiteY51" fmla="*/ 9525 h 1026319"/>
              <a:gd name="connsiteX52" fmla="*/ 500063 w 616744"/>
              <a:gd name="connsiteY52" fmla="*/ 38100 h 1026319"/>
              <a:gd name="connsiteX53" fmla="*/ 550069 w 616744"/>
              <a:gd name="connsiteY53" fmla="*/ 61913 h 1026319"/>
              <a:gd name="connsiteX54" fmla="*/ 585788 w 616744"/>
              <a:gd name="connsiteY54" fmla="*/ 97631 h 1026319"/>
              <a:gd name="connsiteX55" fmla="*/ 597694 w 616744"/>
              <a:gd name="connsiteY55" fmla="*/ 119063 h 1026319"/>
              <a:gd name="connsiteX56" fmla="*/ 592931 w 616744"/>
              <a:gd name="connsiteY56" fmla="*/ 142875 h 1026319"/>
              <a:gd name="connsiteX57" fmla="*/ 569119 w 616744"/>
              <a:gd name="connsiteY57" fmla="*/ 159544 h 1026319"/>
              <a:gd name="connsiteX58" fmla="*/ 523875 w 616744"/>
              <a:gd name="connsiteY58" fmla="*/ 138113 h 1026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616744" h="1026319">
                <a:moveTo>
                  <a:pt x="523875" y="138113"/>
                </a:moveTo>
                <a:lnTo>
                  <a:pt x="476250" y="109538"/>
                </a:lnTo>
                <a:lnTo>
                  <a:pt x="442913" y="95250"/>
                </a:lnTo>
                <a:lnTo>
                  <a:pt x="400050" y="85725"/>
                </a:lnTo>
                <a:lnTo>
                  <a:pt x="345281" y="85725"/>
                </a:lnTo>
                <a:lnTo>
                  <a:pt x="300038" y="97631"/>
                </a:lnTo>
                <a:lnTo>
                  <a:pt x="238125" y="133350"/>
                </a:lnTo>
                <a:lnTo>
                  <a:pt x="180975" y="190500"/>
                </a:lnTo>
                <a:lnTo>
                  <a:pt x="152400" y="247650"/>
                </a:lnTo>
                <a:lnTo>
                  <a:pt x="130969" y="295275"/>
                </a:lnTo>
                <a:lnTo>
                  <a:pt x="102394" y="352425"/>
                </a:lnTo>
                <a:lnTo>
                  <a:pt x="80963" y="466725"/>
                </a:lnTo>
                <a:lnTo>
                  <a:pt x="78581" y="550069"/>
                </a:lnTo>
                <a:lnTo>
                  <a:pt x="97631" y="640556"/>
                </a:lnTo>
                <a:lnTo>
                  <a:pt x="119063" y="714375"/>
                </a:lnTo>
                <a:lnTo>
                  <a:pt x="159544" y="800100"/>
                </a:lnTo>
                <a:lnTo>
                  <a:pt x="214313" y="869156"/>
                </a:lnTo>
                <a:lnTo>
                  <a:pt x="295275" y="921544"/>
                </a:lnTo>
                <a:lnTo>
                  <a:pt x="373856" y="935831"/>
                </a:lnTo>
                <a:lnTo>
                  <a:pt x="426244" y="931069"/>
                </a:lnTo>
                <a:lnTo>
                  <a:pt x="466725" y="909638"/>
                </a:lnTo>
                <a:lnTo>
                  <a:pt x="507206" y="881063"/>
                </a:lnTo>
                <a:lnTo>
                  <a:pt x="547688" y="850106"/>
                </a:lnTo>
                <a:lnTo>
                  <a:pt x="573881" y="842963"/>
                </a:lnTo>
                <a:lnTo>
                  <a:pt x="600075" y="854869"/>
                </a:lnTo>
                <a:lnTo>
                  <a:pt x="604838" y="876300"/>
                </a:lnTo>
                <a:lnTo>
                  <a:pt x="616744" y="890588"/>
                </a:lnTo>
                <a:lnTo>
                  <a:pt x="604838" y="916781"/>
                </a:lnTo>
                <a:lnTo>
                  <a:pt x="573881" y="952500"/>
                </a:lnTo>
                <a:lnTo>
                  <a:pt x="516731" y="985838"/>
                </a:lnTo>
                <a:lnTo>
                  <a:pt x="457200" y="1014413"/>
                </a:lnTo>
                <a:lnTo>
                  <a:pt x="419100" y="1016794"/>
                </a:lnTo>
                <a:lnTo>
                  <a:pt x="347663" y="1026319"/>
                </a:lnTo>
                <a:lnTo>
                  <a:pt x="300038" y="1012031"/>
                </a:lnTo>
                <a:lnTo>
                  <a:pt x="250031" y="995363"/>
                </a:lnTo>
                <a:lnTo>
                  <a:pt x="190500" y="957263"/>
                </a:lnTo>
                <a:lnTo>
                  <a:pt x="145256" y="919163"/>
                </a:lnTo>
                <a:lnTo>
                  <a:pt x="95250" y="859631"/>
                </a:lnTo>
                <a:lnTo>
                  <a:pt x="57150" y="781050"/>
                </a:lnTo>
                <a:lnTo>
                  <a:pt x="28575" y="709613"/>
                </a:lnTo>
                <a:lnTo>
                  <a:pt x="9525" y="619125"/>
                </a:lnTo>
                <a:lnTo>
                  <a:pt x="0" y="523875"/>
                </a:lnTo>
                <a:lnTo>
                  <a:pt x="9525" y="426244"/>
                </a:lnTo>
                <a:lnTo>
                  <a:pt x="23813" y="338138"/>
                </a:lnTo>
                <a:lnTo>
                  <a:pt x="38100" y="283369"/>
                </a:lnTo>
                <a:lnTo>
                  <a:pt x="88106" y="190500"/>
                </a:lnTo>
                <a:lnTo>
                  <a:pt x="133350" y="116681"/>
                </a:lnTo>
                <a:lnTo>
                  <a:pt x="190500" y="64294"/>
                </a:lnTo>
                <a:lnTo>
                  <a:pt x="283369" y="14288"/>
                </a:lnTo>
                <a:lnTo>
                  <a:pt x="354806" y="4763"/>
                </a:lnTo>
                <a:lnTo>
                  <a:pt x="404813" y="0"/>
                </a:lnTo>
                <a:lnTo>
                  <a:pt x="438150" y="9525"/>
                </a:lnTo>
                <a:lnTo>
                  <a:pt x="500063" y="38100"/>
                </a:lnTo>
                <a:lnTo>
                  <a:pt x="550069" y="61913"/>
                </a:lnTo>
                <a:lnTo>
                  <a:pt x="585788" y="97631"/>
                </a:lnTo>
                <a:lnTo>
                  <a:pt x="597694" y="119063"/>
                </a:lnTo>
                <a:lnTo>
                  <a:pt x="592931" y="142875"/>
                </a:lnTo>
                <a:lnTo>
                  <a:pt x="569119" y="159544"/>
                </a:lnTo>
                <a:lnTo>
                  <a:pt x="523875" y="138113"/>
                </a:lnTo>
                <a:close/>
              </a:path>
            </a:pathLst>
          </a:cu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1258633" y="1646715"/>
            <a:ext cx="0" cy="159860"/>
          </a:xfrm>
          <a:prstGeom prst="straightConnector1">
            <a:avLst/>
          </a:prstGeom>
          <a:ln w="3810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3272869" y="1646715"/>
            <a:ext cx="0" cy="159860"/>
          </a:xfrm>
          <a:prstGeom prst="straightConnector1">
            <a:avLst/>
          </a:prstGeom>
          <a:ln w="3810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44" idx="46"/>
          </p:cNvCxnSpPr>
          <p:nvPr/>
        </p:nvCxnSpPr>
        <p:spPr>
          <a:xfrm>
            <a:off x="2729345" y="619192"/>
            <a:ext cx="202460" cy="760782"/>
          </a:xfrm>
          <a:prstGeom prst="straightConnector1">
            <a:avLst/>
          </a:prstGeom>
          <a:ln w="28575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" descr="http://t0.gstatic.com/images?q=tbn:ANd9GcRav3kJBxiSYRsK3vxeoOwoOyArZEI_8hcv4z4onLLwxy-auJh9RQ"/>
          <p:cNvPicPr>
            <a:picLocks noChangeAspect="1" noChangeArrowheads="1"/>
          </p:cNvPicPr>
          <p:nvPr/>
        </p:nvPicPr>
        <p:blipFill>
          <a:blip r:embed="rId2" cstate="print"/>
          <a:srcRect l="6236" r="7685"/>
          <a:stretch>
            <a:fillRect/>
          </a:stretch>
        </p:blipFill>
        <p:spPr bwMode="auto">
          <a:xfrm>
            <a:off x="1790434" y="1489895"/>
            <a:ext cx="447608" cy="468000"/>
          </a:xfrm>
          <a:prstGeom prst="rect">
            <a:avLst/>
          </a:prstGeom>
          <a:noFill/>
        </p:spPr>
      </p:pic>
      <p:cxnSp>
        <p:nvCxnSpPr>
          <p:cNvPr id="37" name="Straight Arrow Connector 36"/>
          <p:cNvCxnSpPr/>
          <p:nvPr/>
        </p:nvCxnSpPr>
        <p:spPr>
          <a:xfrm flipV="1">
            <a:off x="2268949" y="1646715"/>
            <a:ext cx="0" cy="159860"/>
          </a:xfrm>
          <a:prstGeom prst="straightConnector1">
            <a:avLst/>
          </a:prstGeom>
          <a:ln w="3810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47"/>
          <p:cNvSpPr/>
          <p:nvPr/>
        </p:nvSpPr>
        <p:spPr>
          <a:xfrm>
            <a:off x="2065393" y="1030565"/>
            <a:ext cx="1903401" cy="1400374"/>
          </a:xfrm>
          <a:custGeom>
            <a:avLst/>
            <a:gdLst>
              <a:gd name="connsiteX0" fmla="*/ 38366 w 1903401"/>
              <a:gd name="connsiteY0" fmla="*/ 408176 h 1400374"/>
              <a:gd name="connsiteX1" fmla="*/ 153466 w 1903401"/>
              <a:gd name="connsiteY1" fmla="*/ 286683 h 1400374"/>
              <a:gd name="connsiteX2" fmla="*/ 326115 w 1903401"/>
              <a:gd name="connsiteY2" fmla="*/ 158794 h 1400374"/>
              <a:gd name="connsiteX3" fmla="*/ 517947 w 1903401"/>
              <a:gd name="connsiteY3" fmla="*/ 82062 h 1400374"/>
              <a:gd name="connsiteX4" fmla="*/ 735357 w 1903401"/>
              <a:gd name="connsiteY4" fmla="*/ 11723 h 1400374"/>
              <a:gd name="connsiteX5" fmla="*/ 984738 w 1903401"/>
              <a:gd name="connsiteY5" fmla="*/ 11723 h 1400374"/>
              <a:gd name="connsiteX6" fmla="*/ 1253304 w 1903401"/>
              <a:gd name="connsiteY6" fmla="*/ 50090 h 1400374"/>
              <a:gd name="connsiteX7" fmla="*/ 1477108 w 1903401"/>
              <a:gd name="connsiteY7" fmla="*/ 120428 h 1400374"/>
              <a:gd name="connsiteX8" fmla="*/ 1675334 w 1903401"/>
              <a:gd name="connsiteY8" fmla="*/ 254711 h 1400374"/>
              <a:gd name="connsiteX9" fmla="*/ 1822406 w 1903401"/>
              <a:gd name="connsiteY9" fmla="*/ 408176 h 1400374"/>
              <a:gd name="connsiteX10" fmla="*/ 1899138 w 1903401"/>
              <a:gd name="connsiteY10" fmla="*/ 631980 h 1400374"/>
              <a:gd name="connsiteX11" fmla="*/ 1847983 w 1903401"/>
              <a:gd name="connsiteY11" fmla="*/ 938912 h 1400374"/>
              <a:gd name="connsiteX12" fmla="*/ 1688123 w 1903401"/>
              <a:gd name="connsiteY12" fmla="*/ 1117955 h 1400374"/>
              <a:gd name="connsiteX13" fmla="*/ 1617785 w 1903401"/>
              <a:gd name="connsiteY13" fmla="*/ 1169111 h 1400374"/>
              <a:gd name="connsiteX14" fmla="*/ 1419558 w 1903401"/>
              <a:gd name="connsiteY14" fmla="*/ 1296999 h 1400374"/>
              <a:gd name="connsiteX15" fmla="*/ 1106232 w 1903401"/>
              <a:gd name="connsiteY15" fmla="*/ 1386520 h 1400374"/>
              <a:gd name="connsiteX16" fmla="*/ 831273 w 1903401"/>
              <a:gd name="connsiteY16" fmla="*/ 1380126 h 1400374"/>
              <a:gd name="connsiteX17" fmla="*/ 709779 w 1903401"/>
              <a:gd name="connsiteY17" fmla="*/ 1373732 h 1400374"/>
              <a:gd name="connsiteX18" fmla="*/ 517947 w 1903401"/>
              <a:gd name="connsiteY18" fmla="*/ 1309787 h 1400374"/>
              <a:gd name="connsiteX19" fmla="*/ 422031 w 1903401"/>
              <a:gd name="connsiteY19" fmla="*/ 1284210 h 1400374"/>
              <a:gd name="connsiteX20" fmla="*/ 313326 w 1903401"/>
              <a:gd name="connsiteY20" fmla="*/ 1226660 h 1400374"/>
              <a:gd name="connsiteX21" fmla="*/ 230199 w 1903401"/>
              <a:gd name="connsiteY21" fmla="*/ 1162716 h 1400374"/>
              <a:gd name="connsiteX22" fmla="*/ 102310 w 1903401"/>
              <a:gd name="connsiteY22" fmla="*/ 1060406 h 1400374"/>
              <a:gd name="connsiteX23" fmla="*/ 51155 w 1903401"/>
              <a:gd name="connsiteY23" fmla="*/ 964490 h 1400374"/>
              <a:gd name="connsiteX24" fmla="*/ 0 w 1903401"/>
              <a:gd name="connsiteY24" fmla="*/ 887757 h 1400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03401" h="1400374">
                <a:moveTo>
                  <a:pt x="38366" y="408176"/>
                </a:moveTo>
                <a:cubicBezTo>
                  <a:pt x="71937" y="368211"/>
                  <a:pt x="105508" y="328247"/>
                  <a:pt x="153466" y="286683"/>
                </a:cubicBezTo>
                <a:cubicBezTo>
                  <a:pt x="201424" y="245119"/>
                  <a:pt x="265368" y="192898"/>
                  <a:pt x="326115" y="158794"/>
                </a:cubicBezTo>
                <a:cubicBezTo>
                  <a:pt x="386862" y="124691"/>
                  <a:pt x="449740" y="106574"/>
                  <a:pt x="517947" y="82062"/>
                </a:cubicBezTo>
                <a:cubicBezTo>
                  <a:pt x="586154" y="57550"/>
                  <a:pt x="657559" y="23446"/>
                  <a:pt x="735357" y="11723"/>
                </a:cubicBezTo>
                <a:cubicBezTo>
                  <a:pt x="813155" y="0"/>
                  <a:pt x="898414" y="5329"/>
                  <a:pt x="984738" y="11723"/>
                </a:cubicBezTo>
                <a:cubicBezTo>
                  <a:pt x="1071062" y="18117"/>
                  <a:pt x="1171242" y="31973"/>
                  <a:pt x="1253304" y="50090"/>
                </a:cubicBezTo>
                <a:cubicBezTo>
                  <a:pt x="1335366" y="68208"/>
                  <a:pt x="1406770" y="86325"/>
                  <a:pt x="1477108" y="120428"/>
                </a:cubicBezTo>
                <a:cubicBezTo>
                  <a:pt x="1547446" y="154531"/>
                  <a:pt x="1617784" y="206753"/>
                  <a:pt x="1675334" y="254711"/>
                </a:cubicBezTo>
                <a:cubicBezTo>
                  <a:pt x="1732884" y="302669"/>
                  <a:pt x="1785105" y="345298"/>
                  <a:pt x="1822406" y="408176"/>
                </a:cubicBezTo>
                <a:cubicBezTo>
                  <a:pt x="1859707" y="471054"/>
                  <a:pt x="1894875" y="543524"/>
                  <a:pt x="1899138" y="631980"/>
                </a:cubicBezTo>
                <a:cubicBezTo>
                  <a:pt x="1903401" y="720436"/>
                  <a:pt x="1883152" y="857916"/>
                  <a:pt x="1847983" y="938912"/>
                </a:cubicBezTo>
                <a:cubicBezTo>
                  <a:pt x="1812814" y="1019908"/>
                  <a:pt x="1726489" y="1079589"/>
                  <a:pt x="1688123" y="1117955"/>
                </a:cubicBezTo>
                <a:cubicBezTo>
                  <a:pt x="1649757" y="1156322"/>
                  <a:pt x="1662546" y="1139270"/>
                  <a:pt x="1617785" y="1169111"/>
                </a:cubicBezTo>
                <a:cubicBezTo>
                  <a:pt x="1573024" y="1198952"/>
                  <a:pt x="1504817" y="1260764"/>
                  <a:pt x="1419558" y="1296999"/>
                </a:cubicBezTo>
                <a:cubicBezTo>
                  <a:pt x="1334299" y="1333234"/>
                  <a:pt x="1204279" y="1372666"/>
                  <a:pt x="1106232" y="1386520"/>
                </a:cubicBezTo>
                <a:cubicBezTo>
                  <a:pt x="1008185" y="1400374"/>
                  <a:pt x="897348" y="1382257"/>
                  <a:pt x="831273" y="1380126"/>
                </a:cubicBezTo>
                <a:cubicBezTo>
                  <a:pt x="765198" y="1377995"/>
                  <a:pt x="762000" y="1385455"/>
                  <a:pt x="709779" y="1373732"/>
                </a:cubicBezTo>
                <a:cubicBezTo>
                  <a:pt x="657558" y="1362009"/>
                  <a:pt x="565905" y="1324707"/>
                  <a:pt x="517947" y="1309787"/>
                </a:cubicBezTo>
                <a:cubicBezTo>
                  <a:pt x="469989" y="1294867"/>
                  <a:pt x="456134" y="1298064"/>
                  <a:pt x="422031" y="1284210"/>
                </a:cubicBezTo>
                <a:cubicBezTo>
                  <a:pt x="387928" y="1270356"/>
                  <a:pt x="345298" y="1246909"/>
                  <a:pt x="313326" y="1226660"/>
                </a:cubicBezTo>
                <a:cubicBezTo>
                  <a:pt x="281354" y="1206411"/>
                  <a:pt x="265368" y="1190425"/>
                  <a:pt x="230199" y="1162716"/>
                </a:cubicBezTo>
                <a:cubicBezTo>
                  <a:pt x="195030" y="1135007"/>
                  <a:pt x="132151" y="1093444"/>
                  <a:pt x="102310" y="1060406"/>
                </a:cubicBezTo>
                <a:cubicBezTo>
                  <a:pt x="72469" y="1027368"/>
                  <a:pt x="68207" y="993265"/>
                  <a:pt x="51155" y="964490"/>
                </a:cubicBezTo>
                <a:cubicBezTo>
                  <a:pt x="34103" y="935715"/>
                  <a:pt x="17051" y="911736"/>
                  <a:pt x="0" y="887757"/>
                </a:cubicBezTo>
              </a:path>
            </a:pathLst>
          </a:custGeom>
          <a:ln w="12700">
            <a:solidFill>
              <a:srgbClr val="0000C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0" name="Freeform 49"/>
          <p:cNvSpPr/>
          <p:nvPr/>
        </p:nvSpPr>
        <p:spPr>
          <a:xfrm>
            <a:off x="2020632" y="694859"/>
            <a:ext cx="1243712" cy="2013172"/>
          </a:xfrm>
          <a:custGeom>
            <a:avLst/>
            <a:gdLst>
              <a:gd name="connsiteX0" fmla="*/ 6395 w 1243712"/>
              <a:gd name="connsiteY0" fmla="*/ 743882 h 2013172"/>
              <a:gd name="connsiteX1" fmla="*/ 102311 w 1243712"/>
              <a:gd name="connsiteY1" fmla="*/ 462528 h 2013172"/>
              <a:gd name="connsiteX2" fmla="*/ 217410 w 1243712"/>
              <a:gd name="connsiteY2" fmla="*/ 264302 h 2013172"/>
              <a:gd name="connsiteX3" fmla="*/ 364481 w 1243712"/>
              <a:gd name="connsiteY3" fmla="*/ 117231 h 2013172"/>
              <a:gd name="connsiteX4" fmla="*/ 562708 w 1243712"/>
              <a:gd name="connsiteY4" fmla="*/ 14920 h 2013172"/>
              <a:gd name="connsiteX5" fmla="*/ 716174 w 1243712"/>
              <a:gd name="connsiteY5" fmla="*/ 27709 h 2013172"/>
              <a:gd name="connsiteX6" fmla="*/ 927189 w 1243712"/>
              <a:gd name="connsiteY6" fmla="*/ 142808 h 2013172"/>
              <a:gd name="connsiteX7" fmla="*/ 1029499 w 1243712"/>
              <a:gd name="connsiteY7" fmla="*/ 245119 h 2013172"/>
              <a:gd name="connsiteX8" fmla="*/ 1125416 w 1243712"/>
              <a:gd name="connsiteY8" fmla="*/ 385796 h 2013172"/>
              <a:gd name="connsiteX9" fmla="*/ 1195754 w 1243712"/>
              <a:gd name="connsiteY9" fmla="*/ 545656 h 2013172"/>
              <a:gd name="connsiteX10" fmla="*/ 1221332 w 1243712"/>
              <a:gd name="connsiteY10" fmla="*/ 699121 h 2013172"/>
              <a:gd name="connsiteX11" fmla="*/ 1234120 w 1243712"/>
              <a:gd name="connsiteY11" fmla="*/ 1312984 h 2013172"/>
              <a:gd name="connsiteX12" fmla="*/ 1163782 w 1243712"/>
              <a:gd name="connsiteY12" fmla="*/ 1543183 h 2013172"/>
              <a:gd name="connsiteX13" fmla="*/ 1010316 w 1243712"/>
              <a:gd name="connsiteY13" fmla="*/ 1798959 h 2013172"/>
              <a:gd name="connsiteX14" fmla="*/ 882428 w 1243712"/>
              <a:gd name="connsiteY14" fmla="*/ 1920453 h 2013172"/>
              <a:gd name="connsiteX15" fmla="*/ 760934 w 1243712"/>
              <a:gd name="connsiteY15" fmla="*/ 1997186 h 2013172"/>
              <a:gd name="connsiteX16" fmla="*/ 581891 w 1243712"/>
              <a:gd name="connsiteY16" fmla="*/ 2003580 h 2013172"/>
              <a:gd name="connsiteX17" fmla="*/ 428425 w 1243712"/>
              <a:gd name="connsiteY17" fmla="*/ 1939636 h 2013172"/>
              <a:gd name="connsiteX18" fmla="*/ 287748 w 1243712"/>
              <a:gd name="connsiteY18" fmla="*/ 1818142 h 2013172"/>
              <a:gd name="connsiteX19" fmla="*/ 211016 w 1243712"/>
              <a:gd name="connsiteY19" fmla="*/ 1728621 h 2013172"/>
              <a:gd name="connsiteX20" fmla="*/ 147071 w 1243712"/>
              <a:gd name="connsiteY20" fmla="*/ 1619916 h 2013172"/>
              <a:gd name="connsiteX21" fmla="*/ 115099 w 1243712"/>
              <a:gd name="connsiteY21" fmla="*/ 1536789 h 2013172"/>
              <a:gd name="connsiteX22" fmla="*/ 0 w 1243712"/>
              <a:gd name="connsiteY22" fmla="*/ 1268224 h 2013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43712" h="2013172">
                <a:moveTo>
                  <a:pt x="6395" y="743882"/>
                </a:moveTo>
                <a:cubicBezTo>
                  <a:pt x="36768" y="643170"/>
                  <a:pt x="67142" y="542458"/>
                  <a:pt x="102311" y="462528"/>
                </a:cubicBezTo>
                <a:cubicBezTo>
                  <a:pt x="137480" y="382598"/>
                  <a:pt x="173715" y="321851"/>
                  <a:pt x="217410" y="264302"/>
                </a:cubicBezTo>
                <a:cubicBezTo>
                  <a:pt x="261105" y="206753"/>
                  <a:pt x="306931" y="158795"/>
                  <a:pt x="364481" y="117231"/>
                </a:cubicBezTo>
                <a:cubicBezTo>
                  <a:pt x="422031" y="75667"/>
                  <a:pt x="504093" y="29840"/>
                  <a:pt x="562708" y="14920"/>
                </a:cubicBezTo>
                <a:cubicBezTo>
                  <a:pt x="621323" y="0"/>
                  <a:pt x="655427" y="6394"/>
                  <a:pt x="716174" y="27709"/>
                </a:cubicBezTo>
                <a:cubicBezTo>
                  <a:pt x="776921" y="49024"/>
                  <a:pt x="874968" y="106573"/>
                  <a:pt x="927189" y="142808"/>
                </a:cubicBezTo>
                <a:cubicBezTo>
                  <a:pt x="979410" y="179043"/>
                  <a:pt x="996461" y="204621"/>
                  <a:pt x="1029499" y="245119"/>
                </a:cubicBezTo>
                <a:cubicBezTo>
                  <a:pt x="1062537" y="285617"/>
                  <a:pt x="1097707" y="335707"/>
                  <a:pt x="1125416" y="385796"/>
                </a:cubicBezTo>
                <a:cubicBezTo>
                  <a:pt x="1153125" y="435885"/>
                  <a:pt x="1179768" y="493435"/>
                  <a:pt x="1195754" y="545656"/>
                </a:cubicBezTo>
                <a:cubicBezTo>
                  <a:pt x="1211740" y="597877"/>
                  <a:pt x="1214938" y="571233"/>
                  <a:pt x="1221332" y="699121"/>
                </a:cubicBezTo>
                <a:cubicBezTo>
                  <a:pt x="1227726" y="827009"/>
                  <a:pt x="1243712" y="1172307"/>
                  <a:pt x="1234120" y="1312984"/>
                </a:cubicBezTo>
                <a:cubicBezTo>
                  <a:pt x="1224528" y="1453661"/>
                  <a:pt x="1201083" y="1462187"/>
                  <a:pt x="1163782" y="1543183"/>
                </a:cubicBezTo>
                <a:cubicBezTo>
                  <a:pt x="1126481" y="1624179"/>
                  <a:pt x="1057208" y="1736081"/>
                  <a:pt x="1010316" y="1798959"/>
                </a:cubicBezTo>
                <a:cubicBezTo>
                  <a:pt x="963424" y="1861837"/>
                  <a:pt x="923992" y="1887415"/>
                  <a:pt x="882428" y="1920453"/>
                </a:cubicBezTo>
                <a:cubicBezTo>
                  <a:pt x="840864" y="1953491"/>
                  <a:pt x="811023" y="1983332"/>
                  <a:pt x="760934" y="1997186"/>
                </a:cubicBezTo>
                <a:cubicBezTo>
                  <a:pt x="710845" y="2011040"/>
                  <a:pt x="637309" y="2013172"/>
                  <a:pt x="581891" y="2003580"/>
                </a:cubicBezTo>
                <a:cubicBezTo>
                  <a:pt x="526473" y="1993988"/>
                  <a:pt x="477449" y="1970542"/>
                  <a:pt x="428425" y="1939636"/>
                </a:cubicBezTo>
                <a:cubicBezTo>
                  <a:pt x="379401" y="1908730"/>
                  <a:pt x="323983" y="1853311"/>
                  <a:pt x="287748" y="1818142"/>
                </a:cubicBezTo>
                <a:cubicBezTo>
                  <a:pt x="251513" y="1782973"/>
                  <a:pt x="234462" y="1761659"/>
                  <a:pt x="211016" y="1728621"/>
                </a:cubicBezTo>
                <a:cubicBezTo>
                  <a:pt x="187570" y="1695583"/>
                  <a:pt x="163057" y="1651888"/>
                  <a:pt x="147071" y="1619916"/>
                </a:cubicBezTo>
                <a:cubicBezTo>
                  <a:pt x="131085" y="1587944"/>
                  <a:pt x="139611" y="1595404"/>
                  <a:pt x="115099" y="1536789"/>
                </a:cubicBezTo>
                <a:cubicBezTo>
                  <a:pt x="90587" y="1478174"/>
                  <a:pt x="45293" y="1373199"/>
                  <a:pt x="0" y="1268224"/>
                </a:cubicBezTo>
              </a:path>
            </a:pathLst>
          </a:custGeom>
          <a:ln w="12700">
            <a:solidFill>
              <a:srgbClr val="0000C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Freeform 43"/>
          <p:cNvSpPr/>
          <p:nvPr/>
        </p:nvSpPr>
        <p:spPr>
          <a:xfrm>
            <a:off x="2203142" y="1342825"/>
            <a:ext cx="1119188" cy="780118"/>
          </a:xfrm>
          <a:custGeom>
            <a:avLst/>
            <a:gdLst>
              <a:gd name="connsiteX0" fmla="*/ 23813 w 1119188"/>
              <a:gd name="connsiteY0" fmla="*/ 130969 h 1050132"/>
              <a:gd name="connsiteX1" fmla="*/ 50006 w 1119188"/>
              <a:gd name="connsiteY1" fmla="*/ 180975 h 1050132"/>
              <a:gd name="connsiteX2" fmla="*/ 88106 w 1119188"/>
              <a:gd name="connsiteY2" fmla="*/ 171450 h 1050132"/>
              <a:gd name="connsiteX3" fmla="*/ 145256 w 1119188"/>
              <a:gd name="connsiteY3" fmla="*/ 142875 h 1050132"/>
              <a:gd name="connsiteX4" fmla="*/ 211931 w 1119188"/>
              <a:gd name="connsiteY4" fmla="*/ 121444 h 1050132"/>
              <a:gd name="connsiteX5" fmla="*/ 326231 w 1119188"/>
              <a:gd name="connsiteY5" fmla="*/ 102394 h 1050132"/>
              <a:gd name="connsiteX6" fmla="*/ 461963 w 1119188"/>
              <a:gd name="connsiteY6" fmla="*/ 102394 h 1050132"/>
              <a:gd name="connsiteX7" fmla="*/ 592931 w 1119188"/>
              <a:gd name="connsiteY7" fmla="*/ 135732 h 1050132"/>
              <a:gd name="connsiteX8" fmla="*/ 757238 w 1119188"/>
              <a:gd name="connsiteY8" fmla="*/ 238125 h 1050132"/>
              <a:gd name="connsiteX9" fmla="*/ 838200 w 1119188"/>
              <a:gd name="connsiteY9" fmla="*/ 354807 h 1050132"/>
              <a:gd name="connsiteX10" fmla="*/ 876300 w 1119188"/>
              <a:gd name="connsiteY10" fmla="*/ 521494 h 1050132"/>
              <a:gd name="connsiteX11" fmla="*/ 831056 w 1119188"/>
              <a:gd name="connsiteY11" fmla="*/ 723900 h 1050132"/>
              <a:gd name="connsiteX12" fmla="*/ 700088 w 1119188"/>
              <a:gd name="connsiteY12" fmla="*/ 871538 h 1050132"/>
              <a:gd name="connsiteX13" fmla="*/ 578644 w 1119188"/>
              <a:gd name="connsiteY13" fmla="*/ 931069 h 1050132"/>
              <a:gd name="connsiteX14" fmla="*/ 435769 w 1119188"/>
              <a:gd name="connsiteY14" fmla="*/ 957263 h 1050132"/>
              <a:gd name="connsiteX15" fmla="*/ 335756 w 1119188"/>
              <a:gd name="connsiteY15" fmla="*/ 954882 h 1050132"/>
              <a:gd name="connsiteX16" fmla="*/ 278606 w 1119188"/>
              <a:gd name="connsiteY16" fmla="*/ 952500 h 1050132"/>
              <a:gd name="connsiteX17" fmla="*/ 211931 w 1119188"/>
              <a:gd name="connsiteY17" fmla="*/ 933450 h 1050132"/>
              <a:gd name="connsiteX18" fmla="*/ 159544 w 1119188"/>
              <a:gd name="connsiteY18" fmla="*/ 916782 h 1050132"/>
              <a:gd name="connsiteX19" fmla="*/ 126206 w 1119188"/>
              <a:gd name="connsiteY19" fmla="*/ 900113 h 1050132"/>
              <a:gd name="connsiteX20" fmla="*/ 80963 w 1119188"/>
              <a:gd name="connsiteY20" fmla="*/ 881063 h 1050132"/>
              <a:gd name="connsiteX21" fmla="*/ 54769 w 1119188"/>
              <a:gd name="connsiteY21" fmla="*/ 862013 h 1050132"/>
              <a:gd name="connsiteX22" fmla="*/ 33338 w 1119188"/>
              <a:gd name="connsiteY22" fmla="*/ 862013 h 1050132"/>
              <a:gd name="connsiteX23" fmla="*/ 19050 w 1119188"/>
              <a:gd name="connsiteY23" fmla="*/ 881063 h 1050132"/>
              <a:gd name="connsiteX24" fmla="*/ 4763 w 1119188"/>
              <a:gd name="connsiteY24" fmla="*/ 895350 h 1050132"/>
              <a:gd name="connsiteX25" fmla="*/ 0 w 1119188"/>
              <a:gd name="connsiteY25" fmla="*/ 916782 h 1050132"/>
              <a:gd name="connsiteX26" fmla="*/ 23813 w 1119188"/>
              <a:gd name="connsiteY26" fmla="*/ 945357 h 1050132"/>
              <a:gd name="connsiteX27" fmla="*/ 95250 w 1119188"/>
              <a:gd name="connsiteY27" fmla="*/ 978694 h 1050132"/>
              <a:gd name="connsiteX28" fmla="*/ 178594 w 1119188"/>
              <a:gd name="connsiteY28" fmla="*/ 1007269 h 1050132"/>
              <a:gd name="connsiteX29" fmla="*/ 307181 w 1119188"/>
              <a:gd name="connsiteY29" fmla="*/ 1045369 h 1050132"/>
              <a:gd name="connsiteX30" fmla="*/ 485775 w 1119188"/>
              <a:gd name="connsiteY30" fmla="*/ 1050132 h 1050132"/>
              <a:gd name="connsiteX31" fmla="*/ 626269 w 1119188"/>
              <a:gd name="connsiteY31" fmla="*/ 1033463 h 1050132"/>
              <a:gd name="connsiteX32" fmla="*/ 745331 w 1119188"/>
              <a:gd name="connsiteY32" fmla="*/ 997744 h 1050132"/>
              <a:gd name="connsiteX33" fmla="*/ 833438 w 1119188"/>
              <a:gd name="connsiteY33" fmla="*/ 957263 h 1050132"/>
              <a:gd name="connsiteX34" fmla="*/ 964406 w 1119188"/>
              <a:gd name="connsiteY34" fmla="*/ 854869 h 1050132"/>
              <a:gd name="connsiteX35" fmla="*/ 1031081 w 1119188"/>
              <a:gd name="connsiteY35" fmla="*/ 781050 h 1050132"/>
              <a:gd name="connsiteX36" fmla="*/ 1102519 w 1119188"/>
              <a:gd name="connsiteY36" fmla="*/ 642938 h 1050132"/>
              <a:gd name="connsiteX37" fmla="*/ 1119188 w 1119188"/>
              <a:gd name="connsiteY37" fmla="*/ 566738 h 1050132"/>
              <a:gd name="connsiteX38" fmla="*/ 1114425 w 1119188"/>
              <a:gd name="connsiteY38" fmla="*/ 526257 h 1050132"/>
              <a:gd name="connsiteX39" fmla="*/ 1107281 w 1119188"/>
              <a:gd name="connsiteY39" fmla="*/ 433388 h 1050132"/>
              <a:gd name="connsiteX40" fmla="*/ 1081088 w 1119188"/>
              <a:gd name="connsiteY40" fmla="*/ 369094 h 1050132"/>
              <a:gd name="connsiteX41" fmla="*/ 1062038 w 1119188"/>
              <a:gd name="connsiteY41" fmla="*/ 316707 h 1050132"/>
              <a:gd name="connsiteX42" fmla="*/ 1014413 w 1119188"/>
              <a:gd name="connsiteY42" fmla="*/ 252413 h 1050132"/>
              <a:gd name="connsiteX43" fmla="*/ 945356 w 1119188"/>
              <a:gd name="connsiteY43" fmla="*/ 185738 h 1050132"/>
              <a:gd name="connsiteX44" fmla="*/ 862013 w 1119188"/>
              <a:gd name="connsiteY44" fmla="*/ 123825 h 1050132"/>
              <a:gd name="connsiteX45" fmla="*/ 804863 w 1119188"/>
              <a:gd name="connsiteY45" fmla="*/ 92869 h 1050132"/>
              <a:gd name="connsiteX46" fmla="*/ 728663 w 1119188"/>
              <a:gd name="connsiteY46" fmla="*/ 50007 h 1050132"/>
              <a:gd name="connsiteX47" fmla="*/ 602456 w 1119188"/>
              <a:gd name="connsiteY47" fmla="*/ 21432 h 1050132"/>
              <a:gd name="connsiteX48" fmla="*/ 516731 w 1119188"/>
              <a:gd name="connsiteY48" fmla="*/ 11907 h 1050132"/>
              <a:gd name="connsiteX49" fmla="*/ 404813 w 1119188"/>
              <a:gd name="connsiteY49" fmla="*/ 0 h 1050132"/>
              <a:gd name="connsiteX50" fmla="*/ 366713 w 1119188"/>
              <a:gd name="connsiteY50" fmla="*/ 0 h 1050132"/>
              <a:gd name="connsiteX51" fmla="*/ 278606 w 1119188"/>
              <a:gd name="connsiteY51" fmla="*/ 19050 h 1050132"/>
              <a:gd name="connsiteX52" fmla="*/ 235744 w 1119188"/>
              <a:gd name="connsiteY52" fmla="*/ 26194 h 1050132"/>
              <a:gd name="connsiteX53" fmla="*/ 157163 w 1119188"/>
              <a:gd name="connsiteY53" fmla="*/ 47625 h 1050132"/>
              <a:gd name="connsiteX54" fmla="*/ 100013 w 1119188"/>
              <a:gd name="connsiteY54" fmla="*/ 71438 h 1050132"/>
              <a:gd name="connsiteX55" fmla="*/ 64294 w 1119188"/>
              <a:gd name="connsiteY55" fmla="*/ 85725 h 1050132"/>
              <a:gd name="connsiteX56" fmla="*/ 23813 w 1119188"/>
              <a:gd name="connsiteY56" fmla="*/ 130969 h 105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119188" h="1050132">
                <a:moveTo>
                  <a:pt x="23813" y="130969"/>
                </a:moveTo>
                <a:lnTo>
                  <a:pt x="50006" y="180975"/>
                </a:lnTo>
                <a:lnTo>
                  <a:pt x="88106" y="171450"/>
                </a:lnTo>
                <a:lnTo>
                  <a:pt x="145256" y="142875"/>
                </a:lnTo>
                <a:lnTo>
                  <a:pt x="211931" y="121444"/>
                </a:lnTo>
                <a:lnTo>
                  <a:pt x="326231" y="102394"/>
                </a:lnTo>
                <a:lnTo>
                  <a:pt x="461963" y="102394"/>
                </a:lnTo>
                <a:lnTo>
                  <a:pt x="592931" y="135732"/>
                </a:lnTo>
                <a:lnTo>
                  <a:pt x="757238" y="238125"/>
                </a:lnTo>
                <a:lnTo>
                  <a:pt x="838200" y="354807"/>
                </a:lnTo>
                <a:lnTo>
                  <a:pt x="876300" y="521494"/>
                </a:lnTo>
                <a:lnTo>
                  <a:pt x="831056" y="723900"/>
                </a:lnTo>
                <a:lnTo>
                  <a:pt x="700088" y="871538"/>
                </a:lnTo>
                <a:lnTo>
                  <a:pt x="578644" y="931069"/>
                </a:lnTo>
                <a:lnTo>
                  <a:pt x="435769" y="957263"/>
                </a:lnTo>
                <a:lnTo>
                  <a:pt x="335756" y="954882"/>
                </a:lnTo>
                <a:lnTo>
                  <a:pt x="278606" y="952500"/>
                </a:lnTo>
                <a:lnTo>
                  <a:pt x="211931" y="933450"/>
                </a:lnTo>
                <a:lnTo>
                  <a:pt x="159544" y="916782"/>
                </a:lnTo>
                <a:lnTo>
                  <a:pt x="126206" y="900113"/>
                </a:lnTo>
                <a:lnTo>
                  <a:pt x="80963" y="881063"/>
                </a:lnTo>
                <a:lnTo>
                  <a:pt x="54769" y="862013"/>
                </a:lnTo>
                <a:lnTo>
                  <a:pt x="33338" y="862013"/>
                </a:lnTo>
                <a:lnTo>
                  <a:pt x="19050" y="881063"/>
                </a:lnTo>
                <a:lnTo>
                  <a:pt x="4763" y="895350"/>
                </a:lnTo>
                <a:lnTo>
                  <a:pt x="0" y="916782"/>
                </a:lnTo>
                <a:lnTo>
                  <a:pt x="23813" y="945357"/>
                </a:lnTo>
                <a:lnTo>
                  <a:pt x="95250" y="978694"/>
                </a:lnTo>
                <a:lnTo>
                  <a:pt x="178594" y="1007269"/>
                </a:lnTo>
                <a:lnTo>
                  <a:pt x="307181" y="1045369"/>
                </a:lnTo>
                <a:lnTo>
                  <a:pt x="485775" y="1050132"/>
                </a:lnTo>
                <a:lnTo>
                  <a:pt x="626269" y="1033463"/>
                </a:lnTo>
                <a:lnTo>
                  <a:pt x="745331" y="997744"/>
                </a:lnTo>
                <a:lnTo>
                  <a:pt x="833438" y="957263"/>
                </a:lnTo>
                <a:lnTo>
                  <a:pt x="964406" y="854869"/>
                </a:lnTo>
                <a:lnTo>
                  <a:pt x="1031081" y="781050"/>
                </a:lnTo>
                <a:lnTo>
                  <a:pt x="1102519" y="642938"/>
                </a:lnTo>
                <a:lnTo>
                  <a:pt x="1119188" y="566738"/>
                </a:lnTo>
                <a:lnTo>
                  <a:pt x="1114425" y="526257"/>
                </a:lnTo>
                <a:lnTo>
                  <a:pt x="1107281" y="433388"/>
                </a:lnTo>
                <a:lnTo>
                  <a:pt x="1081088" y="369094"/>
                </a:lnTo>
                <a:lnTo>
                  <a:pt x="1062038" y="316707"/>
                </a:lnTo>
                <a:lnTo>
                  <a:pt x="1014413" y="252413"/>
                </a:lnTo>
                <a:lnTo>
                  <a:pt x="945356" y="185738"/>
                </a:lnTo>
                <a:lnTo>
                  <a:pt x="862013" y="123825"/>
                </a:lnTo>
                <a:lnTo>
                  <a:pt x="804863" y="92869"/>
                </a:lnTo>
                <a:lnTo>
                  <a:pt x="728663" y="50007"/>
                </a:lnTo>
                <a:lnTo>
                  <a:pt x="602456" y="21432"/>
                </a:lnTo>
                <a:lnTo>
                  <a:pt x="516731" y="11907"/>
                </a:lnTo>
                <a:lnTo>
                  <a:pt x="404813" y="0"/>
                </a:lnTo>
                <a:lnTo>
                  <a:pt x="366713" y="0"/>
                </a:lnTo>
                <a:lnTo>
                  <a:pt x="278606" y="19050"/>
                </a:lnTo>
                <a:lnTo>
                  <a:pt x="235744" y="26194"/>
                </a:lnTo>
                <a:lnTo>
                  <a:pt x="157163" y="47625"/>
                </a:lnTo>
                <a:lnTo>
                  <a:pt x="100013" y="71438"/>
                </a:lnTo>
                <a:lnTo>
                  <a:pt x="64294" y="85725"/>
                </a:lnTo>
                <a:lnTo>
                  <a:pt x="23813" y="130969"/>
                </a:lnTo>
                <a:close/>
              </a:path>
            </a:pathLst>
          </a:custGeom>
          <a:gradFill flip="none" rotWithShape="1">
            <a:gsLst>
              <a:gs pos="0">
                <a:srgbClr val="FF9933">
                  <a:shade val="30000"/>
                  <a:satMod val="115000"/>
                  <a:alpha val="64000"/>
                </a:srgbClr>
              </a:gs>
              <a:gs pos="50000">
                <a:srgbClr val="FF9933">
                  <a:shade val="67500"/>
                  <a:satMod val="115000"/>
                </a:srgbClr>
              </a:gs>
              <a:gs pos="100000">
                <a:srgbClr val="FF9933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2" name="Freeform 51"/>
          <p:cNvSpPr/>
          <p:nvPr/>
        </p:nvSpPr>
        <p:spPr>
          <a:xfrm>
            <a:off x="2005013" y="685006"/>
            <a:ext cx="705643" cy="738982"/>
          </a:xfrm>
          <a:custGeom>
            <a:avLst/>
            <a:gdLst>
              <a:gd name="connsiteX0" fmla="*/ 0 w 705643"/>
              <a:gd name="connsiteY0" fmla="*/ 738982 h 738982"/>
              <a:gd name="connsiteX1" fmla="*/ 85725 w 705643"/>
              <a:gd name="connsiteY1" fmla="*/ 462757 h 738982"/>
              <a:gd name="connsiteX2" fmla="*/ 152400 w 705643"/>
              <a:gd name="connsiteY2" fmla="*/ 238919 h 738982"/>
              <a:gd name="connsiteX3" fmla="*/ 285750 w 705643"/>
              <a:gd name="connsiteY3" fmla="*/ 38894 h 738982"/>
              <a:gd name="connsiteX4" fmla="*/ 390525 w 705643"/>
              <a:gd name="connsiteY4" fmla="*/ 5557 h 738982"/>
              <a:gd name="connsiteX5" fmla="*/ 514350 w 705643"/>
              <a:gd name="connsiteY5" fmla="*/ 48419 h 738982"/>
              <a:gd name="connsiteX6" fmla="*/ 609600 w 705643"/>
              <a:gd name="connsiteY6" fmla="*/ 205582 h 738982"/>
              <a:gd name="connsiteX7" fmla="*/ 690562 w 705643"/>
              <a:gd name="connsiteY7" fmla="*/ 415132 h 738982"/>
              <a:gd name="connsiteX8" fmla="*/ 700087 w 705643"/>
              <a:gd name="connsiteY8" fmla="*/ 477044 h 738982"/>
              <a:gd name="connsiteX9" fmla="*/ 700087 w 705643"/>
              <a:gd name="connsiteY9" fmla="*/ 477044 h 738982"/>
              <a:gd name="connsiteX10" fmla="*/ 700087 w 705643"/>
              <a:gd name="connsiteY10" fmla="*/ 477044 h 738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05643" h="738982">
                <a:moveTo>
                  <a:pt x="0" y="738982"/>
                </a:moveTo>
                <a:cubicBezTo>
                  <a:pt x="30162" y="642541"/>
                  <a:pt x="60325" y="546101"/>
                  <a:pt x="85725" y="462757"/>
                </a:cubicBezTo>
                <a:cubicBezTo>
                  <a:pt x="111125" y="379413"/>
                  <a:pt x="119063" y="309563"/>
                  <a:pt x="152400" y="238919"/>
                </a:cubicBezTo>
                <a:cubicBezTo>
                  <a:pt x="185738" y="168275"/>
                  <a:pt x="246063" y="77788"/>
                  <a:pt x="285750" y="38894"/>
                </a:cubicBezTo>
                <a:cubicBezTo>
                  <a:pt x="325437" y="0"/>
                  <a:pt x="352425" y="3969"/>
                  <a:pt x="390525" y="5557"/>
                </a:cubicBezTo>
                <a:cubicBezTo>
                  <a:pt x="428625" y="7145"/>
                  <a:pt x="477838" y="15082"/>
                  <a:pt x="514350" y="48419"/>
                </a:cubicBezTo>
                <a:cubicBezTo>
                  <a:pt x="550863" y="81757"/>
                  <a:pt x="580231" y="144463"/>
                  <a:pt x="609600" y="205582"/>
                </a:cubicBezTo>
                <a:cubicBezTo>
                  <a:pt x="638969" y="266701"/>
                  <a:pt x="675481" y="369888"/>
                  <a:pt x="690562" y="415132"/>
                </a:cubicBezTo>
                <a:cubicBezTo>
                  <a:pt x="705643" y="460376"/>
                  <a:pt x="700087" y="477044"/>
                  <a:pt x="700087" y="477044"/>
                </a:cubicBezTo>
                <a:lnTo>
                  <a:pt x="700087" y="477044"/>
                </a:lnTo>
                <a:lnTo>
                  <a:pt x="700087" y="477044"/>
                </a:lnTo>
              </a:path>
            </a:pathLst>
          </a:custGeom>
          <a:ln w="12700">
            <a:solidFill>
              <a:srgbClr val="0000C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3" name="Freeform 52"/>
          <p:cNvSpPr/>
          <p:nvPr/>
        </p:nvSpPr>
        <p:spPr>
          <a:xfrm>
            <a:off x="2728913" y="1290638"/>
            <a:ext cx="38894" cy="819150"/>
          </a:xfrm>
          <a:custGeom>
            <a:avLst/>
            <a:gdLst>
              <a:gd name="connsiteX0" fmla="*/ 0 w 38894"/>
              <a:gd name="connsiteY0" fmla="*/ 0 h 819150"/>
              <a:gd name="connsiteX1" fmla="*/ 33337 w 38894"/>
              <a:gd name="connsiteY1" fmla="*/ 128587 h 819150"/>
              <a:gd name="connsiteX2" fmla="*/ 33337 w 38894"/>
              <a:gd name="connsiteY2" fmla="*/ 276225 h 819150"/>
              <a:gd name="connsiteX3" fmla="*/ 38100 w 38894"/>
              <a:gd name="connsiteY3" fmla="*/ 347662 h 819150"/>
              <a:gd name="connsiteX4" fmla="*/ 38100 w 38894"/>
              <a:gd name="connsiteY4" fmla="*/ 552450 h 819150"/>
              <a:gd name="connsiteX5" fmla="*/ 33337 w 38894"/>
              <a:gd name="connsiteY5" fmla="*/ 642937 h 819150"/>
              <a:gd name="connsiteX6" fmla="*/ 23812 w 38894"/>
              <a:gd name="connsiteY6" fmla="*/ 685800 h 819150"/>
              <a:gd name="connsiteX7" fmla="*/ 19050 w 38894"/>
              <a:gd name="connsiteY7" fmla="*/ 733425 h 819150"/>
              <a:gd name="connsiteX8" fmla="*/ 9525 w 38894"/>
              <a:gd name="connsiteY8" fmla="*/ 819150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94" h="819150">
                <a:moveTo>
                  <a:pt x="0" y="0"/>
                </a:moveTo>
                <a:cubicBezTo>
                  <a:pt x="13890" y="41275"/>
                  <a:pt x="27781" y="82550"/>
                  <a:pt x="33337" y="128587"/>
                </a:cubicBezTo>
                <a:cubicBezTo>
                  <a:pt x="38893" y="174625"/>
                  <a:pt x="32543" y="239713"/>
                  <a:pt x="33337" y="276225"/>
                </a:cubicBezTo>
                <a:cubicBezTo>
                  <a:pt x="34131" y="312738"/>
                  <a:pt x="37306" y="301625"/>
                  <a:pt x="38100" y="347662"/>
                </a:cubicBezTo>
                <a:cubicBezTo>
                  <a:pt x="38894" y="393699"/>
                  <a:pt x="38894" y="503238"/>
                  <a:pt x="38100" y="552450"/>
                </a:cubicBezTo>
                <a:cubicBezTo>
                  <a:pt x="37306" y="601662"/>
                  <a:pt x="35718" y="620712"/>
                  <a:pt x="33337" y="642937"/>
                </a:cubicBezTo>
                <a:cubicBezTo>
                  <a:pt x="30956" y="665162"/>
                  <a:pt x="26193" y="670719"/>
                  <a:pt x="23812" y="685800"/>
                </a:cubicBezTo>
                <a:cubicBezTo>
                  <a:pt x="21431" y="700881"/>
                  <a:pt x="21431" y="711200"/>
                  <a:pt x="19050" y="733425"/>
                </a:cubicBezTo>
                <a:cubicBezTo>
                  <a:pt x="16669" y="755650"/>
                  <a:pt x="13097" y="787400"/>
                  <a:pt x="9525" y="819150"/>
                </a:cubicBezTo>
              </a:path>
            </a:pathLst>
          </a:custGeom>
          <a:ln w="12700">
            <a:solidFill>
              <a:srgbClr val="0000C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8" name="Freeform 57"/>
          <p:cNvSpPr/>
          <p:nvPr/>
        </p:nvSpPr>
        <p:spPr>
          <a:xfrm>
            <a:off x="2019300" y="1985963"/>
            <a:ext cx="681038" cy="757237"/>
          </a:xfrm>
          <a:custGeom>
            <a:avLst/>
            <a:gdLst>
              <a:gd name="connsiteX0" fmla="*/ 681038 w 681038"/>
              <a:gd name="connsiteY0" fmla="*/ 257175 h 757237"/>
              <a:gd name="connsiteX1" fmla="*/ 661988 w 681038"/>
              <a:gd name="connsiteY1" fmla="*/ 352425 h 757237"/>
              <a:gd name="connsiteX2" fmla="*/ 628650 w 681038"/>
              <a:gd name="connsiteY2" fmla="*/ 461962 h 757237"/>
              <a:gd name="connsiteX3" fmla="*/ 590550 w 681038"/>
              <a:gd name="connsiteY3" fmla="*/ 547687 h 757237"/>
              <a:gd name="connsiteX4" fmla="*/ 533400 w 681038"/>
              <a:gd name="connsiteY4" fmla="*/ 638175 h 757237"/>
              <a:gd name="connsiteX5" fmla="*/ 481013 w 681038"/>
              <a:gd name="connsiteY5" fmla="*/ 700087 h 757237"/>
              <a:gd name="connsiteX6" fmla="*/ 414338 w 681038"/>
              <a:gd name="connsiteY6" fmla="*/ 733425 h 757237"/>
              <a:gd name="connsiteX7" fmla="*/ 357188 w 681038"/>
              <a:gd name="connsiteY7" fmla="*/ 742950 h 757237"/>
              <a:gd name="connsiteX8" fmla="*/ 233363 w 681038"/>
              <a:gd name="connsiteY8" fmla="*/ 647700 h 757237"/>
              <a:gd name="connsiteX9" fmla="*/ 161925 w 681038"/>
              <a:gd name="connsiteY9" fmla="*/ 514350 h 757237"/>
              <a:gd name="connsiteX10" fmla="*/ 114300 w 681038"/>
              <a:gd name="connsiteY10" fmla="*/ 419100 h 757237"/>
              <a:gd name="connsiteX11" fmla="*/ 76200 w 681038"/>
              <a:gd name="connsiteY11" fmla="*/ 323850 h 757237"/>
              <a:gd name="connsiteX12" fmla="*/ 47625 w 681038"/>
              <a:gd name="connsiteY12" fmla="*/ 204787 h 757237"/>
              <a:gd name="connsiteX13" fmla="*/ 0 w 681038"/>
              <a:gd name="connsiteY13" fmla="*/ 0 h 757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81038" h="757237">
                <a:moveTo>
                  <a:pt x="681038" y="257175"/>
                </a:moveTo>
                <a:cubicBezTo>
                  <a:pt x="675878" y="287734"/>
                  <a:pt x="670719" y="318294"/>
                  <a:pt x="661988" y="352425"/>
                </a:cubicBezTo>
                <a:cubicBezTo>
                  <a:pt x="653257" y="386556"/>
                  <a:pt x="640556" y="429418"/>
                  <a:pt x="628650" y="461962"/>
                </a:cubicBezTo>
                <a:cubicBezTo>
                  <a:pt x="616744" y="494506"/>
                  <a:pt x="606425" y="518318"/>
                  <a:pt x="590550" y="547687"/>
                </a:cubicBezTo>
                <a:cubicBezTo>
                  <a:pt x="574675" y="577056"/>
                  <a:pt x="551656" y="612775"/>
                  <a:pt x="533400" y="638175"/>
                </a:cubicBezTo>
                <a:cubicBezTo>
                  <a:pt x="515144" y="663575"/>
                  <a:pt x="500857" y="684212"/>
                  <a:pt x="481013" y="700087"/>
                </a:cubicBezTo>
                <a:cubicBezTo>
                  <a:pt x="461169" y="715962"/>
                  <a:pt x="434975" y="726281"/>
                  <a:pt x="414338" y="733425"/>
                </a:cubicBezTo>
                <a:cubicBezTo>
                  <a:pt x="393701" y="740569"/>
                  <a:pt x="387350" y="757237"/>
                  <a:pt x="357188" y="742950"/>
                </a:cubicBezTo>
                <a:cubicBezTo>
                  <a:pt x="327026" y="728663"/>
                  <a:pt x="265907" y="685800"/>
                  <a:pt x="233363" y="647700"/>
                </a:cubicBezTo>
                <a:cubicBezTo>
                  <a:pt x="200819" y="609600"/>
                  <a:pt x="181769" y="552450"/>
                  <a:pt x="161925" y="514350"/>
                </a:cubicBezTo>
                <a:cubicBezTo>
                  <a:pt x="142081" y="476250"/>
                  <a:pt x="128588" y="450850"/>
                  <a:pt x="114300" y="419100"/>
                </a:cubicBezTo>
                <a:cubicBezTo>
                  <a:pt x="100013" y="387350"/>
                  <a:pt x="87313" y="359569"/>
                  <a:pt x="76200" y="323850"/>
                </a:cubicBezTo>
                <a:cubicBezTo>
                  <a:pt x="65088" y="288131"/>
                  <a:pt x="60325" y="258762"/>
                  <a:pt x="47625" y="204787"/>
                </a:cubicBezTo>
                <a:cubicBezTo>
                  <a:pt x="34925" y="150812"/>
                  <a:pt x="17462" y="75406"/>
                  <a:pt x="0" y="0"/>
                </a:cubicBezTo>
              </a:path>
            </a:pathLst>
          </a:custGeom>
          <a:ln w="12700">
            <a:solidFill>
              <a:srgbClr val="0000C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9" name="Freeform 58"/>
          <p:cNvSpPr/>
          <p:nvPr/>
        </p:nvSpPr>
        <p:spPr>
          <a:xfrm>
            <a:off x="2028825" y="2133600"/>
            <a:ext cx="214313" cy="573088"/>
          </a:xfrm>
          <a:custGeom>
            <a:avLst/>
            <a:gdLst>
              <a:gd name="connsiteX0" fmla="*/ 0 w 214313"/>
              <a:gd name="connsiteY0" fmla="*/ 57150 h 573088"/>
              <a:gd name="connsiteX1" fmla="*/ 33338 w 214313"/>
              <a:gd name="connsiteY1" fmla="*/ 309563 h 573088"/>
              <a:gd name="connsiteX2" fmla="*/ 42863 w 214313"/>
              <a:gd name="connsiteY2" fmla="*/ 409575 h 573088"/>
              <a:gd name="connsiteX3" fmla="*/ 57150 w 214313"/>
              <a:gd name="connsiteY3" fmla="*/ 523875 h 573088"/>
              <a:gd name="connsiteX4" fmla="*/ 138113 w 214313"/>
              <a:gd name="connsiteY4" fmla="*/ 557213 h 573088"/>
              <a:gd name="connsiteX5" fmla="*/ 190500 w 214313"/>
              <a:gd name="connsiteY5" fmla="*/ 428625 h 573088"/>
              <a:gd name="connsiteX6" fmla="*/ 200025 w 214313"/>
              <a:gd name="connsiteY6" fmla="*/ 266700 h 573088"/>
              <a:gd name="connsiteX7" fmla="*/ 214313 w 214313"/>
              <a:gd name="connsiteY7" fmla="*/ 0 h 57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4313" h="573088">
                <a:moveTo>
                  <a:pt x="0" y="57150"/>
                </a:moveTo>
                <a:cubicBezTo>
                  <a:pt x="13097" y="153988"/>
                  <a:pt x="26194" y="250826"/>
                  <a:pt x="33338" y="309563"/>
                </a:cubicBezTo>
                <a:cubicBezTo>
                  <a:pt x="40482" y="368300"/>
                  <a:pt x="38894" y="373856"/>
                  <a:pt x="42863" y="409575"/>
                </a:cubicBezTo>
                <a:cubicBezTo>
                  <a:pt x="46832" y="445294"/>
                  <a:pt x="41275" y="499269"/>
                  <a:pt x="57150" y="523875"/>
                </a:cubicBezTo>
                <a:cubicBezTo>
                  <a:pt x="73025" y="548481"/>
                  <a:pt x="115888" y="573088"/>
                  <a:pt x="138113" y="557213"/>
                </a:cubicBezTo>
                <a:cubicBezTo>
                  <a:pt x="160338" y="541338"/>
                  <a:pt x="180181" y="477044"/>
                  <a:pt x="190500" y="428625"/>
                </a:cubicBezTo>
                <a:cubicBezTo>
                  <a:pt x="200819" y="380206"/>
                  <a:pt x="196056" y="338137"/>
                  <a:pt x="200025" y="266700"/>
                </a:cubicBezTo>
                <a:cubicBezTo>
                  <a:pt x="203994" y="195263"/>
                  <a:pt x="209153" y="97631"/>
                  <a:pt x="214313" y="0"/>
                </a:cubicBezTo>
              </a:path>
            </a:pathLst>
          </a:custGeom>
          <a:ln w="9525">
            <a:solidFill>
              <a:srgbClr val="0000C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0" name="Freeform 59"/>
          <p:cNvSpPr/>
          <p:nvPr/>
        </p:nvSpPr>
        <p:spPr>
          <a:xfrm>
            <a:off x="2257425" y="1373982"/>
            <a:ext cx="15876" cy="621506"/>
          </a:xfrm>
          <a:custGeom>
            <a:avLst/>
            <a:gdLst>
              <a:gd name="connsiteX0" fmla="*/ 0 w 15876"/>
              <a:gd name="connsiteY0" fmla="*/ 621506 h 621506"/>
              <a:gd name="connsiteX1" fmla="*/ 14288 w 15876"/>
              <a:gd name="connsiteY1" fmla="*/ 435768 h 621506"/>
              <a:gd name="connsiteX2" fmla="*/ 9525 w 15876"/>
              <a:gd name="connsiteY2" fmla="*/ 245268 h 621506"/>
              <a:gd name="connsiteX3" fmla="*/ 4763 w 15876"/>
              <a:gd name="connsiteY3" fmla="*/ 83343 h 621506"/>
              <a:gd name="connsiteX4" fmla="*/ 9525 w 15876"/>
              <a:gd name="connsiteY4" fmla="*/ 11906 h 621506"/>
              <a:gd name="connsiteX5" fmla="*/ 4763 w 15876"/>
              <a:gd name="connsiteY5" fmla="*/ 11906 h 621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76" h="621506">
                <a:moveTo>
                  <a:pt x="0" y="621506"/>
                </a:moveTo>
                <a:cubicBezTo>
                  <a:pt x="6350" y="559990"/>
                  <a:pt x="12701" y="498474"/>
                  <a:pt x="14288" y="435768"/>
                </a:cubicBezTo>
                <a:cubicBezTo>
                  <a:pt x="15876" y="373062"/>
                  <a:pt x="11112" y="304005"/>
                  <a:pt x="9525" y="245268"/>
                </a:cubicBezTo>
                <a:cubicBezTo>
                  <a:pt x="7938" y="186531"/>
                  <a:pt x="4763" y="122237"/>
                  <a:pt x="4763" y="83343"/>
                </a:cubicBezTo>
                <a:cubicBezTo>
                  <a:pt x="4763" y="44449"/>
                  <a:pt x="9525" y="23812"/>
                  <a:pt x="9525" y="11906"/>
                </a:cubicBezTo>
                <a:cubicBezTo>
                  <a:pt x="9525" y="0"/>
                  <a:pt x="7144" y="5953"/>
                  <a:pt x="4763" y="11906"/>
                </a:cubicBezTo>
              </a:path>
            </a:pathLst>
          </a:custGeom>
          <a:ln w="12700">
            <a:solidFill>
              <a:srgbClr val="0000C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1" name="Freeform 60"/>
          <p:cNvSpPr/>
          <p:nvPr/>
        </p:nvSpPr>
        <p:spPr>
          <a:xfrm>
            <a:off x="1728788" y="2166938"/>
            <a:ext cx="280987" cy="502443"/>
          </a:xfrm>
          <a:custGeom>
            <a:avLst/>
            <a:gdLst>
              <a:gd name="connsiteX0" fmla="*/ 280987 w 280987"/>
              <a:gd name="connsiteY0" fmla="*/ 4762 h 502443"/>
              <a:gd name="connsiteX1" fmla="*/ 271462 w 280987"/>
              <a:gd name="connsiteY1" fmla="*/ 152400 h 502443"/>
              <a:gd name="connsiteX2" fmla="*/ 252412 w 280987"/>
              <a:gd name="connsiteY2" fmla="*/ 276225 h 502443"/>
              <a:gd name="connsiteX3" fmla="*/ 214312 w 280987"/>
              <a:gd name="connsiteY3" fmla="*/ 428625 h 502443"/>
              <a:gd name="connsiteX4" fmla="*/ 147637 w 280987"/>
              <a:gd name="connsiteY4" fmla="*/ 500062 h 502443"/>
              <a:gd name="connsiteX5" fmla="*/ 76200 w 280987"/>
              <a:gd name="connsiteY5" fmla="*/ 414337 h 502443"/>
              <a:gd name="connsiteX6" fmla="*/ 0 w 280987"/>
              <a:gd name="connsiteY6" fmla="*/ 0 h 50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987" h="502443">
                <a:moveTo>
                  <a:pt x="280987" y="4762"/>
                </a:moveTo>
                <a:cubicBezTo>
                  <a:pt x="278605" y="55959"/>
                  <a:pt x="276224" y="107156"/>
                  <a:pt x="271462" y="152400"/>
                </a:cubicBezTo>
                <a:cubicBezTo>
                  <a:pt x="266700" y="197644"/>
                  <a:pt x="261937" y="230188"/>
                  <a:pt x="252412" y="276225"/>
                </a:cubicBezTo>
                <a:cubicBezTo>
                  <a:pt x="242887" y="322263"/>
                  <a:pt x="231775" y="391319"/>
                  <a:pt x="214312" y="428625"/>
                </a:cubicBezTo>
                <a:cubicBezTo>
                  <a:pt x="196849" y="465931"/>
                  <a:pt x="170656" y="502443"/>
                  <a:pt x="147637" y="500062"/>
                </a:cubicBezTo>
                <a:cubicBezTo>
                  <a:pt x="124618" y="497681"/>
                  <a:pt x="100806" y="497681"/>
                  <a:pt x="76200" y="414337"/>
                </a:cubicBezTo>
                <a:cubicBezTo>
                  <a:pt x="51594" y="330993"/>
                  <a:pt x="25797" y="165496"/>
                  <a:pt x="0" y="0"/>
                </a:cubicBezTo>
              </a:path>
            </a:pathLst>
          </a:custGeom>
          <a:ln w="12700">
            <a:solidFill>
              <a:srgbClr val="0000C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2" name="Freeform 61"/>
          <p:cNvSpPr/>
          <p:nvPr/>
        </p:nvSpPr>
        <p:spPr>
          <a:xfrm>
            <a:off x="2035969" y="682228"/>
            <a:ext cx="216694" cy="606028"/>
          </a:xfrm>
          <a:custGeom>
            <a:avLst/>
            <a:gdLst>
              <a:gd name="connsiteX0" fmla="*/ 0 w 216694"/>
              <a:gd name="connsiteY0" fmla="*/ 534591 h 606028"/>
              <a:gd name="connsiteX1" fmla="*/ 9525 w 216694"/>
              <a:gd name="connsiteY1" fmla="*/ 396478 h 606028"/>
              <a:gd name="connsiteX2" fmla="*/ 42862 w 216694"/>
              <a:gd name="connsiteY2" fmla="*/ 144066 h 606028"/>
              <a:gd name="connsiteX3" fmla="*/ 92869 w 216694"/>
              <a:gd name="connsiteY3" fmla="*/ 13097 h 606028"/>
              <a:gd name="connsiteX4" fmla="*/ 147637 w 216694"/>
              <a:gd name="connsiteY4" fmla="*/ 65485 h 606028"/>
              <a:gd name="connsiteX5" fmla="*/ 197644 w 216694"/>
              <a:gd name="connsiteY5" fmla="*/ 360760 h 606028"/>
              <a:gd name="connsiteX6" fmla="*/ 216694 w 216694"/>
              <a:gd name="connsiteY6" fmla="*/ 606028 h 606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6694" h="606028">
                <a:moveTo>
                  <a:pt x="0" y="534591"/>
                </a:moveTo>
                <a:cubicBezTo>
                  <a:pt x="1190" y="498078"/>
                  <a:pt x="2381" y="461566"/>
                  <a:pt x="9525" y="396478"/>
                </a:cubicBezTo>
                <a:cubicBezTo>
                  <a:pt x="16669" y="331391"/>
                  <a:pt x="28971" y="207963"/>
                  <a:pt x="42862" y="144066"/>
                </a:cubicBezTo>
                <a:cubicBezTo>
                  <a:pt x="56753" y="80169"/>
                  <a:pt x="75407" y="26194"/>
                  <a:pt x="92869" y="13097"/>
                </a:cubicBezTo>
                <a:cubicBezTo>
                  <a:pt x="110332" y="0"/>
                  <a:pt x="130175" y="7541"/>
                  <a:pt x="147637" y="65485"/>
                </a:cubicBezTo>
                <a:cubicBezTo>
                  <a:pt x="165100" y="123429"/>
                  <a:pt x="186135" y="270670"/>
                  <a:pt x="197644" y="360760"/>
                </a:cubicBezTo>
                <a:cubicBezTo>
                  <a:pt x="209153" y="450850"/>
                  <a:pt x="212923" y="528439"/>
                  <a:pt x="216694" y="606028"/>
                </a:cubicBezTo>
              </a:path>
            </a:pathLst>
          </a:custGeom>
          <a:ln w="12700">
            <a:solidFill>
              <a:srgbClr val="0000C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3" name="Freeform 62"/>
          <p:cNvSpPr/>
          <p:nvPr/>
        </p:nvSpPr>
        <p:spPr>
          <a:xfrm>
            <a:off x="1733550" y="707232"/>
            <a:ext cx="273844" cy="523874"/>
          </a:xfrm>
          <a:custGeom>
            <a:avLst/>
            <a:gdLst>
              <a:gd name="connsiteX0" fmla="*/ 273844 w 273844"/>
              <a:gd name="connsiteY0" fmla="*/ 519112 h 523874"/>
              <a:gd name="connsiteX1" fmla="*/ 252413 w 273844"/>
              <a:gd name="connsiteY1" fmla="*/ 323849 h 523874"/>
              <a:gd name="connsiteX2" fmla="*/ 221456 w 273844"/>
              <a:gd name="connsiteY2" fmla="*/ 164306 h 523874"/>
              <a:gd name="connsiteX3" fmla="*/ 159544 w 273844"/>
              <a:gd name="connsiteY3" fmla="*/ 21431 h 523874"/>
              <a:gd name="connsiteX4" fmla="*/ 109538 w 273844"/>
              <a:gd name="connsiteY4" fmla="*/ 35718 h 523874"/>
              <a:gd name="connsiteX5" fmla="*/ 64294 w 273844"/>
              <a:gd name="connsiteY5" fmla="*/ 119062 h 523874"/>
              <a:gd name="connsiteX6" fmla="*/ 33338 w 273844"/>
              <a:gd name="connsiteY6" fmla="*/ 247649 h 523874"/>
              <a:gd name="connsiteX7" fmla="*/ 0 w 273844"/>
              <a:gd name="connsiteY7" fmla="*/ 523874 h 523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844" h="523874">
                <a:moveTo>
                  <a:pt x="273844" y="519112"/>
                </a:moveTo>
                <a:cubicBezTo>
                  <a:pt x="267494" y="451047"/>
                  <a:pt x="261144" y="382983"/>
                  <a:pt x="252413" y="323849"/>
                </a:cubicBezTo>
                <a:cubicBezTo>
                  <a:pt x="243682" y="264715"/>
                  <a:pt x="236934" y="214709"/>
                  <a:pt x="221456" y="164306"/>
                </a:cubicBezTo>
                <a:cubicBezTo>
                  <a:pt x="205978" y="113903"/>
                  <a:pt x="178197" y="42862"/>
                  <a:pt x="159544" y="21431"/>
                </a:cubicBezTo>
                <a:cubicBezTo>
                  <a:pt x="140891" y="0"/>
                  <a:pt x="125413" y="19446"/>
                  <a:pt x="109538" y="35718"/>
                </a:cubicBezTo>
                <a:cubicBezTo>
                  <a:pt x="93663" y="51990"/>
                  <a:pt x="76994" y="83740"/>
                  <a:pt x="64294" y="119062"/>
                </a:cubicBezTo>
                <a:cubicBezTo>
                  <a:pt x="51594" y="154384"/>
                  <a:pt x="44054" y="180180"/>
                  <a:pt x="33338" y="247649"/>
                </a:cubicBezTo>
                <a:cubicBezTo>
                  <a:pt x="22622" y="315118"/>
                  <a:pt x="11311" y="419496"/>
                  <a:pt x="0" y="523874"/>
                </a:cubicBezTo>
              </a:path>
            </a:pathLst>
          </a:custGeom>
          <a:ln w="12700">
            <a:solidFill>
              <a:srgbClr val="0000C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4" name="Freeform 63"/>
          <p:cNvSpPr/>
          <p:nvPr/>
        </p:nvSpPr>
        <p:spPr>
          <a:xfrm>
            <a:off x="1283494" y="792162"/>
            <a:ext cx="683419" cy="500857"/>
          </a:xfrm>
          <a:custGeom>
            <a:avLst/>
            <a:gdLst>
              <a:gd name="connsiteX0" fmla="*/ 683419 w 683419"/>
              <a:gd name="connsiteY0" fmla="*/ 419894 h 500857"/>
              <a:gd name="connsiteX1" fmla="*/ 631031 w 683419"/>
              <a:gd name="connsiteY1" fmla="*/ 260351 h 500857"/>
              <a:gd name="connsiteX2" fmla="*/ 573881 w 683419"/>
              <a:gd name="connsiteY2" fmla="*/ 155576 h 500857"/>
              <a:gd name="connsiteX3" fmla="*/ 461962 w 683419"/>
              <a:gd name="connsiteY3" fmla="*/ 43657 h 500857"/>
              <a:gd name="connsiteX4" fmla="*/ 371475 w 683419"/>
              <a:gd name="connsiteY4" fmla="*/ 5557 h 500857"/>
              <a:gd name="connsiteX5" fmla="*/ 309562 w 683419"/>
              <a:gd name="connsiteY5" fmla="*/ 10319 h 500857"/>
              <a:gd name="connsiteX6" fmla="*/ 197644 w 683419"/>
              <a:gd name="connsiteY6" fmla="*/ 67469 h 500857"/>
              <a:gd name="connsiteX7" fmla="*/ 123825 w 683419"/>
              <a:gd name="connsiteY7" fmla="*/ 174626 h 500857"/>
              <a:gd name="connsiteX8" fmla="*/ 73819 w 683419"/>
              <a:gd name="connsiteY8" fmla="*/ 262732 h 500857"/>
              <a:gd name="connsiteX9" fmla="*/ 40481 w 683419"/>
              <a:gd name="connsiteY9" fmla="*/ 355601 h 500857"/>
              <a:gd name="connsiteX10" fmla="*/ 0 w 683419"/>
              <a:gd name="connsiteY10" fmla="*/ 500857 h 500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3419" h="500857">
                <a:moveTo>
                  <a:pt x="683419" y="419894"/>
                </a:moveTo>
                <a:cubicBezTo>
                  <a:pt x="666353" y="362149"/>
                  <a:pt x="649287" y="304404"/>
                  <a:pt x="631031" y="260351"/>
                </a:cubicBezTo>
                <a:cubicBezTo>
                  <a:pt x="612775" y="216298"/>
                  <a:pt x="602059" y="191692"/>
                  <a:pt x="573881" y="155576"/>
                </a:cubicBezTo>
                <a:cubicBezTo>
                  <a:pt x="545703" y="119460"/>
                  <a:pt x="495696" y="68660"/>
                  <a:pt x="461962" y="43657"/>
                </a:cubicBezTo>
                <a:cubicBezTo>
                  <a:pt x="428228" y="18654"/>
                  <a:pt x="396875" y="11113"/>
                  <a:pt x="371475" y="5557"/>
                </a:cubicBezTo>
                <a:cubicBezTo>
                  <a:pt x="346075" y="1"/>
                  <a:pt x="338534" y="0"/>
                  <a:pt x="309562" y="10319"/>
                </a:cubicBezTo>
                <a:cubicBezTo>
                  <a:pt x="280590" y="20638"/>
                  <a:pt x="228600" y="40085"/>
                  <a:pt x="197644" y="67469"/>
                </a:cubicBezTo>
                <a:cubicBezTo>
                  <a:pt x="166688" y="94853"/>
                  <a:pt x="144462" y="142082"/>
                  <a:pt x="123825" y="174626"/>
                </a:cubicBezTo>
                <a:cubicBezTo>
                  <a:pt x="103188" y="207170"/>
                  <a:pt x="87710" y="232570"/>
                  <a:pt x="73819" y="262732"/>
                </a:cubicBezTo>
                <a:cubicBezTo>
                  <a:pt x="59928" y="292894"/>
                  <a:pt x="52784" y="315914"/>
                  <a:pt x="40481" y="355601"/>
                </a:cubicBezTo>
                <a:cubicBezTo>
                  <a:pt x="28178" y="395288"/>
                  <a:pt x="14089" y="448072"/>
                  <a:pt x="0" y="500857"/>
                </a:cubicBezTo>
              </a:path>
            </a:pathLst>
          </a:custGeom>
          <a:ln w="12700">
            <a:solidFill>
              <a:srgbClr val="0000C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393980" y="620257"/>
            <a:ext cx="211015" cy="933583"/>
          </a:xfrm>
          <a:prstGeom prst="straightConnector1">
            <a:avLst/>
          </a:prstGeom>
          <a:ln w="28575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reeform 64"/>
          <p:cNvSpPr/>
          <p:nvPr/>
        </p:nvSpPr>
        <p:spPr>
          <a:xfrm>
            <a:off x="912019" y="878284"/>
            <a:ext cx="1076325" cy="800497"/>
          </a:xfrm>
          <a:custGeom>
            <a:avLst/>
            <a:gdLst>
              <a:gd name="connsiteX0" fmla="*/ 1076325 w 1076325"/>
              <a:gd name="connsiteY0" fmla="*/ 514747 h 800497"/>
              <a:gd name="connsiteX1" fmla="*/ 1016794 w 1076325"/>
              <a:gd name="connsiteY1" fmla="*/ 338535 h 800497"/>
              <a:gd name="connsiteX2" fmla="*/ 919162 w 1076325"/>
              <a:gd name="connsiteY2" fmla="*/ 195660 h 800497"/>
              <a:gd name="connsiteX3" fmla="*/ 797719 w 1076325"/>
              <a:gd name="connsiteY3" fmla="*/ 81360 h 800497"/>
              <a:gd name="connsiteX4" fmla="*/ 659606 w 1076325"/>
              <a:gd name="connsiteY4" fmla="*/ 21829 h 800497"/>
              <a:gd name="connsiteX5" fmla="*/ 523875 w 1076325"/>
              <a:gd name="connsiteY5" fmla="*/ 397 h 800497"/>
              <a:gd name="connsiteX6" fmla="*/ 421481 w 1076325"/>
              <a:gd name="connsiteY6" fmla="*/ 19447 h 800497"/>
              <a:gd name="connsiteX7" fmla="*/ 271462 w 1076325"/>
              <a:gd name="connsiteY7" fmla="*/ 102791 h 800497"/>
              <a:gd name="connsiteX8" fmla="*/ 188119 w 1076325"/>
              <a:gd name="connsiteY8" fmla="*/ 207566 h 800497"/>
              <a:gd name="connsiteX9" fmla="*/ 111919 w 1076325"/>
              <a:gd name="connsiteY9" fmla="*/ 319485 h 800497"/>
              <a:gd name="connsiteX10" fmla="*/ 66675 w 1076325"/>
              <a:gd name="connsiteY10" fmla="*/ 424260 h 800497"/>
              <a:gd name="connsiteX11" fmla="*/ 11906 w 1076325"/>
              <a:gd name="connsiteY11" fmla="*/ 609997 h 800497"/>
              <a:gd name="connsiteX12" fmla="*/ 0 w 1076325"/>
              <a:gd name="connsiteY12" fmla="*/ 800497 h 800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76325" h="800497">
                <a:moveTo>
                  <a:pt x="1076325" y="514747"/>
                </a:moveTo>
                <a:cubicBezTo>
                  <a:pt x="1059656" y="453231"/>
                  <a:pt x="1042988" y="391716"/>
                  <a:pt x="1016794" y="338535"/>
                </a:cubicBezTo>
                <a:cubicBezTo>
                  <a:pt x="990600" y="285354"/>
                  <a:pt x="955675" y="238523"/>
                  <a:pt x="919162" y="195660"/>
                </a:cubicBezTo>
                <a:cubicBezTo>
                  <a:pt x="882650" y="152798"/>
                  <a:pt x="840978" y="110332"/>
                  <a:pt x="797719" y="81360"/>
                </a:cubicBezTo>
                <a:cubicBezTo>
                  <a:pt x="754460" y="52388"/>
                  <a:pt x="705247" y="35323"/>
                  <a:pt x="659606" y="21829"/>
                </a:cubicBezTo>
                <a:cubicBezTo>
                  <a:pt x="613965" y="8335"/>
                  <a:pt x="563562" y="794"/>
                  <a:pt x="523875" y="397"/>
                </a:cubicBezTo>
                <a:cubicBezTo>
                  <a:pt x="484188" y="0"/>
                  <a:pt x="463550" y="2381"/>
                  <a:pt x="421481" y="19447"/>
                </a:cubicBezTo>
                <a:cubicBezTo>
                  <a:pt x="379412" y="36513"/>
                  <a:pt x="310356" y="71438"/>
                  <a:pt x="271462" y="102791"/>
                </a:cubicBezTo>
                <a:cubicBezTo>
                  <a:pt x="232568" y="134144"/>
                  <a:pt x="214710" y="171450"/>
                  <a:pt x="188119" y="207566"/>
                </a:cubicBezTo>
                <a:cubicBezTo>
                  <a:pt x="161528" y="243682"/>
                  <a:pt x="132160" y="283369"/>
                  <a:pt x="111919" y="319485"/>
                </a:cubicBezTo>
                <a:cubicBezTo>
                  <a:pt x="91678" y="355601"/>
                  <a:pt x="83344" y="375841"/>
                  <a:pt x="66675" y="424260"/>
                </a:cubicBezTo>
                <a:cubicBezTo>
                  <a:pt x="50006" y="472679"/>
                  <a:pt x="23018" y="547291"/>
                  <a:pt x="11906" y="609997"/>
                </a:cubicBezTo>
                <a:cubicBezTo>
                  <a:pt x="794" y="672703"/>
                  <a:pt x="397" y="736600"/>
                  <a:pt x="0" y="800497"/>
                </a:cubicBezTo>
              </a:path>
            </a:pathLst>
          </a:custGeom>
          <a:ln w="12700">
            <a:solidFill>
              <a:srgbClr val="0000C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6" name="Freeform 65"/>
          <p:cNvSpPr/>
          <p:nvPr/>
        </p:nvSpPr>
        <p:spPr>
          <a:xfrm>
            <a:off x="700088" y="1030287"/>
            <a:ext cx="1276350" cy="608013"/>
          </a:xfrm>
          <a:custGeom>
            <a:avLst/>
            <a:gdLst>
              <a:gd name="connsiteX0" fmla="*/ 1276350 w 1276350"/>
              <a:gd name="connsiteY0" fmla="*/ 448469 h 608013"/>
              <a:gd name="connsiteX1" fmla="*/ 1247775 w 1276350"/>
              <a:gd name="connsiteY1" fmla="*/ 362744 h 608013"/>
              <a:gd name="connsiteX2" fmla="*/ 1190625 w 1276350"/>
              <a:gd name="connsiteY2" fmla="*/ 269876 h 608013"/>
              <a:gd name="connsiteX3" fmla="*/ 1100137 w 1276350"/>
              <a:gd name="connsiteY3" fmla="*/ 165101 h 608013"/>
              <a:gd name="connsiteX4" fmla="*/ 997743 w 1276350"/>
              <a:gd name="connsiteY4" fmla="*/ 93663 h 608013"/>
              <a:gd name="connsiteX5" fmla="*/ 907256 w 1276350"/>
              <a:gd name="connsiteY5" fmla="*/ 46038 h 608013"/>
              <a:gd name="connsiteX6" fmla="*/ 838200 w 1276350"/>
              <a:gd name="connsiteY6" fmla="*/ 29369 h 608013"/>
              <a:gd name="connsiteX7" fmla="*/ 785812 w 1276350"/>
              <a:gd name="connsiteY7" fmla="*/ 5557 h 608013"/>
              <a:gd name="connsiteX8" fmla="*/ 707231 w 1276350"/>
              <a:gd name="connsiteY8" fmla="*/ 794 h 608013"/>
              <a:gd name="connsiteX9" fmla="*/ 592931 w 1276350"/>
              <a:gd name="connsiteY9" fmla="*/ 10319 h 608013"/>
              <a:gd name="connsiteX10" fmla="*/ 485775 w 1276350"/>
              <a:gd name="connsiteY10" fmla="*/ 24607 h 608013"/>
              <a:gd name="connsiteX11" fmla="*/ 311943 w 1276350"/>
              <a:gd name="connsiteY11" fmla="*/ 103188 h 608013"/>
              <a:gd name="connsiteX12" fmla="*/ 164306 w 1276350"/>
              <a:gd name="connsiteY12" fmla="*/ 238919 h 608013"/>
              <a:gd name="connsiteX13" fmla="*/ 59531 w 1276350"/>
              <a:gd name="connsiteY13" fmla="*/ 381794 h 608013"/>
              <a:gd name="connsiteX14" fmla="*/ 0 w 1276350"/>
              <a:gd name="connsiteY14" fmla="*/ 608013 h 60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76350" h="608013">
                <a:moveTo>
                  <a:pt x="1276350" y="448469"/>
                </a:moveTo>
                <a:cubicBezTo>
                  <a:pt x="1269206" y="420489"/>
                  <a:pt x="1262063" y="392510"/>
                  <a:pt x="1247775" y="362744"/>
                </a:cubicBezTo>
                <a:cubicBezTo>
                  <a:pt x="1233488" y="332979"/>
                  <a:pt x="1215231" y="302817"/>
                  <a:pt x="1190625" y="269876"/>
                </a:cubicBezTo>
                <a:cubicBezTo>
                  <a:pt x="1166019" y="236935"/>
                  <a:pt x="1132284" y="194470"/>
                  <a:pt x="1100137" y="165101"/>
                </a:cubicBezTo>
                <a:cubicBezTo>
                  <a:pt x="1067990" y="135732"/>
                  <a:pt x="1029890" y="113507"/>
                  <a:pt x="997743" y="93663"/>
                </a:cubicBezTo>
                <a:cubicBezTo>
                  <a:pt x="965596" y="73819"/>
                  <a:pt x="933847" y="56754"/>
                  <a:pt x="907256" y="46038"/>
                </a:cubicBezTo>
                <a:cubicBezTo>
                  <a:pt x="880666" y="35322"/>
                  <a:pt x="858441" y="36116"/>
                  <a:pt x="838200" y="29369"/>
                </a:cubicBezTo>
                <a:cubicBezTo>
                  <a:pt x="817959" y="22622"/>
                  <a:pt x="807640" y="10319"/>
                  <a:pt x="785812" y="5557"/>
                </a:cubicBezTo>
                <a:cubicBezTo>
                  <a:pt x="763984" y="795"/>
                  <a:pt x="739378" y="0"/>
                  <a:pt x="707231" y="794"/>
                </a:cubicBezTo>
                <a:cubicBezTo>
                  <a:pt x="675084" y="1588"/>
                  <a:pt x="629840" y="6350"/>
                  <a:pt x="592931" y="10319"/>
                </a:cubicBezTo>
                <a:cubicBezTo>
                  <a:pt x="556022" y="14288"/>
                  <a:pt x="532606" y="9129"/>
                  <a:pt x="485775" y="24607"/>
                </a:cubicBezTo>
                <a:cubicBezTo>
                  <a:pt x="438944" y="40085"/>
                  <a:pt x="365521" y="67469"/>
                  <a:pt x="311943" y="103188"/>
                </a:cubicBezTo>
                <a:cubicBezTo>
                  <a:pt x="258365" y="138907"/>
                  <a:pt x="206375" y="192485"/>
                  <a:pt x="164306" y="238919"/>
                </a:cubicBezTo>
                <a:cubicBezTo>
                  <a:pt x="122237" y="285353"/>
                  <a:pt x="86915" y="320278"/>
                  <a:pt x="59531" y="381794"/>
                </a:cubicBezTo>
                <a:cubicBezTo>
                  <a:pt x="32147" y="443310"/>
                  <a:pt x="16073" y="525661"/>
                  <a:pt x="0" y="608013"/>
                </a:cubicBezTo>
              </a:path>
            </a:pathLst>
          </a:custGeom>
          <a:ln w="12700">
            <a:solidFill>
              <a:srgbClr val="0000C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7" name="Freeform 66"/>
          <p:cNvSpPr/>
          <p:nvPr/>
        </p:nvSpPr>
        <p:spPr>
          <a:xfrm>
            <a:off x="1708151" y="1366838"/>
            <a:ext cx="15874" cy="647700"/>
          </a:xfrm>
          <a:custGeom>
            <a:avLst/>
            <a:gdLst>
              <a:gd name="connsiteX0" fmla="*/ 15874 w 15874"/>
              <a:gd name="connsiteY0" fmla="*/ 0 h 647700"/>
              <a:gd name="connsiteX1" fmla="*/ 8730 w 15874"/>
              <a:gd name="connsiteY1" fmla="*/ 147637 h 647700"/>
              <a:gd name="connsiteX2" fmla="*/ 6349 w 15874"/>
              <a:gd name="connsiteY2" fmla="*/ 264318 h 647700"/>
              <a:gd name="connsiteX3" fmla="*/ 1587 w 15874"/>
              <a:gd name="connsiteY3" fmla="*/ 433387 h 647700"/>
              <a:gd name="connsiteX4" fmla="*/ 15874 w 15874"/>
              <a:gd name="connsiteY4" fmla="*/ 647700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74" h="647700">
                <a:moveTo>
                  <a:pt x="15874" y="0"/>
                </a:moveTo>
                <a:cubicBezTo>
                  <a:pt x="13095" y="51792"/>
                  <a:pt x="10317" y="103584"/>
                  <a:pt x="8730" y="147637"/>
                </a:cubicBezTo>
                <a:cubicBezTo>
                  <a:pt x="7143" y="191690"/>
                  <a:pt x="7539" y="216693"/>
                  <a:pt x="6349" y="264318"/>
                </a:cubicBezTo>
                <a:cubicBezTo>
                  <a:pt x="5159" y="311943"/>
                  <a:pt x="0" y="369490"/>
                  <a:pt x="1587" y="433387"/>
                </a:cubicBezTo>
                <a:cubicBezTo>
                  <a:pt x="3175" y="497284"/>
                  <a:pt x="9524" y="572492"/>
                  <a:pt x="15874" y="647700"/>
                </a:cubicBezTo>
              </a:path>
            </a:pathLst>
          </a:custGeom>
          <a:ln w="12700">
            <a:solidFill>
              <a:srgbClr val="0000C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8" name="Freeform 67"/>
          <p:cNvSpPr/>
          <p:nvPr/>
        </p:nvSpPr>
        <p:spPr>
          <a:xfrm>
            <a:off x="704850" y="1766888"/>
            <a:ext cx="1278731" cy="655240"/>
          </a:xfrm>
          <a:custGeom>
            <a:avLst/>
            <a:gdLst>
              <a:gd name="connsiteX0" fmla="*/ 1278731 w 1278731"/>
              <a:gd name="connsiteY0" fmla="*/ 207168 h 655240"/>
              <a:gd name="connsiteX1" fmla="*/ 1190625 w 1278731"/>
              <a:gd name="connsiteY1" fmla="*/ 354806 h 655240"/>
              <a:gd name="connsiteX2" fmla="*/ 1033463 w 1278731"/>
              <a:gd name="connsiteY2" fmla="*/ 523875 h 655240"/>
              <a:gd name="connsiteX3" fmla="*/ 816769 w 1278731"/>
              <a:gd name="connsiteY3" fmla="*/ 626268 h 655240"/>
              <a:gd name="connsiteX4" fmla="*/ 571500 w 1278731"/>
              <a:gd name="connsiteY4" fmla="*/ 642937 h 655240"/>
              <a:gd name="connsiteX5" fmla="*/ 330994 w 1278731"/>
              <a:gd name="connsiteY5" fmla="*/ 552450 h 655240"/>
              <a:gd name="connsiteX6" fmla="*/ 90488 w 1278731"/>
              <a:gd name="connsiteY6" fmla="*/ 330993 h 655240"/>
              <a:gd name="connsiteX7" fmla="*/ 0 w 1278731"/>
              <a:gd name="connsiteY7" fmla="*/ 0 h 655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78731" h="655240">
                <a:moveTo>
                  <a:pt x="1278731" y="207168"/>
                </a:moveTo>
                <a:cubicBezTo>
                  <a:pt x="1255117" y="254595"/>
                  <a:pt x="1231503" y="302022"/>
                  <a:pt x="1190625" y="354806"/>
                </a:cubicBezTo>
                <a:cubicBezTo>
                  <a:pt x="1149747" y="407590"/>
                  <a:pt x="1095772" y="478631"/>
                  <a:pt x="1033463" y="523875"/>
                </a:cubicBezTo>
                <a:cubicBezTo>
                  <a:pt x="971154" y="569119"/>
                  <a:pt x="893763" y="606424"/>
                  <a:pt x="816769" y="626268"/>
                </a:cubicBezTo>
                <a:cubicBezTo>
                  <a:pt x="739775" y="646112"/>
                  <a:pt x="652463" y="655240"/>
                  <a:pt x="571500" y="642937"/>
                </a:cubicBezTo>
                <a:cubicBezTo>
                  <a:pt x="490538" y="630634"/>
                  <a:pt x="411163" y="604441"/>
                  <a:pt x="330994" y="552450"/>
                </a:cubicBezTo>
                <a:cubicBezTo>
                  <a:pt x="250825" y="500459"/>
                  <a:pt x="145654" y="423068"/>
                  <a:pt x="90488" y="330993"/>
                </a:cubicBezTo>
                <a:cubicBezTo>
                  <a:pt x="35322" y="238918"/>
                  <a:pt x="17661" y="119459"/>
                  <a:pt x="0" y="0"/>
                </a:cubicBezTo>
              </a:path>
            </a:pathLst>
          </a:custGeom>
          <a:ln w="12700">
            <a:solidFill>
              <a:srgbClr val="0000C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9" name="Freeform 68"/>
          <p:cNvSpPr/>
          <p:nvPr/>
        </p:nvSpPr>
        <p:spPr>
          <a:xfrm>
            <a:off x="912019" y="1788319"/>
            <a:ext cx="1081087" cy="741759"/>
          </a:xfrm>
          <a:custGeom>
            <a:avLst/>
            <a:gdLst>
              <a:gd name="connsiteX0" fmla="*/ 1081087 w 1081087"/>
              <a:gd name="connsiteY0" fmla="*/ 211931 h 741759"/>
              <a:gd name="connsiteX1" fmla="*/ 981075 w 1081087"/>
              <a:gd name="connsiteY1" fmla="*/ 450056 h 741759"/>
              <a:gd name="connsiteX2" fmla="*/ 797719 w 1081087"/>
              <a:gd name="connsiteY2" fmla="*/ 652462 h 741759"/>
              <a:gd name="connsiteX3" fmla="*/ 647700 w 1081087"/>
              <a:gd name="connsiteY3" fmla="*/ 726281 h 741759"/>
              <a:gd name="connsiteX4" fmla="*/ 481012 w 1081087"/>
              <a:gd name="connsiteY4" fmla="*/ 728662 h 741759"/>
              <a:gd name="connsiteX5" fmla="*/ 300037 w 1081087"/>
              <a:gd name="connsiteY5" fmla="*/ 647700 h 741759"/>
              <a:gd name="connsiteX6" fmla="*/ 88106 w 1081087"/>
              <a:gd name="connsiteY6" fmla="*/ 392906 h 741759"/>
              <a:gd name="connsiteX7" fmla="*/ 0 w 1081087"/>
              <a:gd name="connsiteY7" fmla="*/ 0 h 741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1087" h="741759">
                <a:moveTo>
                  <a:pt x="1081087" y="211931"/>
                </a:moveTo>
                <a:cubicBezTo>
                  <a:pt x="1054695" y="294282"/>
                  <a:pt x="1028303" y="376634"/>
                  <a:pt x="981075" y="450056"/>
                </a:cubicBezTo>
                <a:cubicBezTo>
                  <a:pt x="933847" y="523478"/>
                  <a:pt x="853281" y="606425"/>
                  <a:pt x="797719" y="652462"/>
                </a:cubicBezTo>
                <a:cubicBezTo>
                  <a:pt x="742157" y="698499"/>
                  <a:pt x="700484" y="713581"/>
                  <a:pt x="647700" y="726281"/>
                </a:cubicBezTo>
                <a:cubicBezTo>
                  <a:pt x="594916" y="738981"/>
                  <a:pt x="538956" y="741759"/>
                  <a:pt x="481012" y="728662"/>
                </a:cubicBezTo>
                <a:cubicBezTo>
                  <a:pt x="423068" y="715565"/>
                  <a:pt x="365521" y="703659"/>
                  <a:pt x="300037" y="647700"/>
                </a:cubicBezTo>
                <a:cubicBezTo>
                  <a:pt x="234553" y="591741"/>
                  <a:pt x="138112" y="500856"/>
                  <a:pt x="88106" y="392906"/>
                </a:cubicBezTo>
                <a:cubicBezTo>
                  <a:pt x="38100" y="284956"/>
                  <a:pt x="19050" y="142478"/>
                  <a:pt x="0" y="0"/>
                </a:cubicBezTo>
              </a:path>
            </a:pathLst>
          </a:custGeom>
          <a:ln w="12700">
            <a:solidFill>
              <a:srgbClr val="0000C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0" name="Freeform 69"/>
          <p:cNvSpPr/>
          <p:nvPr/>
        </p:nvSpPr>
        <p:spPr>
          <a:xfrm>
            <a:off x="1285875" y="2014538"/>
            <a:ext cx="726281" cy="601265"/>
          </a:xfrm>
          <a:custGeom>
            <a:avLst/>
            <a:gdLst>
              <a:gd name="connsiteX0" fmla="*/ 726281 w 726281"/>
              <a:gd name="connsiteY0" fmla="*/ 0 h 601265"/>
              <a:gd name="connsiteX1" fmla="*/ 671513 w 726281"/>
              <a:gd name="connsiteY1" fmla="*/ 219075 h 601265"/>
              <a:gd name="connsiteX2" fmla="*/ 581025 w 726281"/>
              <a:gd name="connsiteY2" fmla="*/ 438150 h 601265"/>
              <a:gd name="connsiteX3" fmla="*/ 452438 w 726281"/>
              <a:gd name="connsiteY3" fmla="*/ 566737 h 601265"/>
              <a:gd name="connsiteX4" fmla="*/ 328613 w 726281"/>
              <a:gd name="connsiteY4" fmla="*/ 595312 h 601265"/>
              <a:gd name="connsiteX5" fmla="*/ 230981 w 726281"/>
              <a:gd name="connsiteY5" fmla="*/ 561975 h 601265"/>
              <a:gd name="connsiteX6" fmla="*/ 85725 w 726281"/>
              <a:gd name="connsiteY6" fmla="*/ 359568 h 601265"/>
              <a:gd name="connsiteX7" fmla="*/ 0 w 726281"/>
              <a:gd name="connsiteY7" fmla="*/ 71437 h 601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6281" h="601265">
                <a:moveTo>
                  <a:pt x="726281" y="0"/>
                </a:moveTo>
                <a:cubicBezTo>
                  <a:pt x="711001" y="73025"/>
                  <a:pt x="695722" y="146050"/>
                  <a:pt x="671513" y="219075"/>
                </a:cubicBezTo>
                <a:cubicBezTo>
                  <a:pt x="647304" y="292100"/>
                  <a:pt x="617537" y="380206"/>
                  <a:pt x="581025" y="438150"/>
                </a:cubicBezTo>
                <a:cubicBezTo>
                  <a:pt x="544513" y="496094"/>
                  <a:pt x="494507" y="540543"/>
                  <a:pt x="452438" y="566737"/>
                </a:cubicBezTo>
                <a:cubicBezTo>
                  <a:pt x="410369" y="592931"/>
                  <a:pt x="365522" y="596106"/>
                  <a:pt x="328613" y="595312"/>
                </a:cubicBezTo>
                <a:cubicBezTo>
                  <a:pt x="291704" y="594518"/>
                  <a:pt x="271462" y="601265"/>
                  <a:pt x="230981" y="561975"/>
                </a:cubicBezTo>
                <a:cubicBezTo>
                  <a:pt x="190500" y="522685"/>
                  <a:pt x="124222" y="441324"/>
                  <a:pt x="85725" y="359568"/>
                </a:cubicBezTo>
                <a:cubicBezTo>
                  <a:pt x="47228" y="277812"/>
                  <a:pt x="23614" y="174624"/>
                  <a:pt x="0" y="71437"/>
                </a:cubicBezTo>
              </a:path>
            </a:pathLst>
          </a:custGeom>
          <a:ln w="12700">
            <a:solidFill>
              <a:srgbClr val="0000C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5" name="Freeform 54"/>
          <p:cNvSpPr/>
          <p:nvPr/>
        </p:nvSpPr>
        <p:spPr>
          <a:xfrm>
            <a:off x="1249040" y="1298064"/>
            <a:ext cx="49024" cy="837667"/>
          </a:xfrm>
          <a:custGeom>
            <a:avLst/>
            <a:gdLst>
              <a:gd name="connsiteX0" fmla="*/ 49024 w 49024"/>
              <a:gd name="connsiteY0" fmla="*/ 837667 h 837667"/>
              <a:gd name="connsiteX1" fmla="*/ 10658 w 49024"/>
              <a:gd name="connsiteY1" fmla="*/ 696991 h 837667"/>
              <a:gd name="connsiteX2" fmla="*/ 4263 w 49024"/>
              <a:gd name="connsiteY2" fmla="*/ 441214 h 837667"/>
              <a:gd name="connsiteX3" fmla="*/ 4263 w 49024"/>
              <a:gd name="connsiteY3" fmla="*/ 198227 h 837667"/>
              <a:gd name="connsiteX4" fmla="*/ 29841 w 49024"/>
              <a:gd name="connsiteY4" fmla="*/ 0 h 837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24" h="837667">
                <a:moveTo>
                  <a:pt x="49024" y="837667"/>
                </a:moveTo>
                <a:cubicBezTo>
                  <a:pt x="33571" y="800367"/>
                  <a:pt x="18118" y="763067"/>
                  <a:pt x="10658" y="696991"/>
                </a:cubicBezTo>
                <a:cubicBezTo>
                  <a:pt x="3198" y="630916"/>
                  <a:pt x="5329" y="524341"/>
                  <a:pt x="4263" y="441214"/>
                </a:cubicBezTo>
                <a:cubicBezTo>
                  <a:pt x="3197" y="358087"/>
                  <a:pt x="0" y="271763"/>
                  <a:pt x="4263" y="198227"/>
                </a:cubicBezTo>
                <a:cubicBezTo>
                  <a:pt x="8526" y="124691"/>
                  <a:pt x="19183" y="62345"/>
                  <a:pt x="29841" y="0"/>
                </a:cubicBezTo>
              </a:path>
            </a:pathLst>
          </a:custGeom>
          <a:ln w="12700">
            <a:solidFill>
              <a:srgbClr val="0000C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1" name="Freeform 70"/>
          <p:cNvSpPr/>
          <p:nvPr/>
        </p:nvSpPr>
        <p:spPr>
          <a:xfrm>
            <a:off x="3248360" y="1617941"/>
            <a:ext cx="53286" cy="338904"/>
          </a:xfrm>
          <a:custGeom>
            <a:avLst/>
            <a:gdLst>
              <a:gd name="connsiteX0" fmla="*/ 12788 w 53286"/>
              <a:gd name="connsiteY0" fmla="*/ 0 h 338904"/>
              <a:gd name="connsiteX1" fmla="*/ 51155 w 53286"/>
              <a:gd name="connsiteY1" fmla="*/ 140677 h 338904"/>
              <a:gd name="connsiteX2" fmla="*/ 0 w 53286"/>
              <a:gd name="connsiteY2" fmla="*/ 338904 h 338904"/>
              <a:gd name="connsiteX3" fmla="*/ 0 w 53286"/>
              <a:gd name="connsiteY3" fmla="*/ 338904 h 338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286" h="338904">
                <a:moveTo>
                  <a:pt x="12788" y="0"/>
                </a:moveTo>
                <a:cubicBezTo>
                  <a:pt x="33037" y="42096"/>
                  <a:pt x="53286" y="84193"/>
                  <a:pt x="51155" y="140677"/>
                </a:cubicBezTo>
                <a:cubicBezTo>
                  <a:pt x="49024" y="197161"/>
                  <a:pt x="0" y="338904"/>
                  <a:pt x="0" y="338904"/>
                </a:cubicBezTo>
                <a:lnTo>
                  <a:pt x="0" y="338904"/>
                </a:lnTo>
              </a:path>
            </a:pathLst>
          </a:custGeom>
          <a:ln w="12700">
            <a:solidFill>
              <a:srgbClr val="0000C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3272869" y="1646715"/>
            <a:ext cx="0" cy="159860"/>
          </a:xfrm>
          <a:prstGeom prst="straightConnector1">
            <a:avLst/>
          </a:prstGeom>
          <a:ln w="3810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903786" y="1968415"/>
            <a:ext cx="269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b="1" dirty="0">
                <a:solidFill>
                  <a:srgbClr val="009900"/>
                </a:solidFill>
              </a:rPr>
              <a:t>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 descr="http://t0.gstatic.com/images?q=tbn:ANd9GcRav3kJBxiSYRsK3vxeoOwoOyArZEI_8hcv4z4onLLwxy-auJh9RQ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592" y="1653109"/>
            <a:ext cx="781588" cy="703429"/>
          </a:xfrm>
          <a:prstGeom prst="rect">
            <a:avLst/>
          </a:prstGeom>
          <a:noFill/>
        </p:spPr>
      </p:pic>
      <p:sp>
        <p:nvSpPr>
          <p:cNvPr id="12" name="Freeform 11"/>
          <p:cNvSpPr/>
          <p:nvPr/>
        </p:nvSpPr>
        <p:spPr>
          <a:xfrm>
            <a:off x="1288214" y="2002634"/>
            <a:ext cx="1616868" cy="529828"/>
          </a:xfrm>
          <a:custGeom>
            <a:avLst/>
            <a:gdLst>
              <a:gd name="connsiteX0" fmla="*/ 0 w 1616868"/>
              <a:gd name="connsiteY0" fmla="*/ 238125 h 529828"/>
              <a:gd name="connsiteX1" fmla="*/ 219075 w 1616868"/>
              <a:gd name="connsiteY1" fmla="*/ 366713 h 529828"/>
              <a:gd name="connsiteX2" fmla="*/ 435769 w 1616868"/>
              <a:gd name="connsiteY2" fmla="*/ 454819 h 529828"/>
              <a:gd name="connsiteX3" fmla="*/ 814387 w 1616868"/>
              <a:gd name="connsiteY3" fmla="*/ 521494 h 529828"/>
              <a:gd name="connsiteX4" fmla="*/ 1073944 w 1616868"/>
              <a:gd name="connsiteY4" fmla="*/ 504825 h 529828"/>
              <a:gd name="connsiteX5" fmla="*/ 1364456 w 1616868"/>
              <a:gd name="connsiteY5" fmla="*/ 397669 h 529828"/>
              <a:gd name="connsiteX6" fmla="*/ 1521619 w 1616868"/>
              <a:gd name="connsiteY6" fmla="*/ 250032 h 529828"/>
              <a:gd name="connsiteX7" fmla="*/ 1602581 w 1616868"/>
              <a:gd name="connsiteY7" fmla="*/ 85725 h 529828"/>
              <a:gd name="connsiteX8" fmla="*/ 1607344 w 1616868"/>
              <a:gd name="connsiteY8" fmla="*/ 0 h 529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6868" h="529828">
                <a:moveTo>
                  <a:pt x="0" y="238125"/>
                </a:moveTo>
                <a:cubicBezTo>
                  <a:pt x="73223" y="284361"/>
                  <a:pt x="146447" y="330597"/>
                  <a:pt x="219075" y="366713"/>
                </a:cubicBezTo>
                <a:cubicBezTo>
                  <a:pt x="291703" y="402829"/>
                  <a:pt x="336550" y="429022"/>
                  <a:pt x="435769" y="454819"/>
                </a:cubicBezTo>
                <a:cubicBezTo>
                  <a:pt x="534988" y="480616"/>
                  <a:pt x="708025" y="513160"/>
                  <a:pt x="814387" y="521494"/>
                </a:cubicBezTo>
                <a:cubicBezTo>
                  <a:pt x="920749" y="529828"/>
                  <a:pt x="982266" y="525462"/>
                  <a:pt x="1073944" y="504825"/>
                </a:cubicBezTo>
                <a:cubicBezTo>
                  <a:pt x="1165622" y="484188"/>
                  <a:pt x="1289844" y="440134"/>
                  <a:pt x="1364456" y="397669"/>
                </a:cubicBezTo>
                <a:cubicBezTo>
                  <a:pt x="1439068" y="355204"/>
                  <a:pt x="1481932" y="302023"/>
                  <a:pt x="1521619" y="250032"/>
                </a:cubicBezTo>
                <a:cubicBezTo>
                  <a:pt x="1561306" y="198041"/>
                  <a:pt x="1588294" y="127397"/>
                  <a:pt x="1602581" y="85725"/>
                </a:cubicBezTo>
                <a:cubicBezTo>
                  <a:pt x="1616868" y="44053"/>
                  <a:pt x="1612106" y="22026"/>
                  <a:pt x="1607344" y="0"/>
                </a:cubicBezTo>
              </a:path>
            </a:pathLst>
          </a:custGeom>
          <a:ln w="1905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Freeform 9"/>
          <p:cNvSpPr/>
          <p:nvPr/>
        </p:nvSpPr>
        <p:spPr>
          <a:xfrm>
            <a:off x="1252070" y="1982701"/>
            <a:ext cx="1689155" cy="577864"/>
          </a:xfrm>
          <a:custGeom>
            <a:avLst/>
            <a:gdLst>
              <a:gd name="connsiteX0" fmla="*/ 0 w 1689155"/>
              <a:gd name="connsiteY0" fmla="*/ 261937 h 577864"/>
              <a:gd name="connsiteX1" fmla="*/ 7144 w 1689155"/>
              <a:gd name="connsiteY1" fmla="*/ 266700 h 577864"/>
              <a:gd name="connsiteX2" fmla="*/ 38100 w 1689155"/>
              <a:gd name="connsiteY2" fmla="*/ 266700 h 577864"/>
              <a:gd name="connsiteX3" fmla="*/ 45244 w 1689155"/>
              <a:gd name="connsiteY3" fmla="*/ 259556 h 577864"/>
              <a:gd name="connsiteX4" fmla="*/ 40481 w 1689155"/>
              <a:gd name="connsiteY4" fmla="*/ 233362 h 577864"/>
              <a:gd name="connsiteX5" fmla="*/ 38100 w 1689155"/>
              <a:gd name="connsiteY5" fmla="*/ 223837 h 577864"/>
              <a:gd name="connsiteX6" fmla="*/ 28575 w 1689155"/>
              <a:gd name="connsiteY6" fmla="*/ 226218 h 577864"/>
              <a:gd name="connsiteX7" fmla="*/ 21431 w 1689155"/>
              <a:gd name="connsiteY7" fmla="*/ 240506 h 577864"/>
              <a:gd name="connsiteX8" fmla="*/ 23813 w 1689155"/>
              <a:gd name="connsiteY8" fmla="*/ 283368 h 577864"/>
              <a:gd name="connsiteX9" fmla="*/ 26194 w 1689155"/>
              <a:gd name="connsiteY9" fmla="*/ 290512 h 577864"/>
              <a:gd name="connsiteX10" fmla="*/ 40481 w 1689155"/>
              <a:gd name="connsiteY10" fmla="*/ 300037 h 577864"/>
              <a:gd name="connsiteX11" fmla="*/ 54769 w 1689155"/>
              <a:gd name="connsiteY11" fmla="*/ 290512 h 577864"/>
              <a:gd name="connsiteX12" fmla="*/ 59531 w 1689155"/>
              <a:gd name="connsiteY12" fmla="*/ 283368 h 577864"/>
              <a:gd name="connsiteX13" fmla="*/ 66675 w 1689155"/>
              <a:gd name="connsiteY13" fmla="*/ 278606 h 577864"/>
              <a:gd name="connsiteX14" fmla="*/ 73819 w 1689155"/>
              <a:gd name="connsiteY14" fmla="*/ 264318 h 577864"/>
              <a:gd name="connsiteX15" fmla="*/ 71438 w 1689155"/>
              <a:gd name="connsiteY15" fmla="*/ 252412 h 577864"/>
              <a:gd name="connsiteX16" fmla="*/ 69056 w 1689155"/>
              <a:gd name="connsiteY16" fmla="*/ 245268 h 577864"/>
              <a:gd name="connsiteX17" fmla="*/ 61913 w 1689155"/>
              <a:gd name="connsiteY17" fmla="*/ 240506 h 577864"/>
              <a:gd name="connsiteX18" fmla="*/ 54769 w 1689155"/>
              <a:gd name="connsiteY18" fmla="*/ 245268 h 577864"/>
              <a:gd name="connsiteX19" fmla="*/ 42863 w 1689155"/>
              <a:gd name="connsiteY19" fmla="*/ 266700 h 577864"/>
              <a:gd name="connsiteX20" fmla="*/ 38100 w 1689155"/>
              <a:gd name="connsiteY20" fmla="*/ 273843 h 577864"/>
              <a:gd name="connsiteX21" fmla="*/ 38100 w 1689155"/>
              <a:gd name="connsiteY21" fmla="*/ 300037 h 577864"/>
              <a:gd name="connsiteX22" fmla="*/ 45244 w 1689155"/>
              <a:gd name="connsiteY22" fmla="*/ 302418 h 577864"/>
              <a:gd name="connsiteX23" fmla="*/ 52388 w 1689155"/>
              <a:gd name="connsiteY23" fmla="*/ 307181 h 577864"/>
              <a:gd name="connsiteX24" fmla="*/ 80963 w 1689155"/>
              <a:gd name="connsiteY24" fmla="*/ 307181 h 577864"/>
              <a:gd name="connsiteX25" fmla="*/ 97631 w 1689155"/>
              <a:gd name="connsiteY25" fmla="*/ 295275 h 577864"/>
              <a:gd name="connsiteX26" fmla="*/ 102394 w 1689155"/>
              <a:gd name="connsiteY26" fmla="*/ 288131 h 577864"/>
              <a:gd name="connsiteX27" fmla="*/ 104775 w 1689155"/>
              <a:gd name="connsiteY27" fmla="*/ 261937 h 577864"/>
              <a:gd name="connsiteX28" fmla="*/ 97631 w 1689155"/>
              <a:gd name="connsiteY28" fmla="*/ 259556 h 577864"/>
              <a:gd name="connsiteX29" fmla="*/ 83344 w 1689155"/>
              <a:gd name="connsiteY29" fmla="*/ 269081 h 577864"/>
              <a:gd name="connsiteX30" fmla="*/ 78581 w 1689155"/>
              <a:gd name="connsiteY30" fmla="*/ 283368 h 577864"/>
              <a:gd name="connsiteX31" fmla="*/ 80963 w 1689155"/>
              <a:gd name="connsiteY31" fmla="*/ 311943 h 577864"/>
              <a:gd name="connsiteX32" fmla="*/ 83344 w 1689155"/>
              <a:gd name="connsiteY32" fmla="*/ 319087 h 577864"/>
              <a:gd name="connsiteX33" fmla="*/ 90488 w 1689155"/>
              <a:gd name="connsiteY33" fmla="*/ 326231 h 577864"/>
              <a:gd name="connsiteX34" fmla="*/ 111919 w 1689155"/>
              <a:gd name="connsiteY34" fmla="*/ 323850 h 577864"/>
              <a:gd name="connsiteX35" fmla="*/ 126206 w 1689155"/>
              <a:gd name="connsiteY35" fmla="*/ 314325 h 577864"/>
              <a:gd name="connsiteX36" fmla="*/ 133350 w 1689155"/>
              <a:gd name="connsiteY36" fmla="*/ 309562 h 577864"/>
              <a:gd name="connsiteX37" fmla="*/ 138113 w 1689155"/>
              <a:gd name="connsiteY37" fmla="*/ 295275 h 577864"/>
              <a:gd name="connsiteX38" fmla="*/ 140494 w 1689155"/>
              <a:gd name="connsiteY38" fmla="*/ 288131 h 577864"/>
              <a:gd name="connsiteX39" fmla="*/ 130969 w 1689155"/>
              <a:gd name="connsiteY39" fmla="*/ 276225 h 577864"/>
              <a:gd name="connsiteX40" fmla="*/ 123825 w 1689155"/>
              <a:gd name="connsiteY40" fmla="*/ 280987 h 577864"/>
              <a:gd name="connsiteX41" fmla="*/ 119063 w 1689155"/>
              <a:gd name="connsiteY41" fmla="*/ 288131 h 577864"/>
              <a:gd name="connsiteX42" fmla="*/ 111919 w 1689155"/>
              <a:gd name="connsiteY42" fmla="*/ 295275 h 577864"/>
              <a:gd name="connsiteX43" fmla="*/ 107156 w 1689155"/>
              <a:gd name="connsiteY43" fmla="*/ 309562 h 577864"/>
              <a:gd name="connsiteX44" fmla="*/ 109538 w 1689155"/>
              <a:gd name="connsiteY44" fmla="*/ 333375 h 577864"/>
              <a:gd name="connsiteX45" fmla="*/ 111919 w 1689155"/>
              <a:gd name="connsiteY45" fmla="*/ 340518 h 577864"/>
              <a:gd name="connsiteX46" fmla="*/ 119063 w 1689155"/>
              <a:gd name="connsiteY46" fmla="*/ 345281 h 577864"/>
              <a:gd name="connsiteX47" fmla="*/ 135731 w 1689155"/>
              <a:gd name="connsiteY47" fmla="*/ 350043 h 577864"/>
              <a:gd name="connsiteX48" fmla="*/ 150019 w 1689155"/>
              <a:gd name="connsiteY48" fmla="*/ 345281 h 577864"/>
              <a:gd name="connsiteX49" fmla="*/ 157163 w 1689155"/>
              <a:gd name="connsiteY49" fmla="*/ 342900 h 577864"/>
              <a:gd name="connsiteX50" fmla="*/ 171450 w 1689155"/>
              <a:gd name="connsiteY50" fmla="*/ 330993 h 577864"/>
              <a:gd name="connsiteX51" fmla="*/ 176213 w 1689155"/>
              <a:gd name="connsiteY51" fmla="*/ 316706 h 577864"/>
              <a:gd name="connsiteX52" fmla="*/ 171450 w 1689155"/>
              <a:gd name="connsiteY52" fmla="*/ 300037 h 577864"/>
              <a:gd name="connsiteX53" fmla="*/ 164306 w 1689155"/>
              <a:gd name="connsiteY53" fmla="*/ 297656 h 577864"/>
              <a:gd name="connsiteX54" fmla="*/ 157163 w 1689155"/>
              <a:gd name="connsiteY54" fmla="*/ 300037 h 577864"/>
              <a:gd name="connsiteX55" fmla="*/ 142875 w 1689155"/>
              <a:gd name="connsiteY55" fmla="*/ 323850 h 577864"/>
              <a:gd name="connsiteX56" fmla="*/ 147638 w 1689155"/>
              <a:gd name="connsiteY56" fmla="*/ 366712 h 577864"/>
              <a:gd name="connsiteX57" fmla="*/ 152400 w 1689155"/>
              <a:gd name="connsiteY57" fmla="*/ 373856 h 577864"/>
              <a:gd name="connsiteX58" fmla="*/ 173831 w 1689155"/>
              <a:gd name="connsiteY58" fmla="*/ 369093 h 577864"/>
              <a:gd name="connsiteX59" fmla="*/ 180975 w 1689155"/>
              <a:gd name="connsiteY59" fmla="*/ 364331 h 577864"/>
              <a:gd name="connsiteX60" fmla="*/ 200025 w 1689155"/>
              <a:gd name="connsiteY60" fmla="*/ 359568 h 577864"/>
              <a:gd name="connsiteX61" fmla="*/ 207169 w 1689155"/>
              <a:gd name="connsiteY61" fmla="*/ 357187 h 577864"/>
              <a:gd name="connsiteX62" fmla="*/ 219075 w 1689155"/>
              <a:gd name="connsiteY62" fmla="*/ 335756 h 577864"/>
              <a:gd name="connsiteX63" fmla="*/ 216694 w 1689155"/>
              <a:gd name="connsiteY63" fmla="*/ 319087 h 577864"/>
              <a:gd name="connsiteX64" fmla="*/ 209550 w 1689155"/>
              <a:gd name="connsiteY64" fmla="*/ 316706 h 577864"/>
              <a:gd name="connsiteX65" fmla="*/ 195263 w 1689155"/>
              <a:gd name="connsiteY65" fmla="*/ 321468 h 577864"/>
              <a:gd name="connsiteX66" fmla="*/ 192881 w 1689155"/>
              <a:gd name="connsiteY66" fmla="*/ 328612 h 577864"/>
              <a:gd name="connsiteX67" fmla="*/ 188119 w 1689155"/>
              <a:gd name="connsiteY67" fmla="*/ 335756 h 577864"/>
              <a:gd name="connsiteX68" fmla="*/ 190500 w 1689155"/>
              <a:gd name="connsiteY68" fmla="*/ 371475 h 577864"/>
              <a:gd name="connsiteX69" fmla="*/ 197644 w 1689155"/>
              <a:gd name="connsiteY69" fmla="*/ 392906 h 577864"/>
              <a:gd name="connsiteX70" fmla="*/ 211931 w 1689155"/>
              <a:gd name="connsiteY70" fmla="*/ 397668 h 577864"/>
              <a:gd name="connsiteX71" fmla="*/ 233363 w 1689155"/>
              <a:gd name="connsiteY71" fmla="*/ 402431 h 577864"/>
              <a:gd name="connsiteX72" fmla="*/ 254794 w 1689155"/>
              <a:gd name="connsiteY72" fmla="*/ 397668 h 577864"/>
              <a:gd name="connsiteX73" fmla="*/ 261938 w 1689155"/>
              <a:gd name="connsiteY73" fmla="*/ 390525 h 577864"/>
              <a:gd name="connsiteX74" fmla="*/ 266700 w 1689155"/>
              <a:gd name="connsiteY74" fmla="*/ 376237 h 577864"/>
              <a:gd name="connsiteX75" fmla="*/ 261938 w 1689155"/>
              <a:gd name="connsiteY75" fmla="*/ 350043 h 577864"/>
              <a:gd name="connsiteX76" fmla="*/ 254794 w 1689155"/>
              <a:gd name="connsiteY76" fmla="*/ 354806 h 577864"/>
              <a:gd name="connsiteX77" fmla="*/ 250031 w 1689155"/>
              <a:gd name="connsiteY77" fmla="*/ 376237 h 577864"/>
              <a:gd name="connsiteX78" fmla="*/ 245269 w 1689155"/>
              <a:gd name="connsiteY78" fmla="*/ 392906 h 577864"/>
              <a:gd name="connsiteX79" fmla="*/ 250031 w 1689155"/>
              <a:gd name="connsiteY79" fmla="*/ 423862 h 577864"/>
              <a:gd name="connsiteX80" fmla="*/ 254794 w 1689155"/>
              <a:gd name="connsiteY80" fmla="*/ 431006 h 577864"/>
              <a:gd name="connsiteX81" fmla="*/ 261938 w 1689155"/>
              <a:gd name="connsiteY81" fmla="*/ 433387 h 577864"/>
              <a:gd name="connsiteX82" fmla="*/ 269081 w 1689155"/>
              <a:gd name="connsiteY82" fmla="*/ 438150 h 577864"/>
              <a:gd name="connsiteX83" fmla="*/ 285750 w 1689155"/>
              <a:gd name="connsiteY83" fmla="*/ 442912 h 577864"/>
              <a:gd name="connsiteX84" fmla="*/ 311944 w 1689155"/>
              <a:gd name="connsiteY84" fmla="*/ 440531 h 577864"/>
              <a:gd name="connsiteX85" fmla="*/ 333375 w 1689155"/>
              <a:gd name="connsiteY85" fmla="*/ 431006 h 577864"/>
              <a:gd name="connsiteX86" fmla="*/ 340519 w 1689155"/>
              <a:gd name="connsiteY86" fmla="*/ 428625 h 577864"/>
              <a:gd name="connsiteX87" fmla="*/ 354806 w 1689155"/>
              <a:gd name="connsiteY87" fmla="*/ 416718 h 577864"/>
              <a:gd name="connsiteX88" fmla="*/ 359569 w 1689155"/>
              <a:gd name="connsiteY88" fmla="*/ 402431 h 577864"/>
              <a:gd name="connsiteX89" fmla="*/ 352425 w 1689155"/>
              <a:gd name="connsiteY89" fmla="*/ 388143 h 577864"/>
              <a:gd name="connsiteX90" fmla="*/ 345281 w 1689155"/>
              <a:gd name="connsiteY90" fmla="*/ 390525 h 577864"/>
              <a:gd name="connsiteX91" fmla="*/ 340519 w 1689155"/>
              <a:gd name="connsiteY91" fmla="*/ 404812 h 577864"/>
              <a:gd name="connsiteX92" fmla="*/ 342900 w 1689155"/>
              <a:gd name="connsiteY92" fmla="*/ 433387 h 577864"/>
              <a:gd name="connsiteX93" fmla="*/ 345281 w 1689155"/>
              <a:gd name="connsiteY93" fmla="*/ 440531 h 577864"/>
              <a:gd name="connsiteX94" fmla="*/ 369094 w 1689155"/>
              <a:gd name="connsiteY94" fmla="*/ 466725 h 577864"/>
              <a:gd name="connsiteX95" fmla="*/ 376238 w 1689155"/>
              <a:gd name="connsiteY95" fmla="*/ 469106 h 577864"/>
              <a:gd name="connsiteX96" fmla="*/ 409575 w 1689155"/>
              <a:gd name="connsiteY96" fmla="*/ 461962 h 577864"/>
              <a:gd name="connsiteX97" fmla="*/ 416719 w 1689155"/>
              <a:gd name="connsiteY97" fmla="*/ 457200 h 577864"/>
              <a:gd name="connsiteX98" fmla="*/ 431006 w 1689155"/>
              <a:gd name="connsiteY98" fmla="*/ 450056 h 577864"/>
              <a:gd name="connsiteX99" fmla="*/ 445294 w 1689155"/>
              <a:gd name="connsiteY99" fmla="*/ 435768 h 577864"/>
              <a:gd name="connsiteX100" fmla="*/ 459581 w 1689155"/>
              <a:gd name="connsiteY100" fmla="*/ 426243 h 577864"/>
              <a:gd name="connsiteX101" fmla="*/ 471488 w 1689155"/>
              <a:gd name="connsiteY101" fmla="*/ 428625 h 577864"/>
              <a:gd name="connsiteX102" fmla="*/ 478631 w 1689155"/>
              <a:gd name="connsiteY102" fmla="*/ 431006 h 577864"/>
              <a:gd name="connsiteX103" fmla="*/ 483394 w 1689155"/>
              <a:gd name="connsiteY103" fmla="*/ 445293 h 577864"/>
              <a:gd name="connsiteX104" fmla="*/ 492919 w 1689155"/>
              <a:gd name="connsiteY104" fmla="*/ 469106 h 577864"/>
              <a:gd name="connsiteX105" fmla="*/ 495300 w 1689155"/>
              <a:gd name="connsiteY105" fmla="*/ 476250 h 577864"/>
              <a:gd name="connsiteX106" fmla="*/ 497681 w 1689155"/>
              <a:gd name="connsiteY106" fmla="*/ 483393 h 577864"/>
              <a:gd name="connsiteX107" fmla="*/ 502444 w 1689155"/>
              <a:gd name="connsiteY107" fmla="*/ 500062 h 577864"/>
              <a:gd name="connsiteX108" fmla="*/ 504825 w 1689155"/>
              <a:gd name="connsiteY108" fmla="*/ 509587 h 577864"/>
              <a:gd name="connsiteX109" fmla="*/ 507206 w 1689155"/>
              <a:gd name="connsiteY109" fmla="*/ 516731 h 577864"/>
              <a:gd name="connsiteX110" fmla="*/ 516731 w 1689155"/>
              <a:gd name="connsiteY110" fmla="*/ 519112 h 577864"/>
              <a:gd name="connsiteX111" fmla="*/ 531019 w 1689155"/>
              <a:gd name="connsiteY111" fmla="*/ 516731 h 577864"/>
              <a:gd name="connsiteX112" fmla="*/ 545306 w 1689155"/>
              <a:gd name="connsiteY112" fmla="*/ 504825 h 577864"/>
              <a:gd name="connsiteX113" fmla="*/ 559594 w 1689155"/>
              <a:gd name="connsiteY113" fmla="*/ 495300 h 577864"/>
              <a:gd name="connsiteX114" fmla="*/ 578644 w 1689155"/>
              <a:gd name="connsiteY114" fmla="*/ 473868 h 577864"/>
              <a:gd name="connsiteX115" fmla="*/ 592931 w 1689155"/>
              <a:gd name="connsiteY115" fmla="*/ 461962 h 577864"/>
              <a:gd name="connsiteX116" fmla="*/ 600075 w 1689155"/>
              <a:gd name="connsiteY116" fmla="*/ 459581 h 577864"/>
              <a:gd name="connsiteX117" fmla="*/ 614363 w 1689155"/>
              <a:gd name="connsiteY117" fmla="*/ 466725 h 577864"/>
              <a:gd name="connsiteX118" fmla="*/ 626269 w 1689155"/>
              <a:gd name="connsiteY118" fmla="*/ 481012 h 577864"/>
              <a:gd name="connsiteX119" fmla="*/ 633413 w 1689155"/>
              <a:gd name="connsiteY119" fmla="*/ 488156 h 577864"/>
              <a:gd name="connsiteX120" fmla="*/ 640556 w 1689155"/>
              <a:gd name="connsiteY120" fmla="*/ 502443 h 577864"/>
              <a:gd name="connsiteX121" fmla="*/ 645319 w 1689155"/>
              <a:gd name="connsiteY121" fmla="*/ 516731 h 577864"/>
              <a:gd name="connsiteX122" fmla="*/ 650081 w 1689155"/>
              <a:gd name="connsiteY122" fmla="*/ 531018 h 577864"/>
              <a:gd name="connsiteX123" fmla="*/ 659606 w 1689155"/>
              <a:gd name="connsiteY123" fmla="*/ 545306 h 577864"/>
              <a:gd name="connsiteX124" fmla="*/ 666750 w 1689155"/>
              <a:gd name="connsiteY124" fmla="*/ 547687 h 577864"/>
              <a:gd name="connsiteX125" fmla="*/ 681038 w 1689155"/>
              <a:gd name="connsiteY125" fmla="*/ 561975 h 577864"/>
              <a:gd name="connsiteX126" fmla="*/ 702469 w 1689155"/>
              <a:gd name="connsiteY126" fmla="*/ 557212 h 577864"/>
              <a:gd name="connsiteX127" fmla="*/ 709613 w 1689155"/>
              <a:gd name="connsiteY127" fmla="*/ 552450 h 577864"/>
              <a:gd name="connsiteX128" fmla="*/ 723900 w 1689155"/>
              <a:gd name="connsiteY128" fmla="*/ 545306 h 577864"/>
              <a:gd name="connsiteX129" fmla="*/ 738188 w 1689155"/>
              <a:gd name="connsiteY129" fmla="*/ 533400 h 577864"/>
              <a:gd name="connsiteX130" fmla="*/ 742950 w 1689155"/>
              <a:gd name="connsiteY130" fmla="*/ 526256 h 577864"/>
              <a:gd name="connsiteX131" fmla="*/ 750094 w 1689155"/>
              <a:gd name="connsiteY131" fmla="*/ 521493 h 577864"/>
              <a:gd name="connsiteX132" fmla="*/ 757238 w 1689155"/>
              <a:gd name="connsiteY132" fmla="*/ 514350 h 577864"/>
              <a:gd name="connsiteX133" fmla="*/ 764381 w 1689155"/>
              <a:gd name="connsiteY133" fmla="*/ 509587 h 577864"/>
              <a:gd name="connsiteX134" fmla="*/ 778669 w 1689155"/>
              <a:gd name="connsiteY134" fmla="*/ 497681 h 577864"/>
              <a:gd name="connsiteX135" fmla="*/ 785813 w 1689155"/>
              <a:gd name="connsiteY135" fmla="*/ 500062 h 577864"/>
              <a:gd name="connsiteX136" fmla="*/ 800100 w 1689155"/>
              <a:gd name="connsiteY136" fmla="*/ 509587 h 577864"/>
              <a:gd name="connsiteX137" fmla="*/ 807244 w 1689155"/>
              <a:gd name="connsiteY137" fmla="*/ 511968 h 577864"/>
              <a:gd name="connsiteX138" fmla="*/ 814388 w 1689155"/>
              <a:gd name="connsiteY138" fmla="*/ 519112 h 577864"/>
              <a:gd name="connsiteX139" fmla="*/ 819150 w 1689155"/>
              <a:gd name="connsiteY139" fmla="*/ 526256 h 577864"/>
              <a:gd name="connsiteX140" fmla="*/ 826294 w 1689155"/>
              <a:gd name="connsiteY140" fmla="*/ 531018 h 577864"/>
              <a:gd name="connsiteX141" fmla="*/ 838200 w 1689155"/>
              <a:gd name="connsiteY141" fmla="*/ 545306 h 577864"/>
              <a:gd name="connsiteX142" fmla="*/ 842963 w 1689155"/>
              <a:gd name="connsiteY142" fmla="*/ 552450 h 577864"/>
              <a:gd name="connsiteX143" fmla="*/ 857250 w 1689155"/>
              <a:gd name="connsiteY143" fmla="*/ 561975 h 577864"/>
              <a:gd name="connsiteX144" fmla="*/ 862013 w 1689155"/>
              <a:gd name="connsiteY144" fmla="*/ 569118 h 577864"/>
              <a:gd name="connsiteX145" fmla="*/ 869156 w 1689155"/>
              <a:gd name="connsiteY145" fmla="*/ 571500 h 577864"/>
              <a:gd name="connsiteX146" fmla="*/ 876300 w 1689155"/>
              <a:gd name="connsiteY146" fmla="*/ 576262 h 577864"/>
              <a:gd name="connsiteX147" fmla="*/ 914400 w 1689155"/>
              <a:gd name="connsiteY147" fmla="*/ 569118 h 577864"/>
              <a:gd name="connsiteX148" fmla="*/ 928688 w 1689155"/>
              <a:gd name="connsiteY148" fmla="*/ 559593 h 577864"/>
              <a:gd name="connsiteX149" fmla="*/ 940594 w 1689155"/>
              <a:gd name="connsiteY149" fmla="*/ 547687 h 577864"/>
              <a:gd name="connsiteX150" fmla="*/ 950119 w 1689155"/>
              <a:gd name="connsiteY150" fmla="*/ 526256 h 577864"/>
              <a:gd name="connsiteX151" fmla="*/ 959644 w 1689155"/>
              <a:gd name="connsiteY151" fmla="*/ 511968 h 577864"/>
              <a:gd name="connsiteX152" fmla="*/ 964406 w 1689155"/>
              <a:gd name="connsiteY152" fmla="*/ 497681 h 577864"/>
              <a:gd name="connsiteX153" fmla="*/ 966788 w 1689155"/>
              <a:gd name="connsiteY153" fmla="*/ 490537 h 577864"/>
              <a:gd name="connsiteX154" fmla="*/ 976313 w 1689155"/>
              <a:gd name="connsiteY154" fmla="*/ 478631 h 577864"/>
              <a:gd name="connsiteX155" fmla="*/ 985838 w 1689155"/>
              <a:gd name="connsiteY155" fmla="*/ 476250 h 577864"/>
              <a:gd name="connsiteX156" fmla="*/ 992981 w 1689155"/>
              <a:gd name="connsiteY156" fmla="*/ 478631 h 577864"/>
              <a:gd name="connsiteX157" fmla="*/ 997744 w 1689155"/>
              <a:gd name="connsiteY157" fmla="*/ 485775 h 577864"/>
              <a:gd name="connsiteX158" fmla="*/ 1004888 w 1689155"/>
              <a:gd name="connsiteY158" fmla="*/ 490537 h 577864"/>
              <a:gd name="connsiteX159" fmla="*/ 1016794 w 1689155"/>
              <a:gd name="connsiteY159" fmla="*/ 504825 h 577864"/>
              <a:gd name="connsiteX160" fmla="*/ 1026319 w 1689155"/>
              <a:gd name="connsiteY160" fmla="*/ 519112 h 577864"/>
              <a:gd name="connsiteX161" fmla="*/ 1035844 w 1689155"/>
              <a:gd name="connsiteY161" fmla="*/ 533400 h 577864"/>
              <a:gd name="connsiteX162" fmla="*/ 1042988 w 1689155"/>
              <a:gd name="connsiteY162" fmla="*/ 538162 h 577864"/>
              <a:gd name="connsiteX163" fmla="*/ 1054894 w 1689155"/>
              <a:gd name="connsiteY163" fmla="*/ 550068 h 577864"/>
              <a:gd name="connsiteX164" fmla="*/ 1066800 w 1689155"/>
              <a:gd name="connsiteY164" fmla="*/ 559593 h 577864"/>
              <a:gd name="connsiteX165" fmla="*/ 1073944 w 1689155"/>
              <a:gd name="connsiteY165" fmla="*/ 566737 h 577864"/>
              <a:gd name="connsiteX166" fmla="*/ 1081088 w 1689155"/>
              <a:gd name="connsiteY166" fmla="*/ 569118 h 577864"/>
              <a:gd name="connsiteX167" fmla="*/ 1088231 w 1689155"/>
              <a:gd name="connsiteY167" fmla="*/ 573881 h 577864"/>
              <a:gd name="connsiteX168" fmla="*/ 1107281 w 1689155"/>
              <a:gd name="connsiteY168" fmla="*/ 571500 h 577864"/>
              <a:gd name="connsiteX169" fmla="*/ 1123950 w 1689155"/>
              <a:gd name="connsiteY169" fmla="*/ 566737 h 577864"/>
              <a:gd name="connsiteX170" fmla="*/ 1131094 w 1689155"/>
              <a:gd name="connsiteY170" fmla="*/ 559593 h 577864"/>
              <a:gd name="connsiteX171" fmla="*/ 1135856 w 1689155"/>
              <a:gd name="connsiteY171" fmla="*/ 545306 h 577864"/>
              <a:gd name="connsiteX172" fmla="*/ 1143000 w 1689155"/>
              <a:gd name="connsiteY172" fmla="*/ 523875 h 577864"/>
              <a:gd name="connsiteX173" fmla="*/ 1145381 w 1689155"/>
              <a:gd name="connsiteY173" fmla="*/ 514350 h 577864"/>
              <a:gd name="connsiteX174" fmla="*/ 1150144 w 1689155"/>
              <a:gd name="connsiteY174" fmla="*/ 500062 h 577864"/>
              <a:gd name="connsiteX175" fmla="*/ 1152525 w 1689155"/>
              <a:gd name="connsiteY175" fmla="*/ 492918 h 577864"/>
              <a:gd name="connsiteX176" fmla="*/ 1162050 w 1689155"/>
              <a:gd name="connsiteY176" fmla="*/ 478631 h 577864"/>
              <a:gd name="connsiteX177" fmla="*/ 1173956 w 1689155"/>
              <a:gd name="connsiteY177" fmla="*/ 454818 h 577864"/>
              <a:gd name="connsiteX178" fmla="*/ 1178719 w 1689155"/>
              <a:gd name="connsiteY178" fmla="*/ 445293 h 577864"/>
              <a:gd name="connsiteX179" fmla="*/ 1188244 w 1689155"/>
              <a:gd name="connsiteY179" fmla="*/ 431006 h 577864"/>
              <a:gd name="connsiteX180" fmla="*/ 1195388 w 1689155"/>
              <a:gd name="connsiteY180" fmla="*/ 433387 h 577864"/>
              <a:gd name="connsiteX181" fmla="*/ 1212056 w 1689155"/>
              <a:gd name="connsiteY181" fmla="*/ 442912 h 577864"/>
              <a:gd name="connsiteX182" fmla="*/ 1223963 w 1689155"/>
              <a:gd name="connsiteY182" fmla="*/ 457200 h 577864"/>
              <a:gd name="connsiteX183" fmla="*/ 1231106 w 1689155"/>
              <a:gd name="connsiteY183" fmla="*/ 461962 h 577864"/>
              <a:gd name="connsiteX184" fmla="*/ 1245394 w 1689155"/>
              <a:gd name="connsiteY184" fmla="*/ 476250 h 577864"/>
              <a:gd name="connsiteX185" fmla="*/ 1259681 w 1689155"/>
              <a:gd name="connsiteY185" fmla="*/ 485775 h 577864"/>
              <a:gd name="connsiteX186" fmla="*/ 1266825 w 1689155"/>
              <a:gd name="connsiteY186" fmla="*/ 492918 h 577864"/>
              <a:gd name="connsiteX187" fmla="*/ 1273969 w 1689155"/>
              <a:gd name="connsiteY187" fmla="*/ 495300 h 577864"/>
              <a:gd name="connsiteX188" fmla="*/ 1288256 w 1689155"/>
              <a:gd name="connsiteY188" fmla="*/ 502443 h 577864"/>
              <a:gd name="connsiteX189" fmla="*/ 1295400 w 1689155"/>
              <a:gd name="connsiteY189" fmla="*/ 507206 h 577864"/>
              <a:gd name="connsiteX190" fmla="*/ 1304925 w 1689155"/>
              <a:gd name="connsiteY190" fmla="*/ 509587 h 577864"/>
              <a:gd name="connsiteX191" fmla="*/ 1312069 w 1689155"/>
              <a:gd name="connsiteY191" fmla="*/ 511968 h 577864"/>
              <a:gd name="connsiteX192" fmla="*/ 1323975 w 1689155"/>
              <a:gd name="connsiteY192" fmla="*/ 509587 h 577864"/>
              <a:gd name="connsiteX193" fmla="*/ 1333500 w 1689155"/>
              <a:gd name="connsiteY193" fmla="*/ 497681 h 577864"/>
              <a:gd name="connsiteX194" fmla="*/ 1338263 w 1689155"/>
              <a:gd name="connsiteY194" fmla="*/ 490537 h 577864"/>
              <a:gd name="connsiteX195" fmla="*/ 1340644 w 1689155"/>
              <a:gd name="connsiteY195" fmla="*/ 483393 h 577864"/>
              <a:gd name="connsiteX196" fmla="*/ 1345406 w 1689155"/>
              <a:gd name="connsiteY196" fmla="*/ 476250 h 577864"/>
              <a:gd name="connsiteX197" fmla="*/ 1347788 w 1689155"/>
              <a:gd name="connsiteY197" fmla="*/ 464343 h 577864"/>
              <a:gd name="connsiteX198" fmla="*/ 1354931 w 1689155"/>
              <a:gd name="connsiteY198" fmla="*/ 445293 h 577864"/>
              <a:gd name="connsiteX199" fmla="*/ 1359694 w 1689155"/>
              <a:gd name="connsiteY199" fmla="*/ 423862 h 577864"/>
              <a:gd name="connsiteX200" fmla="*/ 1357313 w 1689155"/>
              <a:gd name="connsiteY200" fmla="*/ 385762 h 577864"/>
              <a:gd name="connsiteX201" fmla="*/ 1352550 w 1689155"/>
              <a:gd name="connsiteY201" fmla="*/ 371475 h 577864"/>
              <a:gd name="connsiteX202" fmla="*/ 1350169 w 1689155"/>
              <a:gd name="connsiteY202" fmla="*/ 364331 h 577864"/>
              <a:gd name="connsiteX203" fmla="*/ 1347788 w 1689155"/>
              <a:gd name="connsiteY203" fmla="*/ 357187 h 577864"/>
              <a:gd name="connsiteX204" fmla="*/ 1350169 w 1689155"/>
              <a:gd name="connsiteY204" fmla="*/ 340518 h 577864"/>
              <a:gd name="connsiteX205" fmla="*/ 1364456 w 1689155"/>
              <a:gd name="connsiteY205" fmla="*/ 330993 h 577864"/>
              <a:gd name="connsiteX206" fmla="*/ 1383506 w 1689155"/>
              <a:gd name="connsiteY206" fmla="*/ 326231 h 577864"/>
              <a:gd name="connsiteX207" fmla="*/ 1397794 w 1689155"/>
              <a:gd name="connsiteY207" fmla="*/ 321468 h 577864"/>
              <a:gd name="connsiteX208" fmla="*/ 1407319 w 1689155"/>
              <a:gd name="connsiteY208" fmla="*/ 319087 h 577864"/>
              <a:gd name="connsiteX209" fmla="*/ 1428750 w 1689155"/>
              <a:gd name="connsiteY209" fmla="*/ 321468 h 577864"/>
              <a:gd name="connsiteX210" fmla="*/ 1431131 w 1689155"/>
              <a:gd name="connsiteY210" fmla="*/ 328612 h 577864"/>
              <a:gd name="connsiteX211" fmla="*/ 1445419 w 1689155"/>
              <a:gd name="connsiteY211" fmla="*/ 338137 h 577864"/>
              <a:gd name="connsiteX212" fmla="*/ 1459706 w 1689155"/>
              <a:gd name="connsiteY212" fmla="*/ 350043 h 577864"/>
              <a:gd name="connsiteX213" fmla="*/ 1473994 w 1689155"/>
              <a:gd name="connsiteY213" fmla="*/ 354806 h 577864"/>
              <a:gd name="connsiteX214" fmla="*/ 1490663 w 1689155"/>
              <a:gd name="connsiteY214" fmla="*/ 359568 h 577864"/>
              <a:gd name="connsiteX215" fmla="*/ 1497806 w 1689155"/>
              <a:gd name="connsiteY215" fmla="*/ 361950 h 577864"/>
              <a:gd name="connsiteX216" fmla="*/ 1519238 w 1689155"/>
              <a:gd name="connsiteY216" fmla="*/ 366712 h 577864"/>
              <a:gd name="connsiteX217" fmla="*/ 1528763 w 1689155"/>
              <a:gd name="connsiteY217" fmla="*/ 369093 h 577864"/>
              <a:gd name="connsiteX218" fmla="*/ 1543050 w 1689155"/>
              <a:gd name="connsiteY218" fmla="*/ 366712 h 577864"/>
              <a:gd name="connsiteX219" fmla="*/ 1547813 w 1689155"/>
              <a:gd name="connsiteY219" fmla="*/ 359568 h 577864"/>
              <a:gd name="connsiteX220" fmla="*/ 1550194 w 1689155"/>
              <a:gd name="connsiteY220" fmla="*/ 352425 h 577864"/>
              <a:gd name="connsiteX221" fmla="*/ 1554956 w 1689155"/>
              <a:gd name="connsiteY221" fmla="*/ 345281 h 577864"/>
              <a:gd name="connsiteX222" fmla="*/ 1557338 w 1689155"/>
              <a:gd name="connsiteY222" fmla="*/ 338137 h 577864"/>
              <a:gd name="connsiteX223" fmla="*/ 1562100 w 1689155"/>
              <a:gd name="connsiteY223" fmla="*/ 330993 h 577864"/>
              <a:gd name="connsiteX224" fmla="*/ 1566863 w 1689155"/>
              <a:gd name="connsiteY224" fmla="*/ 316706 h 577864"/>
              <a:gd name="connsiteX225" fmla="*/ 1562100 w 1689155"/>
              <a:gd name="connsiteY225" fmla="*/ 309562 h 577864"/>
              <a:gd name="connsiteX226" fmla="*/ 1554956 w 1689155"/>
              <a:gd name="connsiteY226" fmla="*/ 302418 h 577864"/>
              <a:gd name="connsiteX227" fmla="*/ 1547813 w 1689155"/>
              <a:gd name="connsiteY227" fmla="*/ 278606 h 577864"/>
              <a:gd name="connsiteX228" fmla="*/ 1543050 w 1689155"/>
              <a:gd name="connsiteY228" fmla="*/ 264318 h 577864"/>
              <a:gd name="connsiteX229" fmla="*/ 1528763 w 1689155"/>
              <a:gd name="connsiteY229" fmla="*/ 250031 h 577864"/>
              <a:gd name="connsiteX230" fmla="*/ 1512094 w 1689155"/>
              <a:gd name="connsiteY230" fmla="*/ 228600 h 577864"/>
              <a:gd name="connsiteX231" fmla="*/ 1507331 w 1689155"/>
              <a:gd name="connsiteY231" fmla="*/ 221456 h 577864"/>
              <a:gd name="connsiteX232" fmla="*/ 1497806 w 1689155"/>
              <a:gd name="connsiteY232" fmla="*/ 200025 h 577864"/>
              <a:gd name="connsiteX233" fmla="*/ 1500188 w 1689155"/>
              <a:gd name="connsiteY233" fmla="*/ 176212 h 577864"/>
              <a:gd name="connsiteX234" fmla="*/ 1507331 w 1689155"/>
              <a:gd name="connsiteY234" fmla="*/ 161925 h 577864"/>
              <a:gd name="connsiteX235" fmla="*/ 1514475 w 1689155"/>
              <a:gd name="connsiteY235" fmla="*/ 159543 h 577864"/>
              <a:gd name="connsiteX236" fmla="*/ 1557338 w 1689155"/>
              <a:gd name="connsiteY236" fmla="*/ 157162 h 577864"/>
              <a:gd name="connsiteX237" fmla="*/ 1571625 w 1689155"/>
              <a:gd name="connsiteY237" fmla="*/ 154781 h 577864"/>
              <a:gd name="connsiteX238" fmla="*/ 1593056 w 1689155"/>
              <a:gd name="connsiteY238" fmla="*/ 152400 h 577864"/>
              <a:gd name="connsiteX239" fmla="*/ 1600200 w 1689155"/>
              <a:gd name="connsiteY239" fmla="*/ 150018 h 577864"/>
              <a:gd name="connsiteX240" fmla="*/ 1609725 w 1689155"/>
              <a:gd name="connsiteY240" fmla="*/ 147637 h 577864"/>
              <a:gd name="connsiteX241" fmla="*/ 1624013 w 1689155"/>
              <a:gd name="connsiteY241" fmla="*/ 142875 h 577864"/>
              <a:gd name="connsiteX242" fmla="*/ 1631156 w 1689155"/>
              <a:gd name="connsiteY242" fmla="*/ 140493 h 577864"/>
              <a:gd name="connsiteX243" fmla="*/ 1647825 w 1689155"/>
              <a:gd name="connsiteY243" fmla="*/ 133350 h 577864"/>
              <a:gd name="connsiteX244" fmla="*/ 1662113 w 1689155"/>
              <a:gd name="connsiteY244" fmla="*/ 128587 h 577864"/>
              <a:gd name="connsiteX245" fmla="*/ 1669256 w 1689155"/>
              <a:gd name="connsiteY245" fmla="*/ 121443 h 577864"/>
              <a:gd name="connsiteX246" fmla="*/ 1683544 w 1689155"/>
              <a:gd name="connsiteY246" fmla="*/ 109537 h 577864"/>
              <a:gd name="connsiteX247" fmla="*/ 1685925 w 1689155"/>
              <a:gd name="connsiteY247" fmla="*/ 102393 h 577864"/>
              <a:gd name="connsiteX248" fmla="*/ 1674019 w 1689155"/>
              <a:gd name="connsiteY248" fmla="*/ 88106 h 577864"/>
              <a:gd name="connsiteX249" fmla="*/ 1669256 w 1689155"/>
              <a:gd name="connsiteY249" fmla="*/ 80962 h 577864"/>
              <a:gd name="connsiteX250" fmla="*/ 1654969 w 1689155"/>
              <a:gd name="connsiteY250" fmla="*/ 76200 h 577864"/>
              <a:gd name="connsiteX251" fmla="*/ 1647825 w 1689155"/>
              <a:gd name="connsiteY251" fmla="*/ 71437 h 577864"/>
              <a:gd name="connsiteX252" fmla="*/ 1643063 w 1689155"/>
              <a:gd name="connsiteY252" fmla="*/ 64293 h 577864"/>
              <a:gd name="connsiteX253" fmla="*/ 1619250 w 1689155"/>
              <a:gd name="connsiteY253" fmla="*/ 50006 h 577864"/>
              <a:gd name="connsiteX254" fmla="*/ 1607344 w 1689155"/>
              <a:gd name="connsiteY254" fmla="*/ 38100 h 577864"/>
              <a:gd name="connsiteX255" fmla="*/ 1593056 w 1689155"/>
              <a:gd name="connsiteY255" fmla="*/ 26193 h 577864"/>
              <a:gd name="connsiteX256" fmla="*/ 1583531 w 1689155"/>
              <a:gd name="connsiteY256" fmla="*/ 11906 h 577864"/>
              <a:gd name="connsiteX257" fmla="*/ 1578769 w 1689155"/>
              <a:gd name="connsiteY257" fmla="*/ 4762 h 577864"/>
              <a:gd name="connsiteX258" fmla="*/ 1571625 w 1689155"/>
              <a:gd name="connsiteY258" fmla="*/ 0 h 577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</a:cxnLst>
            <a:rect l="l" t="t" r="r" b="b"/>
            <a:pathLst>
              <a:path w="1689155" h="577864">
                <a:moveTo>
                  <a:pt x="0" y="261937"/>
                </a:moveTo>
                <a:cubicBezTo>
                  <a:pt x="2381" y="263525"/>
                  <a:pt x="4383" y="265947"/>
                  <a:pt x="7144" y="266700"/>
                </a:cubicBezTo>
                <a:cubicBezTo>
                  <a:pt x="23001" y="271025"/>
                  <a:pt x="24478" y="269424"/>
                  <a:pt x="38100" y="266700"/>
                </a:cubicBezTo>
                <a:cubicBezTo>
                  <a:pt x="40481" y="264319"/>
                  <a:pt x="44642" y="262869"/>
                  <a:pt x="45244" y="259556"/>
                </a:cubicBezTo>
                <a:cubicBezTo>
                  <a:pt x="47215" y="248714"/>
                  <a:pt x="43058" y="242380"/>
                  <a:pt x="40481" y="233362"/>
                </a:cubicBezTo>
                <a:cubicBezTo>
                  <a:pt x="39582" y="230215"/>
                  <a:pt x="38894" y="227012"/>
                  <a:pt x="38100" y="223837"/>
                </a:cubicBezTo>
                <a:cubicBezTo>
                  <a:pt x="34925" y="224631"/>
                  <a:pt x="31298" y="224403"/>
                  <a:pt x="28575" y="226218"/>
                </a:cubicBezTo>
                <a:cubicBezTo>
                  <a:pt x="24620" y="228855"/>
                  <a:pt x="22789" y="236432"/>
                  <a:pt x="21431" y="240506"/>
                </a:cubicBezTo>
                <a:cubicBezTo>
                  <a:pt x="22225" y="254793"/>
                  <a:pt x="22456" y="269123"/>
                  <a:pt x="23813" y="283368"/>
                </a:cubicBezTo>
                <a:cubicBezTo>
                  <a:pt x="24051" y="285867"/>
                  <a:pt x="24419" y="288737"/>
                  <a:pt x="26194" y="290512"/>
                </a:cubicBezTo>
                <a:cubicBezTo>
                  <a:pt x="30241" y="294559"/>
                  <a:pt x="40481" y="300037"/>
                  <a:pt x="40481" y="300037"/>
                </a:cubicBezTo>
                <a:lnTo>
                  <a:pt x="54769" y="290512"/>
                </a:lnTo>
                <a:cubicBezTo>
                  <a:pt x="57150" y="288925"/>
                  <a:pt x="57507" y="285392"/>
                  <a:pt x="59531" y="283368"/>
                </a:cubicBezTo>
                <a:cubicBezTo>
                  <a:pt x="61555" y="281344"/>
                  <a:pt x="64294" y="280193"/>
                  <a:pt x="66675" y="278606"/>
                </a:cubicBezTo>
                <a:cubicBezTo>
                  <a:pt x="69084" y="274993"/>
                  <a:pt x="73819" y="269249"/>
                  <a:pt x="73819" y="264318"/>
                </a:cubicBezTo>
                <a:cubicBezTo>
                  <a:pt x="73819" y="260271"/>
                  <a:pt x="72420" y="256338"/>
                  <a:pt x="71438" y="252412"/>
                </a:cubicBezTo>
                <a:cubicBezTo>
                  <a:pt x="70829" y="249977"/>
                  <a:pt x="70624" y="247228"/>
                  <a:pt x="69056" y="245268"/>
                </a:cubicBezTo>
                <a:cubicBezTo>
                  <a:pt x="67268" y="243033"/>
                  <a:pt x="64294" y="242093"/>
                  <a:pt x="61913" y="240506"/>
                </a:cubicBezTo>
                <a:cubicBezTo>
                  <a:pt x="59532" y="242093"/>
                  <a:pt x="56654" y="243114"/>
                  <a:pt x="54769" y="245268"/>
                </a:cubicBezTo>
                <a:cubicBezTo>
                  <a:pt x="37245" y="265295"/>
                  <a:pt x="49951" y="252525"/>
                  <a:pt x="42863" y="266700"/>
                </a:cubicBezTo>
                <a:cubicBezTo>
                  <a:pt x="41583" y="269260"/>
                  <a:pt x="39688" y="271462"/>
                  <a:pt x="38100" y="273843"/>
                </a:cubicBezTo>
                <a:cubicBezTo>
                  <a:pt x="34852" y="283588"/>
                  <a:pt x="32459" y="287344"/>
                  <a:pt x="38100" y="300037"/>
                </a:cubicBezTo>
                <a:cubicBezTo>
                  <a:pt x="39119" y="302331"/>
                  <a:pt x="42863" y="301624"/>
                  <a:pt x="45244" y="302418"/>
                </a:cubicBezTo>
                <a:cubicBezTo>
                  <a:pt x="47625" y="304006"/>
                  <a:pt x="49708" y="306176"/>
                  <a:pt x="52388" y="307181"/>
                </a:cubicBezTo>
                <a:cubicBezTo>
                  <a:pt x="63913" y="311503"/>
                  <a:pt x="68448" y="308969"/>
                  <a:pt x="80963" y="307181"/>
                </a:cubicBezTo>
                <a:cubicBezTo>
                  <a:pt x="102395" y="300036"/>
                  <a:pt x="91281" y="307974"/>
                  <a:pt x="97631" y="295275"/>
                </a:cubicBezTo>
                <a:cubicBezTo>
                  <a:pt x="98911" y="292715"/>
                  <a:pt x="100806" y="290512"/>
                  <a:pt x="102394" y="288131"/>
                </a:cubicBezTo>
                <a:cubicBezTo>
                  <a:pt x="105189" y="279746"/>
                  <a:pt x="110758" y="270911"/>
                  <a:pt x="104775" y="261937"/>
                </a:cubicBezTo>
                <a:cubicBezTo>
                  <a:pt x="103383" y="259848"/>
                  <a:pt x="100012" y="260350"/>
                  <a:pt x="97631" y="259556"/>
                </a:cubicBezTo>
                <a:cubicBezTo>
                  <a:pt x="88149" y="261926"/>
                  <a:pt x="87456" y="259830"/>
                  <a:pt x="83344" y="269081"/>
                </a:cubicBezTo>
                <a:cubicBezTo>
                  <a:pt x="81305" y="273668"/>
                  <a:pt x="78581" y="283368"/>
                  <a:pt x="78581" y="283368"/>
                </a:cubicBezTo>
                <a:cubicBezTo>
                  <a:pt x="79375" y="292893"/>
                  <a:pt x="79700" y="302469"/>
                  <a:pt x="80963" y="311943"/>
                </a:cubicBezTo>
                <a:cubicBezTo>
                  <a:pt x="81295" y="314431"/>
                  <a:pt x="81952" y="316998"/>
                  <a:pt x="83344" y="319087"/>
                </a:cubicBezTo>
                <a:cubicBezTo>
                  <a:pt x="85212" y="321889"/>
                  <a:pt x="88107" y="323850"/>
                  <a:pt x="90488" y="326231"/>
                </a:cubicBezTo>
                <a:cubicBezTo>
                  <a:pt x="97632" y="325437"/>
                  <a:pt x="105100" y="326123"/>
                  <a:pt x="111919" y="323850"/>
                </a:cubicBezTo>
                <a:cubicBezTo>
                  <a:pt x="117349" y="322040"/>
                  <a:pt x="121444" y="317500"/>
                  <a:pt x="126206" y="314325"/>
                </a:cubicBezTo>
                <a:lnTo>
                  <a:pt x="133350" y="309562"/>
                </a:lnTo>
                <a:lnTo>
                  <a:pt x="138113" y="295275"/>
                </a:lnTo>
                <a:lnTo>
                  <a:pt x="140494" y="288131"/>
                </a:lnTo>
                <a:cubicBezTo>
                  <a:pt x="139007" y="283670"/>
                  <a:pt x="138151" y="276225"/>
                  <a:pt x="130969" y="276225"/>
                </a:cubicBezTo>
                <a:cubicBezTo>
                  <a:pt x="128107" y="276225"/>
                  <a:pt x="126206" y="279400"/>
                  <a:pt x="123825" y="280987"/>
                </a:cubicBezTo>
                <a:cubicBezTo>
                  <a:pt x="122238" y="283368"/>
                  <a:pt x="120895" y="285932"/>
                  <a:pt x="119063" y="288131"/>
                </a:cubicBezTo>
                <a:cubicBezTo>
                  <a:pt x="116907" y="290718"/>
                  <a:pt x="113555" y="292331"/>
                  <a:pt x="111919" y="295275"/>
                </a:cubicBezTo>
                <a:cubicBezTo>
                  <a:pt x="109481" y="299663"/>
                  <a:pt x="107156" y="309562"/>
                  <a:pt x="107156" y="309562"/>
                </a:cubicBezTo>
                <a:cubicBezTo>
                  <a:pt x="107950" y="317500"/>
                  <a:pt x="108325" y="325491"/>
                  <a:pt x="109538" y="333375"/>
                </a:cubicBezTo>
                <a:cubicBezTo>
                  <a:pt x="109920" y="335856"/>
                  <a:pt x="110351" y="338558"/>
                  <a:pt x="111919" y="340518"/>
                </a:cubicBezTo>
                <a:cubicBezTo>
                  <a:pt x="113707" y="342753"/>
                  <a:pt x="116503" y="344001"/>
                  <a:pt x="119063" y="345281"/>
                </a:cubicBezTo>
                <a:cubicBezTo>
                  <a:pt x="122479" y="346989"/>
                  <a:pt x="132679" y="349280"/>
                  <a:pt x="135731" y="350043"/>
                </a:cubicBezTo>
                <a:lnTo>
                  <a:pt x="150019" y="345281"/>
                </a:lnTo>
                <a:lnTo>
                  <a:pt x="157163" y="342900"/>
                </a:lnTo>
                <a:cubicBezTo>
                  <a:pt x="161608" y="339936"/>
                  <a:pt x="168754" y="335845"/>
                  <a:pt x="171450" y="330993"/>
                </a:cubicBezTo>
                <a:cubicBezTo>
                  <a:pt x="173888" y="326605"/>
                  <a:pt x="176213" y="316706"/>
                  <a:pt x="176213" y="316706"/>
                </a:cubicBezTo>
                <a:cubicBezTo>
                  <a:pt x="176193" y="316626"/>
                  <a:pt x="172587" y="301174"/>
                  <a:pt x="171450" y="300037"/>
                </a:cubicBezTo>
                <a:cubicBezTo>
                  <a:pt x="169675" y="298262"/>
                  <a:pt x="166687" y="298450"/>
                  <a:pt x="164306" y="297656"/>
                </a:cubicBezTo>
                <a:cubicBezTo>
                  <a:pt x="161925" y="298450"/>
                  <a:pt x="159251" y="298645"/>
                  <a:pt x="157163" y="300037"/>
                </a:cubicBezTo>
                <a:cubicBezTo>
                  <a:pt x="148695" y="305682"/>
                  <a:pt x="145889" y="314808"/>
                  <a:pt x="142875" y="323850"/>
                </a:cubicBezTo>
                <a:cubicBezTo>
                  <a:pt x="143174" y="328335"/>
                  <a:pt x="141955" y="355346"/>
                  <a:pt x="147638" y="366712"/>
                </a:cubicBezTo>
                <a:cubicBezTo>
                  <a:pt x="148918" y="369272"/>
                  <a:pt x="150813" y="371475"/>
                  <a:pt x="152400" y="373856"/>
                </a:cubicBezTo>
                <a:cubicBezTo>
                  <a:pt x="157897" y="372940"/>
                  <a:pt x="167965" y="372026"/>
                  <a:pt x="173831" y="369093"/>
                </a:cubicBezTo>
                <a:cubicBezTo>
                  <a:pt x="176391" y="367813"/>
                  <a:pt x="178285" y="365309"/>
                  <a:pt x="180975" y="364331"/>
                </a:cubicBezTo>
                <a:cubicBezTo>
                  <a:pt x="187126" y="362094"/>
                  <a:pt x="193675" y="361156"/>
                  <a:pt x="200025" y="359568"/>
                </a:cubicBezTo>
                <a:cubicBezTo>
                  <a:pt x="202460" y="358959"/>
                  <a:pt x="204788" y="357981"/>
                  <a:pt x="207169" y="357187"/>
                </a:cubicBezTo>
                <a:cubicBezTo>
                  <a:pt x="218086" y="340811"/>
                  <a:pt x="214884" y="348330"/>
                  <a:pt x="219075" y="335756"/>
                </a:cubicBezTo>
                <a:cubicBezTo>
                  <a:pt x="218281" y="330200"/>
                  <a:pt x="219204" y="324107"/>
                  <a:pt x="216694" y="319087"/>
                </a:cubicBezTo>
                <a:cubicBezTo>
                  <a:pt x="215571" y="316842"/>
                  <a:pt x="212045" y="316429"/>
                  <a:pt x="209550" y="316706"/>
                </a:cubicBezTo>
                <a:cubicBezTo>
                  <a:pt x="204561" y="317260"/>
                  <a:pt x="195263" y="321468"/>
                  <a:pt x="195263" y="321468"/>
                </a:cubicBezTo>
                <a:cubicBezTo>
                  <a:pt x="194469" y="323849"/>
                  <a:pt x="194004" y="326367"/>
                  <a:pt x="192881" y="328612"/>
                </a:cubicBezTo>
                <a:cubicBezTo>
                  <a:pt x="191601" y="331172"/>
                  <a:pt x="188278" y="332899"/>
                  <a:pt x="188119" y="335756"/>
                </a:cubicBezTo>
                <a:cubicBezTo>
                  <a:pt x="187457" y="347670"/>
                  <a:pt x="189369" y="359596"/>
                  <a:pt x="190500" y="371475"/>
                </a:cubicBezTo>
                <a:cubicBezTo>
                  <a:pt x="190940" y="376096"/>
                  <a:pt x="191632" y="389149"/>
                  <a:pt x="197644" y="392906"/>
                </a:cubicBezTo>
                <a:cubicBezTo>
                  <a:pt x="201901" y="395567"/>
                  <a:pt x="207061" y="396450"/>
                  <a:pt x="211931" y="397668"/>
                </a:cubicBezTo>
                <a:cubicBezTo>
                  <a:pt x="225383" y="401032"/>
                  <a:pt x="218247" y="399408"/>
                  <a:pt x="233363" y="402431"/>
                </a:cubicBezTo>
                <a:cubicBezTo>
                  <a:pt x="235098" y="402142"/>
                  <a:pt x="250883" y="400275"/>
                  <a:pt x="254794" y="397668"/>
                </a:cubicBezTo>
                <a:cubicBezTo>
                  <a:pt x="257596" y="395800"/>
                  <a:pt x="259557" y="392906"/>
                  <a:pt x="261938" y="390525"/>
                </a:cubicBezTo>
                <a:cubicBezTo>
                  <a:pt x="263525" y="385762"/>
                  <a:pt x="267323" y="381218"/>
                  <a:pt x="266700" y="376237"/>
                </a:cubicBezTo>
                <a:cubicBezTo>
                  <a:pt x="264008" y="354696"/>
                  <a:pt x="266342" y="363258"/>
                  <a:pt x="261938" y="350043"/>
                </a:cubicBezTo>
                <a:cubicBezTo>
                  <a:pt x="259557" y="351631"/>
                  <a:pt x="256582" y="352571"/>
                  <a:pt x="254794" y="354806"/>
                </a:cubicBezTo>
                <a:cubicBezTo>
                  <a:pt x="252324" y="357894"/>
                  <a:pt x="250061" y="376086"/>
                  <a:pt x="250031" y="376237"/>
                </a:cubicBezTo>
                <a:cubicBezTo>
                  <a:pt x="248535" y="383714"/>
                  <a:pt x="247539" y="386096"/>
                  <a:pt x="245269" y="392906"/>
                </a:cubicBezTo>
                <a:cubicBezTo>
                  <a:pt x="245951" y="399730"/>
                  <a:pt x="245741" y="415282"/>
                  <a:pt x="250031" y="423862"/>
                </a:cubicBezTo>
                <a:cubicBezTo>
                  <a:pt x="251311" y="426422"/>
                  <a:pt x="252559" y="429218"/>
                  <a:pt x="254794" y="431006"/>
                </a:cubicBezTo>
                <a:cubicBezTo>
                  <a:pt x="256754" y="432574"/>
                  <a:pt x="259557" y="432593"/>
                  <a:pt x="261938" y="433387"/>
                </a:cubicBezTo>
                <a:cubicBezTo>
                  <a:pt x="264319" y="434975"/>
                  <a:pt x="266521" y="436870"/>
                  <a:pt x="269081" y="438150"/>
                </a:cubicBezTo>
                <a:cubicBezTo>
                  <a:pt x="272496" y="439857"/>
                  <a:pt x="282700" y="442150"/>
                  <a:pt x="285750" y="442912"/>
                </a:cubicBezTo>
                <a:cubicBezTo>
                  <a:pt x="294481" y="442118"/>
                  <a:pt x="303310" y="442055"/>
                  <a:pt x="311944" y="440531"/>
                </a:cubicBezTo>
                <a:cubicBezTo>
                  <a:pt x="330930" y="437180"/>
                  <a:pt x="320923" y="437231"/>
                  <a:pt x="333375" y="431006"/>
                </a:cubicBezTo>
                <a:cubicBezTo>
                  <a:pt x="335620" y="429884"/>
                  <a:pt x="338138" y="429419"/>
                  <a:pt x="340519" y="428625"/>
                </a:cubicBezTo>
                <a:cubicBezTo>
                  <a:pt x="344966" y="425660"/>
                  <a:pt x="352109" y="421572"/>
                  <a:pt x="354806" y="416718"/>
                </a:cubicBezTo>
                <a:cubicBezTo>
                  <a:pt x="357244" y="412330"/>
                  <a:pt x="359569" y="402431"/>
                  <a:pt x="359569" y="402431"/>
                </a:cubicBezTo>
                <a:cubicBezTo>
                  <a:pt x="358567" y="399423"/>
                  <a:pt x="355977" y="389563"/>
                  <a:pt x="352425" y="388143"/>
                </a:cubicBezTo>
                <a:cubicBezTo>
                  <a:pt x="350094" y="387211"/>
                  <a:pt x="347662" y="389731"/>
                  <a:pt x="345281" y="390525"/>
                </a:cubicBezTo>
                <a:cubicBezTo>
                  <a:pt x="343694" y="395287"/>
                  <a:pt x="340102" y="399809"/>
                  <a:pt x="340519" y="404812"/>
                </a:cubicBezTo>
                <a:cubicBezTo>
                  <a:pt x="341313" y="414337"/>
                  <a:pt x="341637" y="423913"/>
                  <a:pt x="342900" y="433387"/>
                </a:cubicBezTo>
                <a:cubicBezTo>
                  <a:pt x="343232" y="435875"/>
                  <a:pt x="344062" y="438337"/>
                  <a:pt x="345281" y="440531"/>
                </a:cubicBezTo>
                <a:cubicBezTo>
                  <a:pt x="350883" y="450614"/>
                  <a:pt x="358410" y="461383"/>
                  <a:pt x="369094" y="466725"/>
                </a:cubicBezTo>
                <a:cubicBezTo>
                  <a:pt x="371339" y="467848"/>
                  <a:pt x="373857" y="468312"/>
                  <a:pt x="376238" y="469106"/>
                </a:cubicBezTo>
                <a:cubicBezTo>
                  <a:pt x="384303" y="468098"/>
                  <a:pt x="401742" y="467184"/>
                  <a:pt x="409575" y="461962"/>
                </a:cubicBezTo>
                <a:cubicBezTo>
                  <a:pt x="411956" y="460375"/>
                  <a:pt x="414159" y="458480"/>
                  <a:pt x="416719" y="457200"/>
                </a:cubicBezTo>
                <a:cubicBezTo>
                  <a:pt x="426173" y="452473"/>
                  <a:pt x="422236" y="457852"/>
                  <a:pt x="431006" y="450056"/>
                </a:cubicBezTo>
                <a:cubicBezTo>
                  <a:pt x="436040" y="445581"/>
                  <a:pt x="439690" y="439504"/>
                  <a:pt x="445294" y="435768"/>
                </a:cubicBezTo>
                <a:lnTo>
                  <a:pt x="459581" y="426243"/>
                </a:lnTo>
                <a:cubicBezTo>
                  <a:pt x="463550" y="427037"/>
                  <a:pt x="467561" y="427643"/>
                  <a:pt x="471488" y="428625"/>
                </a:cubicBezTo>
                <a:cubicBezTo>
                  <a:pt x="473923" y="429234"/>
                  <a:pt x="477172" y="428964"/>
                  <a:pt x="478631" y="431006"/>
                </a:cubicBezTo>
                <a:cubicBezTo>
                  <a:pt x="481549" y="435091"/>
                  <a:pt x="481149" y="440803"/>
                  <a:pt x="483394" y="445293"/>
                </a:cubicBezTo>
                <a:cubicBezTo>
                  <a:pt x="490400" y="459307"/>
                  <a:pt x="487035" y="451453"/>
                  <a:pt x="492919" y="469106"/>
                </a:cubicBezTo>
                <a:lnTo>
                  <a:pt x="495300" y="476250"/>
                </a:lnTo>
                <a:cubicBezTo>
                  <a:pt x="496094" y="478631"/>
                  <a:pt x="497072" y="480958"/>
                  <a:pt x="497681" y="483393"/>
                </a:cubicBezTo>
                <a:cubicBezTo>
                  <a:pt x="505141" y="513222"/>
                  <a:pt x="495601" y="476108"/>
                  <a:pt x="502444" y="500062"/>
                </a:cubicBezTo>
                <a:cubicBezTo>
                  <a:pt x="503343" y="503209"/>
                  <a:pt x="503926" y="506440"/>
                  <a:pt x="504825" y="509587"/>
                </a:cubicBezTo>
                <a:cubicBezTo>
                  <a:pt x="505515" y="512001"/>
                  <a:pt x="505246" y="515163"/>
                  <a:pt x="507206" y="516731"/>
                </a:cubicBezTo>
                <a:cubicBezTo>
                  <a:pt x="509762" y="518775"/>
                  <a:pt x="513556" y="518318"/>
                  <a:pt x="516731" y="519112"/>
                </a:cubicBezTo>
                <a:cubicBezTo>
                  <a:pt x="521494" y="518318"/>
                  <a:pt x="526438" y="518258"/>
                  <a:pt x="531019" y="516731"/>
                </a:cubicBezTo>
                <a:cubicBezTo>
                  <a:pt x="537400" y="514604"/>
                  <a:pt x="540333" y="508693"/>
                  <a:pt x="545306" y="504825"/>
                </a:cubicBezTo>
                <a:cubicBezTo>
                  <a:pt x="549824" y="501311"/>
                  <a:pt x="559594" y="495300"/>
                  <a:pt x="559594" y="495300"/>
                </a:cubicBezTo>
                <a:cubicBezTo>
                  <a:pt x="568091" y="482553"/>
                  <a:pt x="562334" y="490177"/>
                  <a:pt x="578644" y="473868"/>
                </a:cubicBezTo>
                <a:cubicBezTo>
                  <a:pt x="583906" y="468606"/>
                  <a:pt x="586305" y="465275"/>
                  <a:pt x="592931" y="461962"/>
                </a:cubicBezTo>
                <a:cubicBezTo>
                  <a:pt x="595176" y="460839"/>
                  <a:pt x="597694" y="460375"/>
                  <a:pt x="600075" y="459581"/>
                </a:cubicBezTo>
                <a:cubicBezTo>
                  <a:pt x="607236" y="461968"/>
                  <a:pt x="608207" y="461595"/>
                  <a:pt x="614363" y="466725"/>
                </a:cubicBezTo>
                <a:cubicBezTo>
                  <a:pt x="625745" y="476210"/>
                  <a:pt x="617755" y="470796"/>
                  <a:pt x="626269" y="481012"/>
                </a:cubicBezTo>
                <a:cubicBezTo>
                  <a:pt x="628425" y="483599"/>
                  <a:pt x="631032" y="485775"/>
                  <a:pt x="633413" y="488156"/>
                </a:cubicBezTo>
                <a:cubicBezTo>
                  <a:pt x="642094" y="514202"/>
                  <a:pt x="628251" y="474757"/>
                  <a:pt x="640556" y="502443"/>
                </a:cubicBezTo>
                <a:cubicBezTo>
                  <a:pt x="642595" y="507031"/>
                  <a:pt x="643731" y="511968"/>
                  <a:pt x="645319" y="516731"/>
                </a:cubicBezTo>
                <a:lnTo>
                  <a:pt x="650081" y="531018"/>
                </a:lnTo>
                <a:cubicBezTo>
                  <a:pt x="651891" y="536448"/>
                  <a:pt x="654176" y="543496"/>
                  <a:pt x="659606" y="545306"/>
                </a:cubicBezTo>
                <a:lnTo>
                  <a:pt x="666750" y="547687"/>
                </a:lnTo>
                <a:cubicBezTo>
                  <a:pt x="671513" y="552450"/>
                  <a:pt x="674394" y="563083"/>
                  <a:pt x="681038" y="561975"/>
                </a:cubicBezTo>
                <a:cubicBezTo>
                  <a:pt x="686523" y="561061"/>
                  <a:pt x="696608" y="560142"/>
                  <a:pt x="702469" y="557212"/>
                </a:cubicBezTo>
                <a:cubicBezTo>
                  <a:pt x="705029" y="555932"/>
                  <a:pt x="707053" y="553730"/>
                  <a:pt x="709613" y="552450"/>
                </a:cubicBezTo>
                <a:cubicBezTo>
                  <a:pt x="720347" y="547082"/>
                  <a:pt x="713668" y="553832"/>
                  <a:pt x="723900" y="545306"/>
                </a:cubicBezTo>
                <a:cubicBezTo>
                  <a:pt x="742235" y="530027"/>
                  <a:pt x="720451" y="545223"/>
                  <a:pt x="738188" y="533400"/>
                </a:cubicBezTo>
                <a:cubicBezTo>
                  <a:pt x="739775" y="531019"/>
                  <a:pt x="740926" y="528280"/>
                  <a:pt x="742950" y="526256"/>
                </a:cubicBezTo>
                <a:cubicBezTo>
                  <a:pt x="744974" y="524232"/>
                  <a:pt x="747895" y="523325"/>
                  <a:pt x="750094" y="521493"/>
                </a:cubicBezTo>
                <a:cubicBezTo>
                  <a:pt x="752681" y="519337"/>
                  <a:pt x="754651" y="516506"/>
                  <a:pt x="757238" y="514350"/>
                </a:cubicBezTo>
                <a:cubicBezTo>
                  <a:pt x="759436" y="512518"/>
                  <a:pt x="762183" y="511419"/>
                  <a:pt x="764381" y="509587"/>
                </a:cubicBezTo>
                <a:cubicBezTo>
                  <a:pt x="782702" y="494318"/>
                  <a:pt x="760944" y="509496"/>
                  <a:pt x="778669" y="497681"/>
                </a:cubicBezTo>
                <a:cubicBezTo>
                  <a:pt x="781050" y="498475"/>
                  <a:pt x="783619" y="498843"/>
                  <a:pt x="785813" y="500062"/>
                </a:cubicBezTo>
                <a:cubicBezTo>
                  <a:pt x="790816" y="502842"/>
                  <a:pt x="794670" y="507777"/>
                  <a:pt x="800100" y="509587"/>
                </a:cubicBezTo>
                <a:lnTo>
                  <a:pt x="807244" y="511968"/>
                </a:lnTo>
                <a:cubicBezTo>
                  <a:pt x="809625" y="514349"/>
                  <a:pt x="812232" y="516525"/>
                  <a:pt x="814388" y="519112"/>
                </a:cubicBezTo>
                <a:cubicBezTo>
                  <a:pt x="816220" y="521311"/>
                  <a:pt x="817126" y="524232"/>
                  <a:pt x="819150" y="526256"/>
                </a:cubicBezTo>
                <a:cubicBezTo>
                  <a:pt x="821174" y="528280"/>
                  <a:pt x="823913" y="529431"/>
                  <a:pt x="826294" y="531018"/>
                </a:cubicBezTo>
                <a:cubicBezTo>
                  <a:pt x="838113" y="548748"/>
                  <a:pt x="822927" y="526978"/>
                  <a:pt x="838200" y="545306"/>
                </a:cubicBezTo>
                <a:cubicBezTo>
                  <a:pt x="840032" y="547505"/>
                  <a:pt x="840809" y="550565"/>
                  <a:pt x="842963" y="552450"/>
                </a:cubicBezTo>
                <a:cubicBezTo>
                  <a:pt x="847270" y="556219"/>
                  <a:pt x="857250" y="561975"/>
                  <a:pt x="857250" y="561975"/>
                </a:cubicBezTo>
                <a:cubicBezTo>
                  <a:pt x="858838" y="564356"/>
                  <a:pt x="859778" y="567330"/>
                  <a:pt x="862013" y="569118"/>
                </a:cubicBezTo>
                <a:cubicBezTo>
                  <a:pt x="863973" y="570686"/>
                  <a:pt x="866911" y="570377"/>
                  <a:pt x="869156" y="571500"/>
                </a:cubicBezTo>
                <a:cubicBezTo>
                  <a:pt x="871716" y="572780"/>
                  <a:pt x="873919" y="574675"/>
                  <a:pt x="876300" y="576262"/>
                </a:cubicBezTo>
                <a:cubicBezTo>
                  <a:pt x="898998" y="574371"/>
                  <a:pt x="899823" y="577864"/>
                  <a:pt x="914400" y="569118"/>
                </a:cubicBezTo>
                <a:cubicBezTo>
                  <a:pt x="919308" y="566173"/>
                  <a:pt x="928688" y="559593"/>
                  <a:pt x="928688" y="559593"/>
                </a:cubicBezTo>
                <a:cubicBezTo>
                  <a:pt x="941388" y="540543"/>
                  <a:pt x="924717" y="563565"/>
                  <a:pt x="940594" y="547687"/>
                </a:cubicBezTo>
                <a:cubicBezTo>
                  <a:pt x="946253" y="542028"/>
                  <a:pt x="947762" y="533327"/>
                  <a:pt x="950119" y="526256"/>
                </a:cubicBezTo>
                <a:cubicBezTo>
                  <a:pt x="951929" y="520826"/>
                  <a:pt x="959644" y="511968"/>
                  <a:pt x="959644" y="511968"/>
                </a:cubicBezTo>
                <a:lnTo>
                  <a:pt x="964406" y="497681"/>
                </a:lnTo>
                <a:lnTo>
                  <a:pt x="966788" y="490537"/>
                </a:lnTo>
                <a:cubicBezTo>
                  <a:pt x="969325" y="482927"/>
                  <a:pt x="967934" y="482221"/>
                  <a:pt x="976313" y="478631"/>
                </a:cubicBezTo>
                <a:cubicBezTo>
                  <a:pt x="979321" y="477342"/>
                  <a:pt x="982663" y="477044"/>
                  <a:pt x="985838" y="476250"/>
                </a:cubicBezTo>
                <a:cubicBezTo>
                  <a:pt x="988219" y="477044"/>
                  <a:pt x="991021" y="477063"/>
                  <a:pt x="992981" y="478631"/>
                </a:cubicBezTo>
                <a:cubicBezTo>
                  <a:pt x="995216" y="480419"/>
                  <a:pt x="995720" y="483751"/>
                  <a:pt x="997744" y="485775"/>
                </a:cubicBezTo>
                <a:cubicBezTo>
                  <a:pt x="999768" y="487799"/>
                  <a:pt x="1002507" y="488950"/>
                  <a:pt x="1004888" y="490537"/>
                </a:cubicBezTo>
                <a:cubicBezTo>
                  <a:pt x="1021892" y="516047"/>
                  <a:pt x="995418" y="477343"/>
                  <a:pt x="1016794" y="504825"/>
                </a:cubicBezTo>
                <a:cubicBezTo>
                  <a:pt x="1020308" y="509343"/>
                  <a:pt x="1023144" y="514350"/>
                  <a:pt x="1026319" y="519112"/>
                </a:cubicBezTo>
                <a:lnTo>
                  <a:pt x="1035844" y="533400"/>
                </a:lnTo>
                <a:cubicBezTo>
                  <a:pt x="1037432" y="535781"/>
                  <a:pt x="1040607" y="536575"/>
                  <a:pt x="1042988" y="538162"/>
                </a:cubicBezTo>
                <a:cubicBezTo>
                  <a:pt x="1055687" y="557213"/>
                  <a:pt x="1039019" y="534193"/>
                  <a:pt x="1054894" y="550068"/>
                </a:cubicBezTo>
                <a:cubicBezTo>
                  <a:pt x="1065666" y="560840"/>
                  <a:pt x="1052891" y="554957"/>
                  <a:pt x="1066800" y="559593"/>
                </a:cubicBezTo>
                <a:cubicBezTo>
                  <a:pt x="1069181" y="561974"/>
                  <a:pt x="1071142" y="564869"/>
                  <a:pt x="1073944" y="566737"/>
                </a:cubicBezTo>
                <a:cubicBezTo>
                  <a:pt x="1076033" y="568129"/>
                  <a:pt x="1078843" y="567995"/>
                  <a:pt x="1081088" y="569118"/>
                </a:cubicBezTo>
                <a:cubicBezTo>
                  <a:pt x="1083648" y="570398"/>
                  <a:pt x="1085850" y="572293"/>
                  <a:pt x="1088231" y="573881"/>
                </a:cubicBezTo>
                <a:cubicBezTo>
                  <a:pt x="1094581" y="573087"/>
                  <a:pt x="1100969" y="572552"/>
                  <a:pt x="1107281" y="571500"/>
                </a:cubicBezTo>
                <a:cubicBezTo>
                  <a:pt x="1113254" y="570504"/>
                  <a:pt x="1118293" y="568622"/>
                  <a:pt x="1123950" y="566737"/>
                </a:cubicBezTo>
                <a:cubicBezTo>
                  <a:pt x="1126331" y="564356"/>
                  <a:pt x="1129459" y="562537"/>
                  <a:pt x="1131094" y="559593"/>
                </a:cubicBezTo>
                <a:cubicBezTo>
                  <a:pt x="1133532" y="555205"/>
                  <a:pt x="1134269" y="550068"/>
                  <a:pt x="1135856" y="545306"/>
                </a:cubicBezTo>
                <a:lnTo>
                  <a:pt x="1143000" y="523875"/>
                </a:lnTo>
                <a:cubicBezTo>
                  <a:pt x="1144035" y="520770"/>
                  <a:pt x="1144441" y="517485"/>
                  <a:pt x="1145381" y="514350"/>
                </a:cubicBezTo>
                <a:cubicBezTo>
                  <a:pt x="1146824" y="509541"/>
                  <a:pt x="1148556" y="504825"/>
                  <a:pt x="1150144" y="500062"/>
                </a:cubicBezTo>
                <a:cubicBezTo>
                  <a:pt x="1150938" y="497681"/>
                  <a:pt x="1151133" y="495007"/>
                  <a:pt x="1152525" y="492918"/>
                </a:cubicBezTo>
                <a:lnTo>
                  <a:pt x="1162050" y="478631"/>
                </a:lnTo>
                <a:cubicBezTo>
                  <a:pt x="1165819" y="463553"/>
                  <a:pt x="1162616" y="471829"/>
                  <a:pt x="1173956" y="454818"/>
                </a:cubicBezTo>
                <a:cubicBezTo>
                  <a:pt x="1175925" y="451864"/>
                  <a:pt x="1176893" y="448337"/>
                  <a:pt x="1178719" y="445293"/>
                </a:cubicBezTo>
                <a:cubicBezTo>
                  <a:pt x="1181664" y="440385"/>
                  <a:pt x="1188244" y="431006"/>
                  <a:pt x="1188244" y="431006"/>
                </a:cubicBezTo>
                <a:cubicBezTo>
                  <a:pt x="1190625" y="431800"/>
                  <a:pt x="1193081" y="432398"/>
                  <a:pt x="1195388" y="433387"/>
                </a:cubicBezTo>
                <a:cubicBezTo>
                  <a:pt x="1203845" y="437011"/>
                  <a:pt x="1204884" y="438130"/>
                  <a:pt x="1212056" y="442912"/>
                </a:cubicBezTo>
                <a:cubicBezTo>
                  <a:pt x="1216739" y="449936"/>
                  <a:pt x="1217087" y="451470"/>
                  <a:pt x="1223963" y="457200"/>
                </a:cubicBezTo>
                <a:cubicBezTo>
                  <a:pt x="1226161" y="459032"/>
                  <a:pt x="1228967" y="460061"/>
                  <a:pt x="1231106" y="461962"/>
                </a:cubicBezTo>
                <a:cubicBezTo>
                  <a:pt x="1236140" y="466437"/>
                  <a:pt x="1239790" y="472514"/>
                  <a:pt x="1245394" y="476250"/>
                </a:cubicBezTo>
                <a:lnTo>
                  <a:pt x="1259681" y="485775"/>
                </a:lnTo>
                <a:cubicBezTo>
                  <a:pt x="1262483" y="487643"/>
                  <a:pt x="1264023" y="491050"/>
                  <a:pt x="1266825" y="492918"/>
                </a:cubicBezTo>
                <a:cubicBezTo>
                  <a:pt x="1268914" y="494310"/>
                  <a:pt x="1271724" y="494177"/>
                  <a:pt x="1273969" y="495300"/>
                </a:cubicBezTo>
                <a:cubicBezTo>
                  <a:pt x="1292429" y="504530"/>
                  <a:pt x="1270306" y="496460"/>
                  <a:pt x="1288256" y="502443"/>
                </a:cubicBezTo>
                <a:cubicBezTo>
                  <a:pt x="1290637" y="504031"/>
                  <a:pt x="1292769" y="506079"/>
                  <a:pt x="1295400" y="507206"/>
                </a:cubicBezTo>
                <a:cubicBezTo>
                  <a:pt x="1298408" y="508495"/>
                  <a:pt x="1301778" y="508688"/>
                  <a:pt x="1304925" y="509587"/>
                </a:cubicBezTo>
                <a:cubicBezTo>
                  <a:pt x="1307339" y="510277"/>
                  <a:pt x="1309688" y="511174"/>
                  <a:pt x="1312069" y="511968"/>
                </a:cubicBezTo>
                <a:cubicBezTo>
                  <a:pt x="1316038" y="511174"/>
                  <a:pt x="1320185" y="511008"/>
                  <a:pt x="1323975" y="509587"/>
                </a:cubicBezTo>
                <a:cubicBezTo>
                  <a:pt x="1333857" y="505882"/>
                  <a:pt x="1329644" y="505392"/>
                  <a:pt x="1333500" y="497681"/>
                </a:cubicBezTo>
                <a:cubicBezTo>
                  <a:pt x="1334780" y="495121"/>
                  <a:pt x="1336675" y="492918"/>
                  <a:pt x="1338263" y="490537"/>
                </a:cubicBezTo>
                <a:cubicBezTo>
                  <a:pt x="1339057" y="488156"/>
                  <a:pt x="1339522" y="485638"/>
                  <a:pt x="1340644" y="483393"/>
                </a:cubicBezTo>
                <a:cubicBezTo>
                  <a:pt x="1341924" y="480833"/>
                  <a:pt x="1344401" y="478929"/>
                  <a:pt x="1345406" y="476250"/>
                </a:cubicBezTo>
                <a:cubicBezTo>
                  <a:pt x="1346827" y="472460"/>
                  <a:pt x="1346625" y="468220"/>
                  <a:pt x="1347788" y="464343"/>
                </a:cubicBezTo>
                <a:cubicBezTo>
                  <a:pt x="1349380" y="459037"/>
                  <a:pt x="1353608" y="451248"/>
                  <a:pt x="1354931" y="445293"/>
                </a:cubicBezTo>
                <a:cubicBezTo>
                  <a:pt x="1360519" y="420148"/>
                  <a:pt x="1354334" y="439944"/>
                  <a:pt x="1359694" y="423862"/>
                </a:cubicBezTo>
                <a:cubicBezTo>
                  <a:pt x="1358900" y="411162"/>
                  <a:pt x="1359032" y="398370"/>
                  <a:pt x="1357313" y="385762"/>
                </a:cubicBezTo>
                <a:cubicBezTo>
                  <a:pt x="1356635" y="380788"/>
                  <a:pt x="1354138" y="376237"/>
                  <a:pt x="1352550" y="371475"/>
                </a:cubicBezTo>
                <a:lnTo>
                  <a:pt x="1350169" y="364331"/>
                </a:lnTo>
                <a:lnTo>
                  <a:pt x="1347788" y="357187"/>
                </a:lnTo>
                <a:cubicBezTo>
                  <a:pt x="1348582" y="351631"/>
                  <a:pt x="1347156" y="345253"/>
                  <a:pt x="1350169" y="340518"/>
                </a:cubicBezTo>
                <a:cubicBezTo>
                  <a:pt x="1353242" y="335689"/>
                  <a:pt x="1359694" y="334168"/>
                  <a:pt x="1364456" y="330993"/>
                </a:cubicBezTo>
                <a:cubicBezTo>
                  <a:pt x="1369902" y="327362"/>
                  <a:pt x="1377156" y="327818"/>
                  <a:pt x="1383506" y="326231"/>
                </a:cubicBezTo>
                <a:cubicBezTo>
                  <a:pt x="1388376" y="325014"/>
                  <a:pt x="1392924" y="322685"/>
                  <a:pt x="1397794" y="321468"/>
                </a:cubicBezTo>
                <a:lnTo>
                  <a:pt x="1407319" y="319087"/>
                </a:lnTo>
                <a:cubicBezTo>
                  <a:pt x="1414463" y="319881"/>
                  <a:pt x="1422076" y="318799"/>
                  <a:pt x="1428750" y="321468"/>
                </a:cubicBezTo>
                <a:cubicBezTo>
                  <a:pt x="1431081" y="322400"/>
                  <a:pt x="1429739" y="326523"/>
                  <a:pt x="1431131" y="328612"/>
                </a:cubicBezTo>
                <a:cubicBezTo>
                  <a:pt x="1436227" y="336257"/>
                  <a:pt x="1437929" y="335641"/>
                  <a:pt x="1445419" y="338137"/>
                </a:cubicBezTo>
                <a:cubicBezTo>
                  <a:pt x="1449905" y="342623"/>
                  <a:pt x="1453739" y="347391"/>
                  <a:pt x="1459706" y="350043"/>
                </a:cubicBezTo>
                <a:cubicBezTo>
                  <a:pt x="1464294" y="352082"/>
                  <a:pt x="1469231" y="353218"/>
                  <a:pt x="1473994" y="354806"/>
                </a:cubicBezTo>
                <a:cubicBezTo>
                  <a:pt x="1491132" y="360519"/>
                  <a:pt x="1469720" y="353583"/>
                  <a:pt x="1490663" y="359568"/>
                </a:cubicBezTo>
                <a:cubicBezTo>
                  <a:pt x="1493076" y="360258"/>
                  <a:pt x="1495393" y="361260"/>
                  <a:pt x="1497806" y="361950"/>
                </a:cubicBezTo>
                <a:cubicBezTo>
                  <a:pt x="1507959" y="364851"/>
                  <a:pt x="1508202" y="364260"/>
                  <a:pt x="1519238" y="366712"/>
                </a:cubicBezTo>
                <a:cubicBezTo>
                  <a:pt x="1522433" y="367422"/>
                  <a:pt x="1525588" y="368299"/>
                  <a:pt x="1528763" y="369093"/>
                </a:cubicBezTo>
                <a:cubicBezTo>
                  <a:pt x="1533525" y="368299"/>
                  <a:pt x="1538732" y="368871"/>
                  <a:pt x="1543050" y="366712"/>
                </a:cubicBezTo>
                <a:cubicBezTo>
                  <a:pt x="1545610" y="365432"/>
                  <a:pt x="1546533" y="362128"/>
                  <a:pt x="1547813" y="359568"/>
                </a:cubicBezTo>
                <a:cubicBezTo>
                  <a:pt x="1548935" y="357323"/>
                  <a:pt x="1549072" y="354670"/>
                  <a:pt x="1550194" y="352425"/>
                </a:cubicBezTo>
                <a:cubicBezTo>
                  <a:pt x="1551474" y="349865"/>
                  <a:pt x="1553676" y="347841"/>
                  <a:pt x="1554956" y="345281"/>
                </a:cubicBezTo>
                <a:cubicBezTo>
                  <a:pt x="1556079" y="343036"/>
                  <a:pt x="1556215" y="340382"/>
                  <a:pt x="1557338" y="338137"/>
                </a:cubicBezTo>
                <a:cubicBezTo>
                  <a:pt x="1558618" y="335577"/>
                  <a:pt x="1560938" y="333608"/>
                  <a:pt x="1562100" y="330993"/>
                </a:cubicBezTo>
                <a:cubicBezTo>
                  <a:pt x="1564139" y="326406"/>
                  <a:pt x="1566863" y="316706"/>
                  <a:pt x="1566863" y="316706"/>
                </a:cubicBezTo>
                <a:cubicBezTo>
                  <a:pt x="1565275" y="314325"/>
                  <a:pt x="1563932" y="311761"/>
                  <a:pt x="1562100" y="309562"/>
                </a:cubicBezTo>
                <a:cubicBezTo>
                  <a:pt x="1559944" y="306975"/>
                  <a:pt x="1556591" y="305362"/>
                  <a:pt x="1554956" y="302418"/>
                </a:cubicBezTo>
                <a:cubicBezTo>
                  <a:pt x="1551295" y="295828"/>
                  <a:pt x="1550019" y="285959"/>
                  <a:pt x="1547813" y="278606"/>
                </a:cubicBezTo>
                <a:cubicBezTo>
                  <a:pt x="1546370" y="273797"/>
                  <a:pt x="1546600" y="267868"/>
                  <a:pt x="1543050" y="264318"/>
                </a:cubicBezTo>
                <a:lnTo>
                  <a:pt x="1528763" y="250031"/>
                </a:lnTo>
                <a:cubicBezTo>
                  <a:pt x="1517572" y="238840"/>
                  <a:pt x="1523488" y="245689"/>
                  <a:pt x="1512094" y="228600"/>
                </a:cubicBezTo>
                <a:lnTo>
                  <a:pt x="1507331" y="221456"/>
                </a:lnTo>
                <a:cubicBezTo>
                  <a:pt x="1501664" y="204453"/>
                  <a:pt x="1505354" y="211345"/>
                  <a:pt x="1497806" y="200025"/>
                </a:cubicBezTo>
                <a:cubicBezTo>
                  <a:pt x="1498600" y="192087"/>
                  <a:pt x="1498975" y="184097"/>
                  <a:pt x="1500188" y="176212"/>
                </a:cubicBezTo>
                <a:cubicBezTo>
                  <a:pt x="1500794" y="172276"/>
                  <a:pt x="1504232" y="164404"/>
                  <a:pt x="1507331" y="161925"/>
                </a:cubicBezTo>
                <a:cubicBezTo>
                  <a:pt x="1509291" y="160357"/>
                  <a:pt x="1511976" y="159781"/>
                  <a:pt x="1514475" y="159543"/>
                </a:cubicBezTo>
                <a:cubicBezTo>
                  <a:pt x="1528720" y="158186"/>
                  <a:pt x="1543050" y="157956"/>
                  <a:pt x="1557338" y="157162"/>
                </a:cubicBezTo>
                <a:cubicBezTo>
                  <a:pt x="1562100" y="156368"/>
                  <a:pt x="1566839" y="155419"/>
                  <a:pt x="1571625" y="154781"/>
                </a:cubicBezTo>
                <a:cubicBezTo>
                  <a:pt x="1578750" y="153831"/>
                  <a:pt x="1585966" y="153582"/>
                  <a:pt x="1593056" y="152400"/>
                </a:cubicBezTo>
                <a:cubicBezTo>
                  <a:pt x="1595532" y="151987"/>
                  <a:pt x="1597786" y="150708"/>
                  <a:pt x="1600200" y="150018"/>
                </a:cubicBezTo>
                <a:cubicBezTo>
                  <a:pt x="1603347" y="149119"/>
                  <a:pt x="1606590" y="148577"/>
                  <a:pt x="1609725" y="147637"/>
                </a:cubicBezTo>
                <a:cubicBezTo>
                  <a:pt x="1614534" y="146195"/>
                  <a:pt x="1619250" y="144463"/>
                  <a:pt x="1624013" y="142875"/>
                </a:cubicBezTo>
                <a:cubicBezTo>
                  <a:pt x="1626394" y="142081"/>
                  <a:pt x="1629068" y="141885"/>
                  <a:pt x="1631156" y="140493"/>
                </a:cubicBezTo>
                <a:cubicBezTo>
                  <a:pt x="1642491" y="132937"/>
                  <a:pt x="1633845" y="137544"/>
                  <a:pt x="1647825" y="133350"/>
                </a:cubicBezTo>
                <a:cubicBezTo>
                  <a:pt x="1652634" y="131907"/>
                  <a:pt x="1662113" y="128587"/>
                  <a:pt x="1662113" y="128587"/>
                </a:cubicBezTo>
                <a:cubicBezTo>
                  <a:pt x="1664494" y="126206"/>
                  <a:pt x="1666669" y="123599"/>
                  <a:pt x="1669256" y="121443"/>
                </a:cubicBezTo>
                <a:cubicBezTo>
                  <a:pt x="1689155" y="104860"/>
                  <a:pt x="1662664" y="130417"/>
                  <a:pt x="1683544" y="109537"/>
                </a:cubicBezTo>
                <a:cubicBezTo>
                  <a:pt x="1684338" y="107156"/>
                  <a:pt x="1686338" y="104869"/>
                  <a:pt x="1685925" y="102393"/>
                </a:cubicBezTo>
                <a:cubicBezTo>
                  <a:pt x="1685186" y="97959"/>
                  <a:pt x="1676253" y="90787"/>
                  <a:pt x="1674019" y="88106"/>
                </a:cubicBezTo>
                <a:cubicBezTo>
                  <a:pt x="1672187" y="85907"/>
                  <a:pt x="1671683" y="82479"/>
                  <a:pt x="1669256" y="80962"/>
                </a:cubicBezTo>
                <a:cubicBezTo>
                  <a:pt x="1664999" y="78301"/>
                  <a:pt x="1654969" y="76200"/>
                  <a:pt x="1654969" y="76200"/>
                </a:cubicBezTo>
                <a:cubicBezTo>
                  <a:pt x="1652588" y="74612"/>
                  <a:pt x="1649849" y="73461"/>
                  <a:pt x="1647825" y="71437"/>
                </a:cubicBezTo>
                <a:cubicBezTo>
                  <a:pt x="1645801" y="69413"/>
                  <a:pt x="1645217" y="66178"/>
                  <a:pt x="1643063" y="64293"/>
                </a:cubicBezTo>
                <a:cubicBezTo>
                  <a:pt x="1635400" y="57588"/>
                  <a:pt x="1627955" y="54358"/>
                  <a:pt x="1619250" y="50006"/>
                </a:cubicBezTo>
                <a:cubicBezTo>
                  <a:pt x="1610520" y="36909"/>
                  <a:pt x="1619250" y="48021"/>
                  <a:pt x="1607344" y="38100"/>
                </a:cubicBezTo>
                <a:cubicBezTo>
                  <a:pt x="1589001" y="22815"/>
                  <a:pt x="1610800" y="38023"/>
                  <a:pt x="1593056" y="26193"/>
                </a:cubicBezTo>
                <a:lnTo>
                  <a:pt x="1583531" y="11906"/>
                </a:lnTo>
                <a:cubicBezTo>
                  <a:pt x="1581944" y="9525"/>
                  <a:pt x="1581150" y="6349"/>
                  <a:pt x="1578769" y="4762"/>
                </a:cubicBezTo>
                <a:lnTo>
                  <a:pt x="1571625" y="0"/>
                </a:ln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Freeform 14"/>
          <p:cNvSpPr/>
          <p:nvPr/>
        </p:nvSpPr>
        <p:spPr>
          <a:xfrm flipV="1">
            <a:off x="1288214" y="1485380"/>
            <a:ext cx="1616868" cy="529828"/>
          </a:xfrm>
          <a:custGeom>
            <a:avLst/>
            <a:gdLst>
              <a:gd name="connsiteX0" fmla="*/ 0 w 1616868"/>
              <a:gd name="connsiteY0" fmla="*/ 238125 h 529828"/>
              <a:gd name="connsiteX1" fmla="*/ 219075 w 1616868"/>
              <a:gd name="connsiteY1" fmla="*/ 366713 h 529828"/>
              <a:gd name="connsiteX2" fmla="*/ 435769 w 1616868"/>
              <a:gd name="connsiteY2" fmla="*/ 454819 h 529828"/>
              <a:gd name="connsiteX3" fmla="*/ 814387 w 1616868"/>
              <a:gd name="connsiteY3" fmla="*/ 521494 h 529828"/>
              <a:gd name="connsiteX4" fmla="*/ 1073944 w 1616868"/>
              <a:gd name="connsiteY4" fmla="*/ 504825 h 529828"/>
              <a:gd name="connsiteX5" fmla="*/ 1364456 w 1616868"/>
              <a:gd name="connsiteY5" fmla="*/ 397669 h 529828"/>
              <a:gd name="connsiteX6" fmla="*/ 1521619 w 1616868"/>
              <a:gd name="connsiteY6" fmla="*/ 250032 h 529828"/>
              <a:gd name="connsiteX7" fmla="*/ 1602581 w 1616868"/>
              <a:gd name="connsiteY7" fmla="*/ 85725 h 529828"/>
              <a:gd name="connsiteX8" fmla="*/ 1607344 w 1616868"/>
              <a:gd name="connsiteY8" fmla="*/ 0 h 529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6868" h="529828">
                <a:moveTo>
                  <a:pt x="0" y="238125"/>
                </a:moveTo>
                <a:cubicBezTo>
                  <a:pt x="73223" y="284361"/>
                  <a:pt x="146447" y="330597"/>
                  <a:pt x="219075" y="366713"/>
                </a:cubicBezTo>
                <a:cubicBezTo>
                  <a:pt x="291703" y="402829"/>
                  <a:pt x="336550" y="429022"/>
                  <a:pt x="435769" y="454819"/>
                </a:cubicBezTo>
                <a:cubicBezTo>
                  <a:pt x="534988" y="480616"/>
                  <a:pt x="708025" y="513160"/>
                  <a:pt x="814387" y="521494"/>
                </a:cubicBezTo>
                <a:cubicBezTo>
                  <a:pt x="920749" y="529828"/>
                  <a:pt x="982266" y="525462"/>
                  <a:pt x="1073944" y="504825"/>
                </a:cubicBezTo>
                <a:cubicBezTo>
                  <a:pt x="1165622" y="484188"/>
                  <a:pt x="1289844" y="440134"/>
                  <a:pt x="1364456" y="397669"/>
                </a:cubicBezTo>
                <a:cubicBezTo>
                  <a:pt x="1439068" y="355204"/>
                  <a:pt x="1481932" y="302023"/>
                  <a:pt x="1521619" y="250032"/>
                </a:cubicBezTo>
                <a:cubicBezTo>
                  <a:pt x="1561306" y="198041"/>
                  <a:pt x="1588294" y="127397"/>
                  <a:pt x="1602581" y="85725"/>
                </a:cubicBezTo>
                <a:cubicBezTo>
                  <a:pt x="1616868" y="44053"/>
                  <a:pt x="1612106" y="22026"/>
                  <a:pt x="1607344" y="0"/>
                </a:cubicBezTo>
              </a:path>
            </a:pathLst>
          </a:custGeom>
          <a:ln w="1905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Freeform 15"/>
          <p:cNvSpPr/>
          <p:nvPr/>
        </p:nvSpPr>
        <p:spPr>
          <a:xfrm flipV="1">
            <a:off x="1252070" y="1431698"/>
            <a:ext cx="1689155" cy="577864"/>
          </a:xfrm>
          <a:custGeom>
            <a:avLst/>
            <a:gdLst>
              <a:gd name="connsiteX0" fmla="*/ 0 w 1689155"/>
              <a:gd name="connsiteY0" fmla="*/ 261937 h 577864"/>
              <a:gd name="connsiteX1" fmla="*/ 7144 w 1689155"/>
              <a:gd name="connsiteY1" fmla="*/ 266700 h 577864"/>
              <a:gd name="connsiteX2" fmla="*/ 38100 w 1689155"/>
              <a:gd name="connsiteY2" fmla="*/ 266700 h 577864"/>
              <a:gd name="connsiteX3" fmla="*/ 45244 w 1689155"/>
              <a:gd name="connsiteY3" fmla="*/ 259556 h 577864"/>
              <a:gd name="connsiteX4" fmla="*/ 40481 w 1689155"/>
              <a:gd name="connsiteY4" fmla="*/ 233362 h 577864"/>
              <a:gd name="connsiteX5" fmla="*/ 38100 w 1689155"/>
              <a:gd name="connsiteY5" fmla="*/ 223837 h 577864"/>
              <a:gd name="connsiteX6" fmla="*/ 28575 w 1689155"/>
              <a:gd name="connsiteY6" fmla="*/ 226218 h 577864"/>
              <a:gd name="connsiteX7" fmla="*/ 21431 w 1689155"/>
              <a:gd name="connsiteY7" fmla="*/ 240506 h 577864"/>
              <a:gd name="connsiteX8" fmla="*/ 23813 w 1689155"/>
              <a:gd name="connsiteY8" fmla="*/ 283368 h 577864"/>
              <a:gd name="connsiteX9" fmla="*/ 26194 w 1689155"/>
              <a:gd name="connsiteY9" fmla="*/ 290512 h 577864"/>
              <a:gd name="connsiteX10" fmla="*/ 40481 w 1689155"/>
              <a:gd name="connsiteY10" fmla="*/ 300037 h 577864"/>
              <a:gd name="connsiteX11" fmla="*/ 54769 w 1689155"/>
              <a:gd name="connsiteY11" fmla="*/ 290512 h 577864"/>
              <a:gd name="connsiteX12" fmla="*/ 59531 w 1689155"/>
              <a:gd name="connsiteY12" fmla="*/ 283368 h 577864"/>
              <a:gd name="connsiteX13" fmla="*/ 66675 w 1689155"/>
              <a:gd name="connsiteY13" fmla="*/ 278606 h 577864"/>
              <a:gd name="connsiteX14" fmla="*/ 73819 w 1689155"/>
              <a:gd name="connsiteY14" fmla="*/ 264318 h 577864"/>
              <a:gd name="connsiteX15" fmla="*/ 71438 w 1689155"/>
              <a:gd name="connsiteY15" fmla="*/ 252412 h 577864"/>
              <a:gd name="connsiteX16" fmla="*/ 69056 w 1689155"/>
              <a:gd name="connsiteY16" fmla="*/ 245268 h 577864"/>
              <a:gd name="connsiteX17" fmla="*/ 61913 w 1689155"/>
              <a:gd name="connsiteY17" fmla="*/ 240506 h 577864"/>
              <a:gd name="connsiteX18" fmla="*/ 54769 w 1689155"/>
              <a:gd name="connsiteY18" fmla="*/ 245268 h 577864"/>
              <a:gd name="connsiteX19" fmla="*/ 42863 w 1689155"/>
              <a:gd name="connsiteY19" fmla="*/ 266700 h 577864"/>
              <a:gd name="connsiteX20" fmla="*/ 38100 w 1689155"/>
              <a:gd name="connsiteY20" fmla="*/ 273843 h 577864"/>
              <a:gd name="connsiteX21" fmla="*/ 38100 w 1689155"/>
              <a:gd name="connsiteY21" fmla="*/ 300037 h 577864"/>
              <a:gd name="connsiteX22" fmla="*/ 45244 w 1689155"/>
              <a:gd name="connsiteY22" fmla="*/ 302418 h 577864"/>
              <a:gd name="connsiteX23" fmla="*/ 52388 w 1689155"/>
              <a:gd name="connsiteY23" fmla="*/ 307181 h 577864"/>
              <a:gd name="connsiteX24" fmla="*/ 80963 w 1689155"/>
              <a:gd name="connsiteY24" fmla="*/ 307181 h 577864"/>
              <a:gd name="connsiteX25" fmla="*/ 97631 w 1689155"/>
              <a:gd name="connsiteY25" fmla="*/ 295275 h 577864"/>
              <a:gd name="connsiteX26" fmla="*/ 102394 w 1689155"/>
              <a:gd name="connsiteY26" fmla="*/ 288131 h 577864"/>
              <a:gd name="connsiteX27" fmla="*/ 104775 w 1689155"/>
              <a:gd name="connsiteY27" fmla="*/ 261937 h 577864"/>
              <a:gd name="connsiteX28" fmla="*/ 97631 w 1689155"/>
              <a:gd name="connsiteY28" fmla="*/ 259556 h 577864"/>
              <a:gd name="connsiteX29" fmla="*/ 83344 w 1689155"/>
              <a:gd name="connsiteY29" fmla="*/ 269081 h 577864"/>
              <a:gd name="connsiteX30" fmla="*/ 78581 w 1689155"/>
              <a:gd name="connsiteY30" fmla="*/ 283368 h 577864"/>
              <a:gd name="connsiteX31" fmla="*/ 80963 w 1689155"/>
              <a:gd name="connsiteY31" fmla="*/ 311943 h 577864"/>
              <a:gd name="connsiteX32" fmla="*/ 83344 w 1689155"/>
              <a:gd name="connsiteY32" fmla="*/ 319087 h 577864"/>
              <a:gd name="connsiteX33" fmla="*/ 90488 w 1689155"/>
              <a:gd name="connsiteY33" fmla="*/ 326231 h 577864"/>
              <a:gd name="connsiteX34" fmla="*/ 111919 w 1689155"/>
              <a:gd name="connsiteY34" fmla="*/ 323850 h 577864"/>
              <a:gd name="connsiteX35" fmla="*/ 126206 w 1689155"/>
              <a:gd name="connsiteY35" fmla="*/ 314325 h 577864"/>
              <a:gd name="connsiteX36" fmla="*/ 133350 w 1689155"/>
              <a:gd name="connsiteY36" fmla="*/ 309562 h 577864"/>
              <a:gd name="connsiteX37" fmla="*/ 138113 w 1689155"/>
              <a:gd name="connsiteY37" fmla="*/ 295275 h 577864"/>
              <a:gd name="connsiteX38" fmla="*/ 140494 w 1689155"/>
              <a:gd name="connsiteY38" fmla="*/ 288131 h 577864"/>
              <a:gd name="connsiteX39" fmla="*/ 130969 w 1689155"/>
              <a:gd name="connsiteY39" fmla="*/ 276225 h 577864"/>
              <a:gd name="connsiteX40" fmla="*/ 123825 w 1689155"/>
              <a:gd name="connsiteY40" fmla="*/ 280987 h 577864"/>
              <a:gd name="connsiteX41" fmla="*/ 119063 w 1689155"/>
              <a:gd name="connsiteY41" fmla="*/ 288131 h 577864"/>
              <a:gd name="connsiteX42" fmla="*/ 111919 w 1689155"/>
              <a:gd name="connsiteY42" fmla="*/ 295275 h 577864"/>
              <a:gd name="connsiteX43" fmla="*/ 107156 w 1689155"/>
              <a:gd name="connsiteY43" fmla="*/ 309562 h 577864"/>
              <a:gd name="connsiteX44" fmla="*/ 109538 w 1689155"/>
              <a:gd name="connsiteY44" fmla="*/ 333375 h 577864"/>
              <a:gd name="connsiteX45" fmla="*/ 111919 w 1689155"/>
              <a:gd name="connsiteY45" fmla="*/ 340518 h 577864"/>
              <a:gd name="connsiteX46" fmla="*/ 119063 w 1689155"/>
              <a:gd name="connsiteY46" fmla="*/ 345281 h 577864"/>
              <a:gd name="connsiteX47" fmla="*/ 135731 w 1689155"/>
              <a:gd name="connsiteY47" fmla="*/ 350043 h 577864"/>
              <a:gd name="connsiteX48" fmla="*/ 150019 w 1689155"/>
              <a:gd name="connsiteY48" fmla="*/ 345281 h 577864"/>
              <a:gd name="connsiteX49" fmla="*/ 157163 w 1689155"/>
              <a:gd name="connsiteY49" fmla="*/ 342900 h 577864"/>
              <a:gd name="connsiteX50" fmla="*/ 171450 w 1689155"/>
              <a:gd name="connsiteY50" fmla="*/ 330993 h 577864"/>
              <a:gd name="connsiteX51" fmla="*/ 176213 w 1689155"/>
              <a:gd name="connsiteY51" fmla="*/ 316706 h 577864"/>
              <a:gd name="connsiteX52" fmla="*/ 171450 w 1689155"/>
              <a:gd name="connsiteY52" fmla="*/ 300037 h 577864"/>
              <a:gd name="connsiteX53" fmla="*/ 164306 w 1689155"/>
              <a:gd name="connsiteY53" fmla="*/ 297656 h 577864"/>
              <a:gd name="connsiteX54" fmla="*/ 157163 w 1689155"/>
              <a:gd name="connsiteY54" fmla="*/ 300037 h 577864"/>
              <a:gd name="connsiteX55" fmla="*/ 142875 w 1689155"/>
              <a:gd name="connsiteY55" fmla="*/ 323850 h 577864"/>
              <a:gd name="connsiteX56" fmla="*/ 147638 w 1689155"/>
              <a:gd name="connsiteY56" fmla="*/ 366712 h 577864"/>
              <a:gd name="connsiteX57" fmla="*/ 152400 w 1689155"/>
              <a:gd name="connsiteY57" fmla="*/ 373856 h 577864"/>
              <a:gd name="connsiteX58" fmla="*/ 173831 w 1689155"/>
              <a:gd name="connsiteY58" fmla="*/ 369093 h 577864"/>
              <a:gd name="connsiteX59" fmla="*/ 180975 w 1689155"/>
              <a:gd name="connsiteY59" fmla="*/ 364331 h 577864"/>
              <a:gd name="connsiteX60" fmla="*/ 200025 w 1689155"/>
              <a:gd name="connsiteY60" fmla="*/ 359568 h 577864"/>
              <a:gd name="connsiteX61" fmla="*/ 207169 w 1689155"/>
              <a:gd name="connsiteY61" fmla="*/ 357187 h 577864"/>
              <a:gd name="connsiteX62" fmla="*/ 219075 w 1689155"/>
              <a:gd name="connsiteY62" fmla="*/ 335756 h 577864"/>
              <a:gd name="connsiteX63" fmla="*/ 216694 w 1689155"/>
              <a:gd name="connsiteY63" fmla="*/ 319087 h 577864"/>
              <a:gd name="connsiteX64" fmla="*/ 209550 w 1689155"/>
              <a:gd name="connsiteY64" fmla="*/ 316706 h 577864"/>
              <a:gd name="connsiteX65" fmla="*/ 195263 w 1689155"/>
              <a:gd name="connsiteY65" fmla="*/ 321468 h 577864"/>
              <a:gd name="connsiteX66" fmla="*/ 192881 w 1689155"/>
              <a:gd name="connsiteY66" fmla="*/ 328612 h 577864"/>
              <a:gd name="connsiteX67" fmla="*/ 188119 w 1689155"/>
              <a:gd name="connsiteY67" fmla="*/ 335756 h 577864"/>
              <a:gd name="connsiteX68" fmla="*/ 190500 w 1689155"/>
              <a:gd name="connsiteY68" fmla="*/ 371475 h 577864"/>
              <a:gd name="connsiteX69" fmla="*/ 197644 w 1689155"/>
              <a:gd name="connsiteY69" fmla="*/ 392906 h 577864"/>
              <a:gd name="connsiteX70" fmla="*/ 211931 w 1689155"/>
              <a:gd name="connsiteY70" fmla="*/ 397668 h 577864"/>
              <a:gd name="connsiteX71" fmla="*/ 233363 w 1689155"/>
              <a:gd name="connsiteY71" fmla="*/ 402431 h 577864"/>
              <a:gd name="connsiteX72" fmla="*/ 254794 w 1689155"/>
              <a:gd name="connsiteY72" fmla="*/ 397668 h 577864"/>
              <a:gd name="connsiteX73" fmla="*/ 261938 w 1689155"/>
              <a:gd name="connsiteY73" fmla="*/ 390525 h 577864"/>
              <a:gd name="connsiteX74" fmla="*/ 266700 w 1689155"/>
              <a:gd name="connsiteY74" fmla="*/ 376237 h 577864"/>
              <a:gd name="connsiteX75" fmla="*/ 261938 w 1689155"/>
              <a:gd name="connsiteY75" fmla="*/ 350043 h 577864"/>
              <a:gd name="connsiteX76" fmla="*/ 254794 w 1689155"/>
              <a:gd name="connsiteY76" fmla="*/ 354806 h 577864"/>
              <a:gd name="connsiteX77" fmla="*/ 250031 w 1689155"/>
              <a:gd name="connsiteY77" fmla="*/ 376237 h 577864"/>
              <a:gd name="connsiteX78" fmla="*/ 245269 w 1689155"/>
              <a:gd name="connsiteY78" fmla="*/ 392906 h 577864"/>
              <a:gd name="connsiteX79" fmla="*/ 250031 w 1689155"/>
              <a:gd name="connsiteY79" fmla="*/ 423862 h 577864"/>
              <a:gd name="connsiteX80" fmla="*/ 254794 w 1689155"/>
              <a:gd name="connsiteY80" fmla="*/ 431006 h 577864"/>
              <a:gd name="connsiteX81" fmla="*/ 261938 w 1689155"/>
              <a:gd name="connsiteY81" fmla="*/ 433387 h 577864"/>
              <a:gd name="connsiteX82" fmla="*/ 269081 w 1689155"/>
              <a:gd name="connsiteY82" fmla="*/ 438150 h 577864"/>
              <a:gd name="connsiteX83" fmla="*/ 285750 w 1689155"/>
              <a:gd name="connsiteY83" fmla="*/ 442912 h 577864"/>
              <a:gd name="connsiteX84" fmla="*/ 311944 w 1689155"/>
              <a:gd name="connsiteY84" fmla="*/ 440531 h 577864"/>
              <a:gd name="connsiteX85" fmla="*/ 333375 w 1689155"/>
              <a:gd name="connsiteY85" fmla="*/ 431006 h 577864"/>
              <a:gd name="connsiteX86" fmla="*/ 340519 w 1689155"/>
              <a:gd name="connsiteY86" fmla="*/ 428625 h 577864"/>
              <a:gd name="connsiteX87" fmla="*/ 354806 w 1689155"/>
              <a:gd name="connsiteY87" fmla="*/ 416718 h 577864"/>
              <a:gd name="connsiteX88" fmla="*/ 359569 w 1689155"/>
              <a:gd name="connsiteY88" fmla="*/ 402431 h 577864"/>
              <a:gd name="connsiteX89" fmla="*/ 352425 w 1689155"/>
              <a:gd name="connsiteY89" fmla="*/ 388143 h 577864"/>
              <a:gd name="connsiteX90" fmla="*/ 345281 w 1689155"/>
              <a:gd name="connsiteY90" fmla="*/ 390525 h 577864"/>
              <a:gd name="connsiteX91" fmla="*/ 340519 w 1689155"/>
              <a:gd name="connsiteY91" fmla="*/ 404812 h 577864"/>
              <a:gd name="connsiteX92" fmla="*/ 342900 w 1689155"/>
              <a:gd name="connsiteY92" fmla="*/ 433387 h 577864"/>
              <a:gd name="connsiteX93" fmla="*/ 345281 w 1689155"/>
              <a:gd name="connsiteY93" fmla="*/ 440531 h 577864"/>
              <a:gd name="connsiteX94" fmla="*/ 369094 w 1689155"/>
              <a:gd name="connsiteY94" fmla="*/ 466725 h 577864"/>
              <a:gd name="connsiteX95" fmla="*/ 376238 w 1689155"/>
              <a:gd name="connsiteY95" fmla="*/ 469106 h 577864"/>
              <a:gd name="connsiteX96" fmla="*/ 409575 w 1689155"/>
              <a:gd name="connsiteY96" fmla="*/ 461962 h 577864"/>
              <a:gd name="connsiteX97" fmla="*/ 416719 w 1689155"/>
              <a:gd name="connsiteY97" fmla="*/ 457200 h 577864"/>
              <a:gd name="connsiteX98" fmla="*/ 431006 w 1689155"/>
              <a:gd name="connsiteY98" fmla="*/ 450056 h 577864"/>
              <a:gd name="connsiteX99" fmla="*/ 445294 w 1689155"/>
              <a:gd name="connsiteY99" fmla="*/ 435768 h 577864"/>
              <a:gd name="connsiteX100" fmla="*/ 459581 w 1689155"/>
              <a:gd name="connsiteY100" fmla="*/ 426243 h 577864"/>
              <a:gd name="connsiteX101" fmla="*/ 471488 w 1689155"/>
              <a:gd name="connsiteY101" fmla="*/ 428625 h 577864"/>
              <a:gd name="connsiteX102" fmla="*/ 478631 w 1689155"/>
              <a:gd name="connsiteY102" fmla="*/ 431006 h 577864"/>
              <a:gd name="connsiteX103" fmla="*/ 483394 w 1689155"/>
              <a:gd name="connsiteY103" fmla="*/ 445293 h 577864"/>
              <a:gd name="connsiteX104" fmla="*/ 492919 w 1689155"/>
              <a:gd name="connsiteY104" fmla="*/ 469106 h 577864"/>
              <a:gd name="connsiteX105" fmla="*/ 495300 w 1689155"/>
              <a:gd name="connsiteY105" fmla="*/ 476250 h 577864"/>
              <a:gd name="connsiteX106" fmla="*/ 497681 w 1689155"/>
              <a:gd name="connsiteY106" fmla="*/ 483393 h 577864"/>
              <a:gd name="connsiteX107" fmla="*/ 502444 w 1689155"/>
              <a:gd name="connsiteY107" fmla="*/ 500062 h 577864"/>
              <a:gd name="connsiteX108" fmla="*/ 504825 w 1689155"/>
              <a:gd name="connsiteY108" fmla="*/ 509587 h 577864"/>
              <a:gd name="connsiteX109" fmla="*/ 507206 w 1689155"/>
              <a:gd name="connsiteY109" fmla="*/ 516731 h 577864"/>
              <a:gd name="connsiteX110" fmla="*/ 516731 w 1689155"/>
              <a:gd name="connsiteY110" fmla="*/ 519112 h 577864"/>
              <a:gd name="connsiteX111" fmla="*/ 531019 w 1689155"/>
              <a:gd name="connsiteY111" fmla="*/ 516731 h 577864"/>
              <a:gd name="connsiteX112" fmla="*/ 545306 w 1689155"/>
              <a:gd name="connsiteY112" fmla="*/ 504825 h 577864"/>
              <a:gd name="connsiteX113" fmla="*/ 559594 w 1689155"/>
              <a:gd name="connsiteY113" fmla="*/ 495300 h 577864"/>
              <a:gd name="connsiteX114" fmla="*/ 578644 w 1689155"/>
              <a:gd name="connsiteY114" fmla="*/ 473868 h 577864"/>
              <a:gd name="connsiteX115" fmla="*/ 592931 w 1689155"/>
              <a:gd name="connsiteY115" fmla="*/ 461962 h 577864"/>
              <a:gd name="connsiteX116" fmla="*/ 600075 w 1689155"/>
              <a:gd name="connsiteY116" fmla="*/ 459581 h 577864"/>
              <a:gd name="connsiteX117" fmla="*/ 614363 w 1689155"/>
              <a:gd name="connsiteY117" fmla="*/ 466725 h 577864"/>
              <a:gd name="connsiteX118" fmla="*/ 626269 w 1689155"/>
              <a:gd name="connsiteY118" fmla="*/ 481012 h 577864"/>
              <a:gd name="connsiteX119" fmla="*/ 633413 w 1689155"/>
              <a:gd name="connsiteY119" fmla="*/ 488156 h 577864"/>
              <a:gd name="connsiteX120" fmla="*/ 640556 w 1689155"/>
              <a:gd name="connsiteY120" fmla="*/ 502443 h 577864"/>
              <a:gd name="connsiteX121" fmla="*/ 645319 w 1689155"/>
              <a:gd name="connsiteY121" fmla="*/ 516731 h 577864"/>
              <a:gd name="connsiteX122" fmla="*/ 650081 w 1689155"/>
              <a:gd name="connsiteY122" fmla="*/ 531018 h 577864"/>
              <a:gd name="connsiteX123" fmla="*/ 659606 w 1689155"/>
              <a:gd name="connsiteY123" fmla="*/ 545306 h 577864"/>
              <a:gd name="connsiteX124" fmla="*/ 666750 w 1689155"/>
              <a:gd name="connsiteY124" fmla="*/ 547687 h 577864"/>
              <a:gd name="connsiteX125" fmla="*/ 681038 w 1689155"/>
              <a:gd name="connsiteY125" fmla="*/ 561975 h 577864"/>
              <a:gd name="connsiteX126" fmla="*/ 702469 w 1689155"/>
              <a:gd name="connsiteY126" fmla="*/ 557212 h 577864"/>
              <a:gd name="connsiteX127" fmla="*/ 709613 w 1689155"/>
              <a:gd name="connsiteY127" fmla="*/ 552450 h 577864"/>
              <a:gd name="connsiteX128" fmla="*/ 723900 w 1689155"/>
              <a:gd name="connsiteY128" fmla="*/ 545306 h 577864"/>
              <a:gd name="connsiteX129" fmla="*/ 738188 w 1689155"/>
              <a:gd name="connsiteY129" fmla="*/ 533400 h 577864"/>
              <a:gd name="connsiteX130" fmla="*/ 742950 w 1689155"/>
              <a:gd name="connsiteY130" fmla="*/ 526256 h 577864"/>
              <a:gd name="connsiteX131" fmla="*/ 750094 w 1689155"/>
              <a:gd name="connsiteY131" fmla="*/ 521493 h 577864"/>
              <a:gd name="connsiteX132" fmla="*/ 757238 w 1689155"/>
              <a:gd name="connsiteY132" fmla="*/ 514350 h 577864"/>
              <a:gd name="connsiteX133" fmla="*/ 764381 w 1689155"/>
              <a:gd name="connsiteY133" fmla="*/ 509587 h 577864"/>
              <a:gd name="connsiteX134" fmla="*/ 778669 w 1689155"/>
              <a:gd name="connsiteY134" fmla="*/ 497681 h 577864"/>
              <a:gd name="connsiteX135" fmla="*/ 785813 w 1689155"/>
              <a:gd name="connsiteY135" fmla="*/ 500062 h 577864"/>
              <a:gd name="connsiteX136" fmla="*/ 800100 w 1689155"/>
              <a:gd name="connsiteY136" fmla="*/ 509587 h 577864"/>
              <a:gd name="connsiteX137" fmla="*/ 807244 w 1689155"/>
              <a:gd name="connsiteY137" fmla="*/ 511968 h 577864"/>
              <a:gd name="connsiteX138" fmla="*/ 814388 w 1689155"/>
              <a:gd name="connsiteY138" fmla="*/ 519112 h 577864"/>
              <a:gd name="connsiteX139" fmla="*/ 819150 w 1689155"/>
              <a:gd name="connsiteY139" fmla="*/ 526256 h 577864"/>
              <a:gd name="connsiteX140" fmla="*/ 826294 w 1689155"/>
              <a:gd name="connsiteY140" fmla="*/ 531018 h 577864"/>
              <a:gd name="connsiteX141" fmla="*/ 838200 w 1689155"/>
              <a:gd name="connsiteY141" fmla="*/ 545306 h 577864"/>
              <a:gd name="connsiteX142" fmla="*/ 842963 w 1689155"/>
              <a:gd name="connsiteY142" fmla="*/ 552450 h 577864"/>
              <a:gd name="connsiteX143" fmla="*/ 857250 w 1689155"/>
              <a:gd name="connsiteY143" fmla="*/ 561975 h 577864"/>
              <a:gd name="connsiteX144" fmla="*/ 862013 w 1689155"/>
              <a:gd name="connsiteY144" fmla="*/ 569118 h 577864"/>
              <a:gd name="connsiteX145" fmla="*/ 869156 w 1689155"/>
              <a:gd name="connsiteY145" fmla="*/ 571500 h 577864"/>
              <a:gd name="connsiteX146" fmla="*/ 876300 w 1689155"/>
              <a:gd name="connsiteY146" fmla="*/ 576262 h 577864"/>
              <a:gd name="connsiteX147" fmla="*/ 914400 w 1689155"/>
              <a:gd name="connsiteY147" fmla="*/ 569118 h 577864"/>
              <a:gd name="connsiteX148" fmla="*/ 928688 w 1689155"/>
              <a:gd name="connsiteY148" fmla="*/ 559593 h 577864"/>
              <a:gd name="connsiteX149" fmla="*/ 940594 w 1689155"/>
              <a:gd name="connsiteY149" fmla="*/ 547687 h 577864"/>
              <a:gd name="connsiteX150" fmla="*/ 950119 w 1689155"/>
              <a:gd name="connsiteY150" fmla="*/ 526256 h 577864"/>
              <a:gd name="connsiteX151" fmla="*/ 959644 w 1689155"/>
              <a:gd name="connsiteY151" fmla="*/ 511968 h 577864"/>
              <a:gd name="connsiteX152" fmla="*/ 964406 w 1689155"/>
              <a:gd name="connsiteY152" fmla="*/ 497681 h 577864"/>
              <a:gd name="connsiteX153" fmla="*/ 966788 w 1689155"/>
              <a:gd name="connsiteY153" fmla="*/ 490537 h 577864"/>
              <a:gd name="connsiteX154" fmla="*/ 976313 w 1689155"/>
              <a:gd name="connsiteY154" fmla="*/ 478631 h 577864"/>
              <a:gd name="connsiteX155" fmla="*/ 985838 w 1689155"/>
              <a:gd name="connsiteY155" fmla="*/ 476250 h 577864"/>
              <a:gd name="connsiteX156" fmla="*/ 992981 w 1689155"/>
              <a:gd name="connsiteY156" fmla="*/ 478631 h 577864"/>
              <a:gd name="connsiteX157" fmla="*/ 997744 w 1689155"/>
              <a:gd name="connsiteY157" fmla="*/ 485775 h 577864"/>
              <a:gd name="connsiteX158" fmla="*/ 1004888 w 1689155"/>
              <a:gd name="connsiteY158" fmla="*/ 490537 h 577864"/>
              <a:gd name="connsiteX159" fmla="*/ 1016794 w 1689155"/>
              <a:gd name="connsiteY159" fmla="*/ 504825 h 577864"/>
              <a:gd name="connsiteX160" fmla="*/ 1026319 w 1689155"/>
              <a:gd name="connsiteY160" fmla="*/ 519112 h 577864"/>
              <a:gd name="connsiteX161" fmla="*/ 1035844 w 1689155"/>
              <a:gd name="connsiteY161" fmla="*/ 533400 h 577864"/>
              <a:gd name="connsiteX162" fmla="*/ 1042988 w 1689155"/>
              <a:gd name="connsiteY162" fmla="*/ 538162 h 577864"/>
              <a:gd name="connsiteX163" fmla="*/ 1054894 w 1689155"/>
              <a:gd name="connsiteY163" fmla="*/ 550068 h 577864"/>
              <a:gd name="connsiteX164" fmla="*/ 1066800 w 1689155"/>
              <a:gd name="connsiteY164" fmla="*/ 559593 h 577864"/>
              <a:gd name="connsiteX165" fmla="*/ 1073944 w 1689155"/>
              <a:gd name="connsiteY165" fmla="*/ 566737 h 577864"/>
              <a:gd name="connsiteX166" fmla="*/ 1081088 w 1689155"/>
              <a:gd name="connsiteY166" fmla="*/ 569118 h 577864"/>
              <a:gd name="connsiteX167" fmla="*/ 1088231 w 1689155"/>
              <a:gd name="connsiteY167" fmla="*/ 573881 h 577864"/>
              <a:gd name="connsiteX168" fmla="*/ 1107281 w 1689155"/>
              <a:gd name="connsiteY168" fmla="*/ 571500 h 577864"/>
              <a:gd name="connsiteX169" fmla="*/ 1123950 w 1689155"/>
              <a:gd name="connsiteY169" fmla="*/ 566737 h 577864"/>
              <a:gd name="connsiteX170" fmla="*/ 1131094 w 1689155"/>
              <a:gd name="connsiteY170" fmla="*/ 559593 h 577864"/>
              <a:gd name="connsiteX171" fmla="*/ 1135856 w 1689155"/>
              <a:gd name="connsiteY171" fmla="*/ 545306 h 577864"/>
              <a:gd name="connsiteX172" fmla="*/ 1143000 w 1689155"/>
              <a:gd name="connsiteY172" fmla="*/ 523875 h 577864"/>
              <a:gd name="connsiteX173" fmla="*/ 1145381 w 1689155"/>
              <a:gd name="connsiteY173" fmla="*/ 514350 h 577864"/>
              <a:gd name="connsiteX174" fmla="*/ 1150144 w 1689155"/>
              <a:gd name="connsiteY174" fmla="*/ 500062 h 577864"/>
              <a:gd name="connsiteX175" fmla="*/ 1152525 w 1689155"/>
              <a:gd name="connsiteY175" fmla="*/ 492918 h 577864"/>
              <a:gd name="connsiteX176" fmla="*/ 1162050 w 1689155"/>
              <a:gd name="connsiteY176" fmla="*/ 478631 h 577864"/>
              <a:gd name="connsiteX177" fmla="*/ 1173956 w 1689155"/>
              <a:gd name="connsiteY177" fmla="*/ 454818 h 577864"/>
              <a:gd name="connsiteX178" fmla="*/ 1178719 w 1689155"/>
              <a:gd name="connsiteY178" fmla="*/ 445293 h 577864"/>
              <a:gd name="connsiteX179" fmla="*/ 1188244 w 1689155"/>
              <a:gd name="connsiteY179" fmla="*/ 431006 h 577864"/>
              <a:gd name="connsiteX180" fmla="*/ 1195388 w 1689155"/>
              <a:gd name="connsiteY180" fmla="*/ 433387 h 577864"/>
              <a:gd name="connsiteX181" fmla="*/ 1212056 w 1689155"/>
              <a:gd name="connsiteY181" fmla="*/ 442912 h 577864"/>
              <a:gd name="connsiteX182" fmla="*/ 1223963 w 1689155"/>
              <a:gd name="connsiteY182" fmla="*/ 457200 h 577864"/>
              <a:gd name="connsiteX183" fmla="*/ 1231106 w 1689155"/>
              <a:gd name="connsiteY183" fmla="*/ 461962 h 577864"/>
              <a:gd name="connsiteX184" fmla="*/ 1245394 w 1689155"/>
              <a:gd name="connsiteY184" fmla="*/ 476250 h 577864"/>
              <a:gd name="connsiteX185" fmla="*/ 1259681 w 1689155"/>
              <a:gd name="connsiteY185" fmla="*/ 485775 h 577864"/>
              <a:gd name="connsiteX186" fmla="*/ 1266825 w 1689155"/>
              <a:gd name="connsiteY186" fmla="*/ 492918 h 577864"/>
              <a:gd name="connsiteX187" fmla="*/ 1273969 w 1689155"/>
              <a:gd name="connsiteY187" fmla="*/ 495300 h 577864"/>
              <a:gd name="connsiteX188" fmla="*/ 1288256 w 1689155"/>
              <a:gd name="connsiteY188" fmla="*/ 502443 h 577864"/>
              <a:gd name="connsiteX189" fmla="*/ 1295400 w 1689155"/>
              <a:gd name="connsiteY189" fmla="*/ 507206 h 577864"/>
              <a:gd name="connsiteX190" fmla="*/ 1304925 w 1689155"/>
              <a:gd name="connsiteY190" fmla="*/ 509587 h 577864"/>
              <a:gd name="connsiteX191" fmla="*/ 1312069 w 1689155"/>
              <a:gd name="connsiteY191" fmla="*/ 511968 h 577864"/>
              <a:gd name="connsiteX192" fmla="*/ 1323975 w 1689155"/>
              <a:gd name="connsiteY192" fmla="*/ 509587 h 577864"/>
              <a:gd name="connsiteX193" fmla="*/ 1333500 w 1689155"/>
              <a:gd name="connsiteY193" fmla="*/ 497681 h 577864"/>
              <a:gd name="connsiteX194" fmla="*/ 1338263 w 1689155"/>
              <a:gd name="connsiteY194" fmla="*/ 490537 h 577864"/>
              <a:gd name="connsiteX195" fmla="*/ 1340644 w 1689155"/>
              <a:gd name="connsiteY195" fmla="*/ 483393 h 577864"/>
              <a:gd name="connsiteX196" fmla="*/ 1345406 w 1689155"/>
              <a:gd name="connsiteY196" fmla="*/ 476250 h 577864"/>
              <a:gd name="connsiteX197" fmla="*/ 1347788 w 1689155"/>
              <a:gd name="connsiteY197" fmla="*/ 464343 h 577864"/>
              <a:gd name="connsiteX198" fmla="*/ 1354931 w 1689155"/>
              <a:gd name="connsiteY198" fmla="*/ 445293 h 577864"/>
              <a:gd name="connsiteX199" fmla="*/ 1359694 w 1689155"/>
              <a:gd name="connsiteY199" fmla="*/ 423862 h 577864"/>
              <a:gd name="connsiteX200" fmla="*/ 1357313 w 1689155"/>
              <a:gd name="connsiteY200" fmla="*/ 385762 h 577864"/>
              <a:gd name="connsiteX201" fmla="*/ 1352550 w 1689155"/>
              <a:gd name="connsiteY201" fmla="*/ 371475 h 577864"/>
              <a:gd name="connsiteX202" fmla="*/ 1350169 w 1689155"/>
              <a:gd name="connsiteY202" fmla="*/ 364331 h 577864"/>
              <a:gd name="connsiteX203" fmla="*/ 1347788 w 1689155"/>
              <a:gd name="connsiteY203" fmla="*/ 357187 h 577864"/>
              <a:gd name="connsiteX204" fmla="*/ 1350169 w 1689155"/>
              <a:gd name="connsiteY204" fmla="*/ 340518 h 577864"/>
              <a:gd name="connsiteX205" fmla="*/ 1364456 w 1689155"/>
              <a:gd name="connsiteY205" fmla="*/ 330993 h 577864"/>
              <a:gd name="connsiteX206" fmla="*/ 1383506 w 1689155"/>
              <a:gd name="connsiteY206" fmla="*/ 326231 h 577864"/>
              <a:gd name="connsiteX207" fmla="*/ 1397794 w 1689155"/>
              <a:gd name="connsiteY207" fmla="*/ 321468 h 577864"/>
              <a:gd name="connsiteX208" fmla="*/ 1407319 w 1689155"/>
              <a:gd name="connsiteY208" fmla="*/ 319087 h 577864"/>
              <a:gd name="connsiteX209" fmla="*/ 1428750 w 1689155"/>
              <a:gd name="connsiteY209" fmla="*/ 321468 h 577864"/>
              <a:gd name="connsiteX210" fmla="*/ 1431131 w 1689155"/>
              <a:gd name="connsiteY210" fmla="*/ 328612 h 577864"/>
              <a:gd name="connsiteX211" fmla="*/ 1445419 w 1689155"/>
              <a:gd name="connsiteY211" fmla="*/ 338137 h 577864"/>
              <a:gd name="connsiteX212" fmla="*/ 1459706 w 1689155"/>
              <a:gd name="connsiteY212" fmla="*/ 350043 h 577864"/>
              <a:gd name="connsiteX213" fmla="*/ 1473994 w 1689155"/>
              <a:gd name="connsiteY213" fmla="*/ 354806 h 577864"/>
              <a:gd name="connsiteX214" fmla="*/ 1490663 w 1689155"/>
              <a:gd name="connsiteY214" fmla="*/ 359568 h 577864"/>
              <a:gd name="connsiteX215" fmla="*/ 1497806 w 1689155"/>
              <a:gd name="connsiteY215" fmla="*/ 361950 h 577864"/>
              <a:gd name="connsiteX216" fmla="*/ 1519238 w 1689155"/>
              <a:gd name="connsiteY216" fmla="*/ 366712 h 577864"/>
              <a:gd name="connsiteX217" fmla="*/ 1528763 w 1689155"/>
              <a:gd name="connsiteY217" fmla="*/ 369093 h 577864"/>
              <a:gd name="connsiteX218" fmla="*/ 1543050 w 1689155"/>
              <a:gd name="connsiteY218" fmla="*/ 366712 h 577864"/>
              <a:gd name="connsiteX219" fmla="*/ 1547813 w 1689155"/>
              <a:gd name="connsiteY219" fmla="*/ 359568 h 577864"/>
              <a:gd name="connsiteX220" fmla="*/ 1550194 w 1689155"/>
              <a:gd name="connsiteY220" fmla="*/ 352425 h 577864"/>
              <a:gd name="connsiteX221" fmla="*/ 1554956 w 1689155"/>
              <a:gd name="connsiteY221" fmla="*/ 345281 h 577864"/>
              <a:gd name="connsiteX222" fmla="*/ 1557338 w 1689155"/>
              <a:gd name="connsiteY222" fmla="*/ 338137 h 577864"/>
              <a:gd name="connsiteX223" fmla="*/ 1562100 w 1689155"/>
              <a:gd name="connsiteY223" fmla="*/ 330993 h 577864"/>
              <a:gd name="connsiteX224" fmla="*/ 1566863 w 1689155"/>
              <a:gd name="connsiteY224" fmla="*/ 316706 h 577864"/>
              <a:gd name="connsiteX225" fmla="*/ 1562100 w 1689155"/>
              <a:gd name="connsiteY225" fmla="*/ 309562 h 577864"/>
              <a:gd name="connsiteX226" fmla="*/ 1554956 w 1689155"/>
              <a:gd name="connsiteY226" fmla="*/ 302418 h 577864"/>
              <a:gd name="connsiteX227" fmla="*/ 1547813 w 1689155"/>
              <a:gd name="connsiteY227" fmla="*/ 278606 h 577864"/>
              <a:gd name="connsiteX228" fmla="*/ 1543050 w 1689155"/>
              <a:gd name="connsiteY228" fmla="*/ 264318 h 577864"/>
              <a:gd name="connsiteX229" fmla="*/ 1528763 w 1689155"/>
              <a:gd name="connsiteY229" fmla="*/ 250031 h 577864"/>
              <a:gd name="connsiteX230" fmla="*/ 1512094 w 1689155"/>
              <a:gd name="connsiteY230" fmla="*/ 228600 h 577864"/>
              <a:gd name="connsiteX231" fmla="*/ 1507331 w 1689155"/>
              <a:gd name="connsiteY231" fmla="*/ 221456 h 577864"/>
              <a:gd name="connsiteX232" fmla="*/ 1497806 w 1689155"/>
              <a:gd name="connsiteY232" fmla="*/ 200025 h 577864"/>
              <a:gd name="connsiteX233" fmla="*/ 1500188 w 1689155"/>
              <a:gd name="connsiteY233" fmla="*/ 176212 h 577864"/>
              <a:gd name="connsiteX234" fmla="*/ 1507331 w 1689155"/>
              <a:gd name="connsiteY234" fmla="*/ 161925 h 577864"/>
              <a:gd name="connsiteX235" fmla="*/ 1514475 w 1689155"/>
              <a:gd name="connsiteY235" fmla="*/ 159543 h 577864"/>
              <a:gd name="connsiteX236" fmla="*/ 1557338 w 1689155"/>
              <a:gd name="connsiteY236" fmla="*/ 157162 h 577864"/>
              <a:gd name="connsiteX237" fmla="*/ 1571625 w 1689155"/>
              <a:gd name="connsiteY237" fmla="*/ 154781 h 577864"/>
              <a:gd name="connsiteX238" fmla="*/ 1593056 w 1689155"/>
              <a:gd name="connsiteY238" fmla="*/ 152400 h 577864"/>
              <a:gd name="connsiteX239" fmla="*/ 1600200 w 1689155"/>
              <a:gd name="connsiteY239" fmla="*/ 150018 h 577864"/>
              <a:gd name="connsiteX240" fmla="*/ 1609725 w 1689155"/>
              <a:gd name="connsiteY240" fmla="*/ 147637 h 577864"/>
              <a:gd name="connsiteX241" fmla="*/ 1624013 w 1689155"/>
              <a:gd name="connsiteY241" fmla="*/ 142875 h 577864"/>
              <a:gd name="connsiteX242" fmla="*/ 1631156 w 1689155"/>
              <a:gd name="connsiteY242" fmla="*/ 140493 h 577864"/>
              <a:gd name="connsiteX243" fmla="*/ 1647825 w 1689155"/>
              <a:gd name="connsiteY243" fmla="*/ 133350 h 577864"/>
              <a:gd name="connsiteX244" fmla="*/ 1662113 w 1689155"/>
              <a:gd name="connsiteY244" fmla="*/ 128587 h 577864"/>
              <a:gd name="connsiteX245" fmla="*/ 1669256 w 1689155"/>
              <a:gd name="connsiteY245" fmla="*/ 121443 h 577864"/>
              <a:gd name="connsiteX246" fmla="*/ 1683544 w 1689155"/>
              <a:gd name="connsiteY246" fmla="*/ 109537 h 577864"/>
              <a:gd name="connsiteX247" fmla="*/ 1685925 w 1689155"/>
              <a:gd name="connsiteY247" fmla="*/ 102393 h 577864"/>
              <a:gd name="connsiteX248" fmla="*/ 1674019 w 1689155"/>
              <a:gd name="connsiteY248" fmla="*/ 88106 h 577864"/>
              <a:gd name="connsiteX249" fmla="*/ 1669256 w 1689155"/>
              <a:gd name="connsiteY249" fmla="*/ 80962 h 577864"/>
              <a:gd name="connsiteX250" fmla="*/ 1654969 w 1689155"/>
              <a:gd name="connsiteY250" fmla="*/ 76200 h 577864"/>
              <a:gd name="connsiteX251" fmla="*/ 1647825 w 1689155"/>
              <a:gd name="connsiteY251" fmla="*/ 71437 h 577864"/>
              <a:gd name="connsiteX252" fmla="*/ 1643063 w 1689155"/>
              <a:gd name="connsiteY252" fmla="*/ 64293 h 577864"/>
              <a:gd name="connsiteX253" fmla="*/ 1619250 w 1689155"/>
              <a:gd name="connsiteY253" fmla="*/ 50006 h 577864"/>
              <a:gd name="connsiteX254" fmla="*/ 1607344 w 1689155"/>
              <a:gd name="connsiteY254" fmla="*/ 38100 h 577864"/>
              <a:gd name="connsiteX255" fmla="*/ 1593056 w 1689155"/>
              <a:gd name="connsiteY255" fmla="*/ 26193 h 577864"/>
              <a:gd name="connsiteX256" fmla="*/ 1583531 w 1689155"/>
              <a:gd name="connsiteY256" fmla="*/ 11906 h 577864"/>
              <a:gd name="connsiteX257" fmla="*/ 1578769 w 1689155"/>
              <a:gd name="connsiteY257" fmla="*/ 4762 h 577864"/>
              <a:gd name="connsiteX258" fmla="*/ 1571625 w 1689155"/>
              <a:gd name="connsiteY258" fmla="*/ 0 h 577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</a:cxnLst>
            <a:rect l="l" t="t" r="r" b="b"/>
            <a:pathLst>
              <a:path w="1689155" h="577864">
                <a:moveTo>
                  <a:pt x="0" y="261937"/>
                </a:moveTo>
                <a:cubicBezTo>
                  <a:pt x="2381" y="263525"/>
                  <a:pt x="4383" y="265947"/>
                  <a:pt x="7144" y="266700"/>
                </a:cubicBezTo>
                <a:cubicBezTo>
                  <a:pt x="23001" y="271025"/>
                  <a:pt x="24478" y="269424"/>
                  <a:pt x="38100" y="266700"/>
                </a:cubicBezTo>
                <a:cubicBezTo>
                  <a:pt x="40481" y="264319"/>
                  <a:pt x="44642" y="262869"/>
                  <a:pt x="45244" y="259556"/>
                </a:cubicBezTo>
                <a:cubicBezTo>
                  <a:pt x="47215" y="248714"/>
                  <a:pt x="43058" y="242380"/>
                  <a:pt x="40481" y="233362"/>
                </a:cubicBezTo>
                <a:cubicBezTo>
                  <a:pt x="39582" y="230215"/>
                  <a:pt x="38894" y="227012"/>
                  <a:pt x="38100" y="223837"/>
                </a:cubicBezTo>
                <a:cubicBezTo>
                  <a:pt x="34925" y="224631"/>
                  <a:pt x="31298" y="224403"/>
                  <a:pt x="28575" y="226218"/>
                </a:cubicBezTo>
                <a:cubicBezTo>
                  <a:pt x="24620" y="228855"/>
                  <a:pt x="22789" y="236432"/>
                  <a:pt x="21431" y="240506"/>
                </a:cubicBezTo>
                <a:cubicBezTo>
                  <a:pt x="22225" y="254793"/>
                  <a:pt x="22456" y="269123"/>
                  <a:pt x="23813" y="283368"/>
                </a:cubicBezTo>
                <a:cubicBezTo>
                  <a:pt x="24051" y="285867"/>
                  <a:pt x="24419" y="288737"/>
                  <a:pt x="26194" y="290512"/>
                </a:cubicBezTo>
                <a:cubicBezTo>
                  <a:pt x="30241" y="294559"/>
                  <a:pt x="40481" y="300037"/>
                  <a:pt x="40481" y="300037"/>
                </a:cubicBezTo>
                <a:lnTo>
                  <a:pt x="54769" y="290512"/>
                </a:lnTo>
                <a:cubicBezTo>
                  <a:pt x="57150" y="288925"/>
                  <a:pt x="57507" y="285392"/>
                  <a:pt x="59531" y="283368"/>
                </a:cubicBezTo>
                <a:cubicBezTo>
                  <a:pt x="61555" y="281344"/>
                  <a:pt x="64294" y="280193"/>
                  <a:pt x="66675" y="278606"/>
                </a:cubicBezTo>
                <a:cubicBezTo>
                  <a:pt x="69084" y="274993"/>
                  <a:pt x="73819" y="269249"/>
                  <a:pt x="73819" y="264318"/>
                </a:cubicBezTo>
                <a:cubicBezTo>
                  <a:pt x="73819" y="260271"/>
                  <a:pt x="72420" y="256338"/>
                  <a:pt x="71438" y="252412"/>
                </a:cubicBezTo>
                <a:cubicBezTo>
                  <a:pt x="70829" y="249977"/>
                  <a:pt x="70624" y="247228"/>
                  <a:pt x="69056" y="245268"/>
                </a:cubicBezTo>
                <a:cubicBezTo>
                  <a:pt x="67268" y="243033"/>
                  <a:pt x="64294" y="242093"/>
                  <a:pt x="61913" y="240506"/>
                </a:cubicBezTo>
                <a:cubicBezTo>
                  <a:pt x="59532" y="242093"/>
                  <a:pt x="56654" y="243114"/>
                  <a:pt x="54769" y="245268"/>
                </a:cubicBezTo>
                <a:cubicBezTo>
                  <a:pt x="37245" y="265295"/>
                  <a:pt x="49951" y="252525"/>
                  <a:pt x="42863" y="266700"/>
                </a:cubicBezTo>
                <a:cubicBezTo>
                  <a:pt x="41583" y="269260"/>
                  <a:pt x="39688" y="271462"/>
                  <a:pt x="38100" y="273843"/>
                </a:cubicBezTo>
                <a:cubicBezTo>
                  <a:pt x="34852" y="283588"/>
                  <a:pt x="32459" y="287344"/>
                  <a:pt x="38100" y="300037"/>
                </a:cubicBezTo>
                <a:cubicBezTo>
                  <a:pt x="39119" y="302331"/>
                  <a:pt x="42863" y="301624"/>
                  <a:pt x="45244" y="302418"/>
                </a:cubicBezTo>
                <a:cubicBezTo>
                  <a:pt x="47625" y="304006"/>
                  <a:pt x="49708" y="306176"/>
                  <a:pt x="52388" y="307181"/>
                </a:cubicBezTo>
                <a:cubicBezTo>
                  <a:pt x="63913" y="311503"/>
                  <a:pt x="68448" y="308969"/>
                  <a:pt x="80963" y="307181"/>
                </a:cubicBezTo>
                <a:cubicBezTo>
                  <a:pt x="102395" y="300036"/>
                  <a:pt x="91281" y="307974"/>
                  <a:pt x="97631" y="295275"/>
                </a:cubicBezTo>
                <a:cubicBezTo>
                  <a:pt x="98911" y="292715"/>
                  <a:pt x="100806" y="290512"/>
                  <a:pt x="102394" y="288131"/>
                </a:cubicBezTo>
                <a:cubicBezTo>
                  <a:pt x="105189" y="279746"/>
                  <a:pt x="110758" y="270911"/>
                  <a:pt x="104775" y="261937"/>
                </a:cubicBezTo>
                <a:cubicBezTo>
                  <a:pt x="103383" y="259848"/>
                  <a:pt x="100012" y="260350"/>
                  <a:pt x="97631" y="259556"/>
                </a:cubicBezTo>
                <a:cubicBezTo>
                  <a:pt x="88149" y="261926"/>
                  <a:pt x="87456" y="259830"/>
                  <a:pt x="83344" y="269081"/>
                </a:cubicBezTo>
                <a:cubicBezTo>
                  <a:pt x="81305" y="273668"/>
                  <a:pt x="78581" y="283368"/>
                  <a:pt x="78581" y="283368"/>
                </a:cubicBezTo>
                <a:cubicBezTo>
                  <a:pt x="79375" y="292893"/>
                  <a:pt x="79700" y="302469"/>
                  <a:pt x="80963" y="311943"/>
                </a:cubicBezTo>
                <a:cubicBezTo>
                  <a:pt x="81295" y="314431"/>
                  <a:pt x="81952" y="316998"/>
                  <a:pt x="83344" y="319087"/>
                </a:cubicBezTo>
                <a:cubicBezTo>
                  <a:pt x="85212" y="321889"/>
                  <a:pt x="88107" y="323850"/>
                  <a:pt x="90488" y="326231"/>
                </a:cubicBezTo>
                <a:cubicBezTo>
                  <a:pt x="97632" y="325437"/>
                  <a:pt x="105100" y="326123"/>
                  <a:pt x="111919" y="323850"/>
                </a:cubicBezTo>
                <a:cubicBezTo>
                  <a:pt x="117349" y="322040"/>
                  <a:pt x="121444" y="317500"/>
                  <a:pt x="126206" y="314325"/>
                </a:cubicBezTo>
                <a:lnTo>
                  <a:pt x="133350" y="309562"/>
                </a:lnTo>
                <a:lnTo>
                  <a:pt x="138113" y="295275"/>
                </a:lnTo>
                <a:lnTo>
                  <a:pt x="140494" y="288131"/>
                </a:lnTo>
                <a:cubicBezTo>
                  <a:pt x="139007" y="283670"/>
                  <a:pt x="138151" y="276225"/>
                  <a:pt x="130969" y="276225"/>
                </a:cubicBezTo>
                <a:cubicBezTo>
                  <a:pt x="128107" y="276225"/>
                  <a:pt x="126206" y="279400"/>
                  <a:pt x="123825" y="280987"/>
                </a:cubicBezTo>
                <a:cubicBezTo>
                  <a:pt x="122238" y="283368"/>
                  <a:pt x="120895" y="285932"/>
                  <a:pt x="119063" y="288131"/>
                </a:cubicBezTo>
                <a:cubicBezTo>
                  <a:pt x="116907" y="290718"/>
                  <a:pt x="113555" y="292331"/>
                  <a:pt x="111919" y="295275"/>
                </a:cubicBezTo>
                <a:cubicBezTo>
                  <a:pt x="109481" y="299663"/>
                  <a:pt x="107156" y="309562"/>
                  <a:pt x="107156" y="309562"/>
                </a:cubicBezTo>
                <a:cubicBezTo>
                  <a:pt x="107950" y="317500"/>
                  <a:pt x="108325" y="325491"/>
                  <a:pt x="109538" y="333375"/>
                </a:cubicBezTo>
                <a:cubicBezTo>
                  <a:pt x="109920" y="335856"/>
                  <a:pt x="110351" y="338558"/>
                  <a:pt x="111919" y="340518"/>
                </a:cubicBezTo>
                <a:cubicBezTo>
                  <a:pt x="113707" y="342753"/>
                  <a:pt x="116503" y="344001"/>
                  <a:pt x="119063" y="345281"/>
                </a:cubicBezTo>
                <a:cubicBezTo>
                  <a:pt x="122479" y="346989"/>
                  <a:pt x="132679" y="349280"/>
                  <a:pt x="135731" y="350043"/>
                </a:cubicBezTo>
                <a:lnTo>
                  <a:pt x="150019" y="345281"/>
                </a:lnTo>
                <a:lnTo>
                  <a:pt x="157163" y="342900"/>
                </a:lnTo>
                <a:cubicBezTo>
                  <a:pt x="161608" y="339936"/>
                  <a:pt x="168754" y="335845"/>
                  <a:pt x="171450" y="330993"/>
                </a:cubicBezTo>
                <a:cubicBezTo>
                  <a:pt x="173888" y="326605"/>
                  <a:pt x="176213" y="316706"/>
                  <a:pt x="176213" y="316706"/>
                </a:cubicBezTo>
                <a:cubicBezTo>
                  <a:pt x="176193" y="316626"/>
                  <a:pt x="172587" y="301174"/>
                  <a:pt x="171450" y="300037"/>
                </a:cubicBezTo>
                <a:cubicBezTo>
                  <a:pt x="169675" y="298262"/>
                  <a:pt x="166687" y="298450"/>
                  <a:pt x="164306" y="297656"/>
                </a:cubicBezTo>
                <a:cubicBezTo>
                  <a:pt x="161925" y="298450"/>
                  <a:pt x="159251" y="298645"/>
                  <a:pt x="157163" y="300037"/>
                </a:cubicBezTo>
                <a:cubicBezTo>
                  <a:pt x="148695" y="305682"/>
                  <a:pt x="145889" y="314808"/>
                  <a:pt x="142875" y="323850"/>
                </a:cubicBezTo>
                <a:cubicBezTo>
                  <a:pt x="143174" y="328335"/>
                  <a:pt x="141955" y="355346"/>
                  <a:pt x="147638" y="366712"/>
                </a:cubicBezTo>
                <a:cubicBezTo>
                  <a:pt x="148918" y="369272"/>
                  <a:pt x="150813" y="371475"/>
                  <a:pt x="152400" y="373856"/>
                </a:cubicBezTo>
                <a:cubicBezTo>
                  <a:pt x="157897" y="372940"/>
                  <a:pt x="167965" y="372026"/>
                  <a:pt x="173831" y="369093"/>
                </a:cubicBezTo>
                <a:cubicBezTo>
                  <a:pt x="176391" y="367813"/>
                  <a:pt x="178285" y="365309"/>
                  <a:pt x="180975" y="364331"/>
                </a:cubicBezTo>
                <a:cubicBezTo>
                  <a:pt x="187126" y="362094"/>
                  <a:pt x="193675" y="361156"/>
                  <a:pt x="200025" y="359568"/>
                </a:cubicBezTo>
                <a:cubicBezTo>
                  <a:pt x="202460" y="358959"/>
                  <a:pt x="204788" y="357981"/>
                  <a:pt x="207169" y="357187"/>
                </a:cubicBezTo>
                <a:cubicBezTo>
                  <a:pt x="218086" y="340811"/>
                  <a:pt x="214884" y="348330"/>
                  <a:pt x="219075" y="335756"/>
                </a:cubicBezTo>
                <a:cubicBezTo>
                  <a:pt x="218281" y="330200"/>
                  <a:pt x="219204" y="324107"/>
                  <a:pt x="216694" y="319087"/>
                </a:cubicBezTo>
                <a:cubicBezTo>
                  <a:pt x="215571" y="316842"/>
                  <a:pt x="212045" y="316429"/>
                  <a:pt x="209550" y="316706"/>
                </a:cubicBezTo>
                <a:cubicBezTo>
                  <a:pt x="204561" y="317260"/>
                  <a:pt x="195263" y="321468"/>
                  <a:pt x="195263" y="321468"/>
                </a:cubicBezTo>
                <a:cubicBezTo>
                  <a:pt x="194469" y="323849"/>
                  <a:pt x="194004" y="326367"/>
                  <a:pt x="192881" y="328612"/>
                </a:cubicBezTo>
                <a:cubicBezTo>
                  <a:pt x="191601" y="331172"/>
                  <a:pt x="188278" y="332899"/>
                  <a:pt x="188119" y="335756"/>
                </a:cubicBezTo>
                <a:cubicBezTo>
                  <a:pt x="187457" y="347670"/>
                  <a:pt x="189369" y="359596"/>
                  <a:pt x="190500" y="371475"/>
                </a:cubicBezTo>
                <a:cubicBezTo>
                  <a:pt x="190940" y="376096"/>
                  <a:pt x="191632" y="389149"/>
                  <a:pt x="197644" y="392906"/>
                </a:cubicBezTo>
                <a:cubicBezTo>
                  <a:pt x="201901" y="395567"/>
                  <a:pt x="207061" y="396450"/>
                  <a:pt x="211931" y="397668"/>
                </a:cubicBezTo>
                <a:cubicBezTo>
                  <a:pt x="225383" y="401032"/>
                  <a:pt x="218247" y="399408"/>
                  <a:pt x="233363" y="402431"/>
                </a:cubicBezTo>
                <a:cubicBezTo>
                  <a:pt x="235098" y="402142"/>
                  <a:pt x="250883" y="400275"/>
                  <a:pt x="254794" y="397668"/>
                </a:cubicBezTo>
                <a:cubicBezTo>
                  <a:pt x="257596" y="395800"/>
                  <a:pt x="259557" y="392906"/>
                  <a:pt x="261938" y="390525"/>
                </a:cubicBezTo>
                <a:cubicBezTo>
                  <a:pt x="263525" y="385762"/>
                  <a:pt x="267323" y="381218"/>
                  <a:pt x="266700" y="376237"/>
                </a:cubicBezTo>
                <a:cubicBezTo>
                  <a:pt x="264008" y="354696"/>
                  <a:pt x="266342" y="363258"/>
                  <a:pt x="261938" y="350043"/>
                </a:cubicBezTo>
                <a:cubicBezTo>
                  <a:pt x="259557" y="351631"/>
                  <a:pt x="256582" y="352571"/>
                  <a:pt x="254794" y="354806"/>
                </a:cubicBezTo>
                <a:cubicBezTo>
                  <a:pt x="252324" y="357894"/>
                  <a:pt x="250061" y="376086"/>
                  <a:pt x="250031" y="376237"/>
                </a:cubicBezTo>
                <a:cubicBezTo>
                  <a:pt x="248535" y="383714"/>
                  <a:pt x="247539" y="386096"/>
                  <a:pt x="245269" y="392906"/>
                </a:cubicBezTo>
                <a:cubicBezTo>
                  <a:pt x="245951" y="399730"/>
                  <a:pt x="245741" y="415282"/>
                  <a:pt x="250031" y="423862"/>
                </a:cubicBezTo>
                <a:cubicBezTo>
                  <a:pt x="251311" y="426422"/>
                  <a:pt x="252559" y="429218"/>
                  <a:pt x="254794" y="431006"/>
                </a:cubicBezTo>
                <a:cubicBezTo>
                  <a:pt x="256754" y="432574"/>
                  <a:pt x="259557" y="432593"/>
                  <a:pt x="261938" y="433387"/>
                </a:cubicBezTo>
                <a:cubicBezTo>
                  <a:pt x="264319" y="434975"/>
                  <a:pt x="266521" y="436870"/>
                  <a:pt x="269081" y="438150"/>
                </a:cubicBezTo>
                <a:cubicBezTo>
                  <a:pt x="272496" y="439857"/>
                  <a:pt x="282700" y="442150"/>
                  <a:pt x="285750" y="442912"/>
                </a:cubicBezTo>
                <a:cubicBezTo>
                  <a:pt x="294481" y="442118"/>
                  <a:pt x="303310" y="442055"/>
                  <a:pt x="311944" y="440531"/>
                </a:cubicBezTo>
                <a:cubicBezTo>
                  <a:pt x="330930" y="437180"/>
                  <a:pt x="320923" y="437231"/>
                  <a:pt x="333375" y="431006"/>
                </a:cubicBezTo>
                <a:cubicBezTo>
                  <a:pt x="335620" y="429884"/>
                  <a:pt x="338138" y="429419"/>
                  <a:pt x="340519" y="428625"/>
                </a:cubicBezTo>
                <a:cubicBezTo>
                  <a:pt x="344966" y="425660"/>
                  <a:pt x="352109" y="421572"/>
                  <a:pt x="354806" y="416718"/>
                </a:cubicBezTo>
                <a:cubicBezTo>
                  <a:pt x="357244" y="412330"/>
                  <a:pt x="359569" y="402431"/>
                  <a:pt x="359569" y="402431"/>
                </a:cubicBezTo>
                <a:cubicBezTo>
                  <a:pt x="358567" y="399423"/>
                  <a:pt x="355977" y="389563"/>
                  <a:pt x="352425" y="388143"/>
                </a:cubicBezTo>
                <a:cubicBezTo>
                  <a:pt x="350094" y="387211"/>
                  <a:pt x="347662" y="389731"/>
                  <a:pt x="345281" y="390525"/>
                </a:cubicBezTo>
                <a:cubicBezTo>
                  <a:pt x="343694" y="395287"/>
                  <a:pt x="340102" y="399809"/>
                  <a:pt x="340519" y="404812"/>
                </a:cubicBezTo>
                <a:cubicBezTo>
                  <a:pt x="341313" y="414337"/>
                  <a:pt x="341637" y="423913"/>
                  <a:pt x="342900" y="433387"/>
                </a:cubicBezTo>
                <a:cubicBezTo>
                  <a:pt x="343232" y="435875"/>
                  <a:pt x="344062" y="438337"/>
                  <a:pt x="345281" y="440531"/>
                </a:cubicBezTo>
                <a:cubicBezTo>
                  <a:pt x="350883" y="450614"/>
                  <a:pt x="358410" y="461383"/>
                  <a:pt x="369094" y="466725"/>
                </a:cubicBezTo>
                <a:cubicBezTo>
                  <a:pt x="371339" y="467848"/>
                  <a:pt x="373857" y="468312"/>
                  <a:pt x="376238" y="469106"/>
                </a:cubicBezTo>
                <a:cubicBezTo>
                  <a:pt x="384303" y="468098"/>
                  <a:pt x="401742" y="467184"/>
                  <a:pt x="409575" y="461962"/>
                </a:cubicBezTo>
                <a:cubicBezTo>
                  <a:pt x="411956" y="460375"/>
                  <a:pt x="414159" y="458480"/>
                  <a:pt x="416719" y="457200"/>
                </a:cubicBezTo>
                <a:cubicBezTo>
                  <a:pt x="426173" y="452473"/>
                  <a:pt x="422236" y="457852"/>
                  <a:pt x="431006" y="450056"/>
                </a:cubicBezTo>
                <a:cubicBezTo>
                  <a:pt x="436040" y="445581"/>
                  <a:pt x="439690" y="439504"/>
                  <a:pt x="445294" y="435768"/>
                </a:cubicBezTo>
                <a:lnTo>
                  <a:pt x="459581" y="426243"/>
                </a:lnTo>
                <a:cubicBezTo>
                  <a:pt x="463550" y="427037"/>
                  <a:pt x="467561" y="427643"/>
                  <a:pt x="471488" y="428625"/>
                </a:cubicBezTo>
                <a:cubicBezTo>
                  <a:pt x="473923" y="429234"/>
                  <a:pt x="477172" y="428964"/>
                  <a:pt x="478631" y="431006"/>
                </a:cubicBezTo>
                <a:cubicBezTo>
                  <a:pt x="481549" y="435091"/>
                  <a:pt x="481149" y="440803"/>
                  <a:pt x="483394" y="445293"/>
                </a:cubicBezTo>
                <a:cubicBezTo>
                  <a:pt x="490400" y="459307"/>
                  <a:pt x="487035" y="451453"/>
                  <a:pt x="492919" y="469106"/>
                </a:cubicBezTo>
                <a:lnTo>
                  <a:pt x="495300" y="476250"/>
                </a:lnTo>
                <a:cubicBezTo>
                  <a:pt x="496094" y="478631"/>
                  <a:pt x="497072" y="480958"/>
                  <a:pt x="497681" y="483393"/>
                </a:cubicBezTo>
                <a:cubicBezTo>
                  <a:pt x="505141" y="513222"/>
                  <a:pt x="495601" y="476108"/>
                  <a:pt x="502444" y="500062"/>
                </a:cubicBezTo>
                <a:cubicBezTo>
                  <a:pt x="503343" y="503209"/>
                  <a:pt x="503926" y="506440"/>
                  <a:pt x="504825" y="509587"/>
                </a:cubicBezTo>
                <a:cubicBezTo>
                  <a:pt x="505515" y="512001"/>
                  <a:pt x="505246" y="515163"/>
                  <a:pt x="507206" y="516731"/>
                </a:cubicBezTo>
                <a:cubicBezTo>
                  <a:pt x="509762" y="518775"/>
                  <a:pt x="513556" y="518318"/>
                  <a:pt x="516731" y="519112"/>
                </a:cubicBezTo>
                <a:cubicBezTo>
                  <a:pt x="521494" y="518318"/>
                  <a:pt x="526438" y="518258"/>
                  <a:pt x="531019" y="516731"/>
                </a:cubicBezTo>
                <a:cubicBezTo>
                  <a:pt x="537400" y="514604"/>
                  <a:pt x="540333" y="508693"/>
                  <a:pt x="545306" y="504825"/>
                </a:cubicBezTo>
                <a:cubicBezTo>
                  <a:pt x="549824" y="501311"/>
                  <a:pt x="559594" y="495300"/>
                  <a:pt x="559594" y="495300"/>
                </a:cubicBezTo>
                <a:cubicBezTo>
                  <a:pt x="568091" y="482553"/>
                  <a:pt x="562334" y="490177"/>
                  <a:pt x="578644" y="473868"/>
                </a:cubicBezTo>
                <a:cubicBezTo>
                  <a:pt x="583906" y="468606"/>
                  <a:pt x="586305" y="465275"/>
                  <a:pt x="592931" y="461962"/>
                </a:cubicBezTo>
                <a:cubicBezTo>
                  <a:pt x="595176" y="460839"/>
                  <a:pt x="597694" y="460375"/>
                  <a:pt x="600075" y="459581"/>
                </a:cubicBezTo>
                <a:cubicBezTo>
                  <a:pt x="607236" y="461968"/>
                  <a:pt x="608207" y="461595"/>
                  <a:pt x="614363" y="466725"/>
                </a:cubicBezTo>
                <a:cubicBezTo>
                  <a:pt x="625745" y="476210"/>
                  <a:pt x="617755" y="470796"/>
                  <a:pt x="626269" y="481012"/>
                </a:cubicBezTo>
                <a:cubicBezTo>
                  <a:pt x="628425" y="483599"/>
                  <a:pt x="631032" y="485775"/>
                  <a:pt x="633413" y="488156"/>
                </a:cubicBezTo>
                <a:cubicBezTo>
                  <a:pt x="642094" y="514202"/>
                  <a:pt x="628251" y="474757"/>
                  <a:pt x="640556" y="502443"/>
                </a:cubicBezTo>
                <a:cubicBezTo>
                  <a:pt x="642595" y="507031"/>
                  <a:pt x="643731" y="511968"/>
                  <a:pt x="645319" y="516731"/>
                </a:cubicBezTo>
                <a:lnTo>
                  <a:pt x="650081" y="531018"/>
                </a:lnTo>
                <a:cubicBezTo>
                  <a:pt x="651891" y="536448"/>
                  <a:pt x="654176" y="543496"/>
                  <a:pt x="659606" y="545306"/>
                </a:cubicBezTo>
                <a:lnTo>
                  <a:pt x="666750" y="547687"/>
                </a:lnTo>
                <a:cubicBezTo>
                  <a:pt x="671513" y="552450"/>
                  <a:pt x="674394" y="563083"/>
                  <a:pt x="681038" y="561975"/>
                </a:cubicBezTo>
                <a:cubicBezTo>
                  <a:pt x="686523" y="561061"/>
                  <a:pt x="696608" y="560142"/>
                  <a:pt x="702469" y="557212"/>
                </a:cubicBezTo>
                <a:cubicBezTo>
                  <a:pt x="705029" y="555932"/>
                  <a:pt x="707053" y="553730"/>
                  <a:pt x="709613" y="552450"/>
                </a:cubicBezTo>
                <a:cubicBezTo>
                  <a:pt x="720347" y="547082"/>
                  <a:pt x="713668" y="553832"/>
                  <a:pt x="723900" y="545306"/>
                </a:cubicBezTo>
                <a:cubicBezTo>
                  <a:pt x="742235" y="530027"/>
                  <a:pt x="720451" y="545223"/>
                  <a:pt x="738188" y="533400"/>
                </a:cubicBezTo>
                <a:cubicBezTo>
                  <a:pt x="739775" y="531019"/>
                  <a:pt x="740926" y="528280"/>
                  <a:pt x="742950" y="526256"/>
                </a:cubicBezTo>
                <a:cubicBezTo>
                  <a:pt x="744974" y="524232"/>
                  <a:pt x="747895" y="523325"/>
                  <a:pt x="750094" y="521493"/>
                </a:cubicBezTo>
                <a:cubicBezTo>
                  <a:pt x="752681" y="519337"/>
                  <a:pt x="754651" y="516506"/>
                  <a:pt x="757238" y="514350"/>
                </a:cubicBezTo>
                <a:cubicBezTo>
                  <a:pt x="759436" y="512518"/>
                  <a:pt x="762183" y="511419"/>
                  <a:pt x="764381" y="509587"/>
                </a:cubicBezTo>
                <a:cubicBezTo>
                  <a:pt x="782702" y="494318"/>
                  <a:pt x="760944" y="509496"/>
                  <a:pt x="778669" y="497681"/>
                </a:cubicBezTo>
                <a:cubicBezTo>
                  <a:pt x="781050" y="498475"/>
                  <a:pt x="783619" y="498843"/>
                  <a:pt x="785813" y="500062"/>
                </a:cubicBezTo>
                <a:cubicBezTo>
                  <a:pt x="790816" y="502842"/>
                  <a:pt x="794670" y="507777"/>
                  <a:pt x="800100" y="509587"/>
                </a:cubicBezTo>
                <a:lnTo>
                  <a:pt x="807244" y="511968"/>
                </a:lnTo>
                <a:cubicBezTo>
                  <a:pt x="809625" y="514349"/>
                  <a:pt x="812232" y="516525"/>
                  <a:pt x="814388" y="519112"/>
                </a:cubicBezTo>
                <a:cubicBezTo>
                  <a:pt x="816220" y="521311"/>
                  <a:pt x="817126" y="524232"/>
                  <a:pt x="819150" y="526256"/>
                </a:cubicBezTo>
                <a:cubicBezTo>
                  <a:pt x="821174" y="528280"/>
                  <a:pt x="823913" y="529431"/>
                  <a:pt x="826294" y="531018"/>
                </a:cubicBezTo>
                <a:cubicBezTo>
                  <a:pt x="838113" y="548748"/>
                  <a:pt x="822927" y="526978"/>
                  <a:pt x="838200" y="545306"/>
                </a:cubicBezTo>
                <a:cubicBezTo>
                  <a:pt x="840032" y="547505"/>
                  <a:pt x="840809" y="550565"/>
                  <a:pt x="842963" y="552450"/>
                </a:cubicBezTo>
                <a:cubicBezTo>
                  <a:pt x="847270" y="556219"/>
                  <a:pt x="857250" y="561975"/>
                  <a:pt x="857250" y="561975"/>
                </a:cubicBezTo>
                <a:cubicBezTo>
                  <a:pt x="858838" y="564356"/>
                  <a:pt x="859778" y="567330"/>
                  <a:pt x="862013" y="569118"/>
                </a:cubicBezTo>
                <a:cubicBezTo>
                  <a:pt x="863973" y="570686"/>
                  <a:pt x="866911" y="570377"/>
                  <a:pt x="869156" y="571500"/>
                </a:cubicBezTo>
                <a:cubicBezTo>
                  <a:pt x="871716" y="572780"/>
                  <a:pt x="873919" y="574675"/>
                  <a:pt x="876300" y="576262"/>
                </a:cubicBezTo>
                <a:cubicBezTo>
                  <a:pt x="898998" y="574371"/>
                  <a:pt x="899823" y="577864"/>
                  <a:pt x="914400" y="569118"/>
                </a:cubicBezTo>
                <a:cubicBezTo>
                  <a:pt x="919308" y="566173"/>
                  <a:pt x="928688" y="559593"/>
                  <a:pt x="928688" y="559593"/>
                </a:cubicBezTo>
                <a:cubicBezTo>
                  <a:pt x="941388" y="540543"/>
                  <a:pt x="924717" y="563565"/>
                  <a:pt x="940594" y="547687"/>
                </a:cubicBezTo>
                <a:cubicBezTo>
                  <a:pt x="946253" y="542028"/>
                  <a:pt x="947762" y="533327"/>
                  <a:pt x="950119" y="526256"/>
                </a:cubicBezTo>
                <a:cubicBezTo>
                  <a:pt x="951929" y="520826"/>
                  <a:pt x="959644" y="511968"/>
                  <a:pt x="959644" y="511968"/>
                </a:cubicBezTo>
                <a:lnTo>
                  <a:pt x="964406" y="497681"/>
                </a:lnTo>
                <a:lnTo>
                  <a:pt x="966788" y="490537"/>
                </a:lnTo>
                <a:cubicBezTo>
                  <a:pt x="969325" y="482927"/>
                  <a:pt x="967934" y="482221"/>
                  <a:pt x="976313" y="478631"/>
                </a:cubicBezTo>
                <a:cubicBezTo>
                  <a:pt x="979321" y="477342"/>
                  <a:pt x="982663" y="477044"/>
                  <a:pt x="985838" y="476250"/>
                </a:cubicBezTo>
                <a:cubicBezTo>
                  <a:pt x="988219" y="477044"/>
                  <a:pt x="991021" y="477063"/>
                  <a:pt x="992981" y="478631"/>
                </a:cubicBezTo>
                <a:cubicBezTo>
                  <a:pt x="995216" y="480419"/>
                  <a:pt x="995720" y="483751"/>
                  <a:pt x="997744" y="485775"/>
                </a:cubicBezTo>
                <a:cubicBezTo>
                  <a:pt x="999768" y="487799"/>
                  <a:pt x="1002507" y="488950"/>
                  <a:pt x="1004888" y="490537"/>
                </a:cubicBezTo>
                <a:cubicBezTo>
                  <a:pt x="1021892" y="516047"/>
                  <a:pt x="995418" y="477343"/>
                  <a:pt x="1016794" y="504825"/>
                </a:cubicBezTo>
                <a:cubicBezTo>
                  <a:pt x="1020308" y="509343"/>
                  <a:pt x="1023144" y="514350"/>
                  <a:pt x="1026319" y="519112"/>
                </a:cubicBezTo>
                <a:lnTo>
                  <a:pt x="1035844" y="533400"/>
                </a:lnTo>
                <a:cubicBezTo>
                  <a:pt x="1037432" y="535781"/>
                  <a:pt x="1040607" y="536575"/>
                  <a:pt x="1042988" y="538162"/>
                </a:cubicBezTo>
                <a:cubicBezTo>
                  <a:pt x="1055687" y="557213"/>
                  <a:pt x="1039019" y="534193"/>
                  <a:pt x="1054894" y="550068"/>
                </a:cubicBezTo>
                <a:cubicBezTo>
                  <a:pt x="1065666" y="560840"/>
                  <a:pt x="1052891" y="554957"/>
                  <a:pt x="1066800" y="559593"/>
                </a:cubicBezTo>
                <a:cubicBezTo>
                  <a:pt x="1069181" y="561974"/>
                  <a:pt x="1071142" y="564869"/>
                  <a:pt x="1073944" y="566737"/>
                </a:cubicBezTo>
                <a:cubicBezTo>
                  <a:pt x="1076033" y="568129"/>
                  <a:pt x="1078843" y="567995"/>
                  <a:pt x="1081088" y="569118"/>
                </a:cubicBezTo>
                <a:cubicBezTo>
                  <a:pt x="1083648" y="570398"/>
                  <a:pt x="1085850" y="572293"/>
                  <a:pt x="1088231" y="573881"/>
                </a:cubicBezTo>
                <a:cubicBezTo>
                  <a:pt x="1094581" y="573087"/>
                  <a:pt x="1100969" y="572552"/>
                  <a:pt x="1107281" y="571500"/>
                </a:cubicBezTo>
                <a:cubicBezTo>
                  <a:pt x="1113254" y="570504"/>
                  <a:pt x="1118293" y="568622"/>
                  <a:pt x="1123950" y="566737"/>
                </a:cubicBezTo>
                <a:cubicBezTo>
                  <a:pt x="1126331" y="564356"/>
                  <a:pt x="1129459" y="562537"/>
                  <a:pt x="1131094" y="559593"/>
                </a:cubicBezTo>
                <a:cubicBezTo>
                  <a:pt x="1133532" y="555205"/>
                  <a:pt x="1134269" y="550068"/>
                  <a:pt x="1135856" y="545306"/>
                </a:cubicBezTo>
                <a:lnTo>
                  <a:pt x="1143000" y="523875"/>
                </a:lnTo>
                <a:cubicBezTo>
                  <a:pt x="1144035" y="520770"/>
                  <a:pt x="1144441" y="517485"/>
                  <a:pt x="1145381" y="514350"/>
                </a:cubicBezTo>
                <a:cubicBezTo>
                  <a:pt x="1146824" y="509541"/>
                  <a:pt x="1148556" y="504825"/>
                  <a:pt x="1150144" y="500062"/>
                </a:cubicBezTo>
                <a:cubicBezTo>
                  <a:pt x="1150938" y="497681"/>
                  <a:pt x="1151133" y="495007"/>
                  <a:pt x="1152525" y="492918"/>
                </a:cubicBezTo>
                <a:lnTo>
                  <a:pt x="1162050" y="478631"/>
                </a:lnTo>
                <a:cubicBezTo>
                  <a:pt x="1165819" y="463553"/>
                  <a:pt x="1162616" y="471829"/>
                  <a:pt x="1173956" y="454818"/>
                </a:cubicBezTo>
                <a:cubicBezTo>
                  <a:pt x="1175925" y="451864"/>
                  <a:pt x="1176893" y="448337"/>
                  <a:pt x="1178719" y="445293"/>
                </a:cubicBezTo>
                <a:cubicBezTo>
                  <a:pt x="1181664" y="440385"/>
                  <a:pt x="1188244" y="431006"/>
                  <a:pt x="1188244" y="431006"/>
                </a:cubicBezTo>
                <a:cubicBezTo>
                  <a:pt x="1190625" y="431800"/>
                  <a:pt x="1193081" y="432398"/>
                  <a:pt x="1195388" y="433387"/>
                </a:cubicBezTo>
                <a:cubicBezTo>
                  <a:pt x="1203845" y="437011"/>
                  <a:pt x="1204884" y="438130"/>
                  <a:pt x="1212056" y="442912"/>
                </a:cubicBezTo>
                <a:cubicBezTo>
                  <a:pt x="1216739" y="449936"/>
                  <a:pt x="1217087" y="451470"/>
                  <a:pt x="1223963" y="457200"/>
                </a:cubicBezTo>
                <a:cubicBezTo>
                  <a:pt x="1226161" y="459032"/>
                  <a:pt x="1228967" y="460061"/>
                  <a:pt x="1231106" y="461962"/>
                </a:cubicBezTo>
                <a:cubicBezTo>
                  <a:pt x="1236140" y="466437"/>
                  <a:pt x="1239790" y="472514"/>
                  <a:pt x="1245394" y="476250"/>
                </a:cubicBezTo>
                <a:lnTo>
                  <a:pt x="1259681" y="485775"/>
                </a:lnTo>
                <a:cubicBezTo>
                  <a:pt x="1262483" y="487643"/>
                  <a:pt x="1264023" y="491050"/>
                  <a:pt x="1266825" y="492918"/>
                </a:cubicBezTo>
                <a:cubicBezTo>
                  <a:pt x="1268914" y="494310"/>
                  <a:pt x="1271724" y="494177"/>
                  <a:pt x="1273969" y="495300"/>
                </a:cubicBezTo>
                <a:cubicBezTo>
                  <a:pt x="1292429" y="504530"/>
                  <a:pt x="1270306" y="496460"/>
                  <a:pt x="1288256" y="502443"/>
                </a:cubicBezTo>
                <a:cubicBezTo>
                  <a:pt x="1290637" y="504031"/>
                  <a:pt x="1292769" y="506079"/>
                  <a:pt x="1295400" y="507206"/>
                </a:cubicBezTo>
                <a:cubicBezTo>
                  <a:pt x="1298408" y="508495"/>
                  <a:pt x="1301778" y="508688"/>
                  <a:pt x="1304925" y="509587"/>
                </a:cubicBezTo>
                <a:cubicBezTo>
                  <a:pt x="1307339" y="510277"/>
                  <a:pt x="1309688" y="511174"/>
                  <a:pt x="1312069" y="511968"/>
                </a:cubicBezTo>
                <a:cubicBezTo>
                  <a:pt x="1316038" y="511174"/>
                  <a:pt x="1320185" y="511008"/>
                  <a:pt x="1323975" y="509587"/>
                </a:cubicBezTo>
                <a:cubicBezTo>
                  <a:pt x="1333857" y="505882"/>
                  <a:pt x="1329644" y="505392"/>
                  <a:pt x="1333500" y="497681"/>
                </a:cubicBezTo>
                <a:cubicBezTo>
                  <a:pt x="1334780" y="495121"/>
                  <a:pt x="1336675" y="492918"/>
                  <a:pt x="1338263" y="490537"/>
                </a:cubicBezTo>
                <a:cubicBezTo>
                  <a:pt x="1339057" y="488156"/>
                  <a:pt x="1339522" y="485638"/>
                  <a:pt x="1340644" y="483393"/>
                </a:cubicBezTo>
                <a:cubicBezTo>
                  <a:pt x="1341924" y="480833"/>
                  <a:pt x="1344401" y="478929"/>
                  <a:pt x="1345406" y="476250"/>
                </a:cubicBezTo>
                <a:cubicBezTo>
                  <a:pt x="1346827" y="472460"/>
                  <a:pt x="1346625" y="468220"/>
                  <a:pt x="1347788" y="464343"/>
                </a:cubicBezTo>
                <a:cubicBezTo>
                  <a:pt x="1349380" y="459037"/>
                  <a:pt x="1353608" y="451248"/>
                  <a:pt x="1354931" y="445293"/>
                </a:cubicBezTo>
                <a:cubicBezTo>
                  <a:pt x="1360519" y="420148"/>
                  <a:pt x="1354334" y="439944"/>
                  <a:pt x="1359694" y="423862"/>
                </a:cubicBezTo>
                <a:cubicBezTo>
                  <a:pt x="1358900" y="411162"/>
                  <a:pt x="1359032" y="398370"/>
                  <a:pt x="1357313" y="385762"/>
                </a:cubicBezTo>
                <a:cubicBezTo>
                  <a:pt x="1356635" y="380788"/>
                  <a:pt x="1354138" y="376237"/>
                  <a:pt x="1352550" y="371475"/>
                </a:cubicBezTo>
                <a:lnTo>
                  <a:pt x="1350169" y="364331"/>
                </a:lnTo>
                <a:lnTo>
                  <a:pt x="1347788" y="357187"/>
                </a:lnTo>
                <a:cubicBezTo>
                  <a:pt x="1348582" y="351631"/>
                  <a:pt x="1347156" y="345253"/>
                  <a:pt x="1350169" y="340518"/>
                </a:cubicBezTo>
                <a:cubicBezTo>
                  <a:pt x="1353242" y="335689"/>
                  <a:pt x="1359694" y="334168"/>
                  <a:pt x="1364456" y="330993"/>
                </a:cubicBezTo>
                <a:cubicBezTo>
                  <a:pt x="1369902" y="327362"/>
                  <a:pt x="1377156" y="327818"/>
                  <a:pt x="1383506" y="326231"/>
                </a:cubicBezTo>
                <a:cubicBezTo>
                  <a:pt x="1388376" y="325014"/>
                  <a:pt x="1392924" y="322685"/>
                  <a:pt x="1397794" y="321468"/>
                </a:cubicBezTo>
                <a:lnTo>
                  <a:pt x="1407319" y="319087"/>
                </a:lnTo>
                <a:cubicBezTo>
                  <a:pt x="1414463" y="319881"/>
                  <a:pt x="1422076" y="318799"/>
                  <a:pt x="1428750" y="321468"/>
                </a:cubicBezTo>
                <a:cubicBezTo>
                  <a:pt x="1431081" y="322400"/>
                  <a:pt x="1429739" y="326523"/>
                  <a:pt x="1431131" y="328612"/>
                </a:cubicBezTo>
                <a:cubicBezTo>
                  <a:pt x="1436227" y="336257"/>
                  <a:pt x="1437929" y="335641"/>
                  <a:pt x="1445419" y="338137"/>
                </a:cubicBezTo>
                <a:cubicBezTo>
                  <a:pt x="1449905" y="342623"/>
                  <a:pt x="1453739" y="347391"/>
                  <a:pt x="1459706" y="350043"/>
                </a:cubicBezTo>
                <a:cubicBezTo>
                  <a:pt x="1464294" y="352082"/>
                  <a:pt x="1469231" y="353218"/>
                  <a:pt x="1473994" y="354806"/>
                </a:cubicBezTo>
                <a:cubicBezTo>
                  <a:pt x="1491132" y="360519"/>
                  <a:pt x="1469720" y="353583"/>
                  <a:pt x="1490663" y="359568"/>
                </a:cubicBezTo>
                <a:cubicBezTo>
                  <a:pt x="1493076" y="360258"/>
                  <a:pt x="1495393" y="361260"/>
                  <a:pt x="1497806" y="361950"/>
                </a:cubicBezTo>
                <a:cubicBezTo>
                  <a:pt x="1507959" y="364851"/>
                  <a:pt x="1508202" y="364260"/>
                  <a:pt x="1519238" y="366712"/>
                </a:cubicBezTo>
                <a:cubicBezTo>
                  <a:pt x="1522433" y="367422"/>
                  <a:pt x="1525588" y="368299"/>
                  <a:pt x="1528763" y="369093"/>
                </a:cubicBezTo>
                <a:cubicBezTo>
                  <a:pt x="1533525" y="368299"/>
                  <a:pt x="1538732" y="368871"/>
                  <a:pt x="1543050" y="366712"/>
                </a:cubicBezTo>
                <a:cubicBezTo>
                  <a:pt x="1545610" y="365432"/>
                  <a:pt x="1546533" y="362128"/>
                  <a:pt x="1547813" y="359568"/>
                </a:cubicBezTo>
                <a:cubicBezTo>
                  <a:pt x="1548935" y="357323"/>
                  <a:pt x="1549072" y="354670"/>
                  <a:pt x="1550194" y="352425"/>
                </a:cubicBezTo>
                <a:cubicBezTo>
                  <a:pt x="1551474" y="349865"/>
                  <a:pt x="1553676" y="347841"/>
                  <a:pt x="1554956" y="345281"/>
                </a:cubicBezTo>
                <a:cubicBezTo>
                  <a:pt x="1556079" y="343036"/>
                  <a:pt x="1556215" y="340382"/>
                  <a:pt x="1557338" y="338137"/>
                </a:cubicBezTo>
                <a:cubicBezTo>
                  <a:pt x="1558618" y="335577"/>
                  <a:pt x="1560938" y="333608"/>
                  <a:pt x="1562100" y="330993"/>
                </a:cubicBezTo>
                <a:cubicBezTo>
                  <a:pt x="1564139" y="326406"/>
                  <a:pt x="1566863" y="316706"/>
                  <a:pt x="1566863" y="316706"/>
                </a:cubicBezTo>
                <a:cubicBezTo>
                  <a:pt x="1565275" y="314325"/>
                  <a:pt x="1563932" y="311761"/>
                  <a:pt x="1562100" y="309562"/>
                </a:cubicBezTo>
                <a:cubicBezTo>
                  <a:pt x="1559944" y="306975"/>
                  <a:pt x="1556591" y="305362"/>
                  <a:pt x="1554956" y="302418"/>
                </a:cubicBezTo>
                <a:cubicBezTo>
                  <a:pt x="1551295" y="295828"/>
                  <a:pt x="1550019" y="285959"/>
                  <a:pt x="1547813" y="278606"/>
                </a:cubicBezTo>
                <a:cubicBezTo>
                  <a:pt x="1546370" y="273797"/>
                  <a:pt x="1546600" y="267868"/>
                  <a:pt x="1543050" y="264318"/>
                </a:cubicBezTo>
                <a:lnTo>
                  <a:pt x="1528763" y="250031"/>
                </a:lnTo>
                <a:cubicBezTo>
                  <a:pt x="1517572" y="238840"/>
                  <a:pt x="1523488" y="245689"/>
                  <a:pt x="1512094" y="228600"/>
                </a:cubicBezTo>
                <a:lnTo>
                  <a:pt x="1507331" y="221456"/>
                </a:lnTo>
                <a:cubicBezTo>
                  <a:pt x="1501664" y="204453"/>
                  <a:pt x="1505354" y="211345"/>
                  <a:pt x="1497806" y="200025"/>
                </a:cubicBezTo>
                <a:cubicBezTo>
                  <a:pt x="1498600" y="192087"/>
                  <a:pt x="1498975" y="184097"/>
                  <a:pt x="1500188" y="176212"/>
                </a:cubicBezTo>
                <a:cubicBezTo>
                  <a:pt x="1500794" y="172276"/>
                  <a:pt x="1504232" y="164404"/>
                  <a:pt x="1507331" y="161925"/>
                </a:cubicBezTo>
                <a:cubicBezTo>
                  <a:pt x="1509291" y="160357"/>
                  <a:pt x="1511976" y="159781"/>
                  <a:pt x="1514475" y="159543"/>
                </a:cubicBezTo>
                <a:cubicBezTo>
                  <a:pt x="1528720" y="158186"/>
                  <a:pt x="1543050" y="157956"/>
                  <a:pt x="1557338" y="157162"/>
                </a:cubicBezTo>
                <a:cubicBezTo>
                  <a:pt x="1562100" y="156368"/>
                  <a:pt x="1566839" y="155419"/>
                  <a:pt x="1571625" y="154781"/>
                </a:cubicBezTo>
                <a:cubicBezTo>
                  <a:pt x="1578750" y="153831"/>
                  <a:pt x="1585966" y="153582"/>
                  <a:pt x="1593056" y="152400"/>
                </a:cubicBezTo>
                <a:cubicBezTo>
                  <a:pt x="1595532" y="151987"/>
                  <a:pt x="1597786" y="150708"/>
                  <a:pt x="1600200" y="150018"/>
                </a:cubicBezTo>
                <a:cubicBezTo>
                  <a:pt x="1603347" y="149119"/>
                  <a:pt x="1606590" y="148577"/>
                  <a:pt x="1609725" y="147637"/>
                </a:cubicBezTo>
                <a:cubicBezTo>
                  <a:pt x="1614534" y="146195"/>
                  <a:pt x="1619250" y="144463"/>
                  <a:pt x="1624013" y="142875"/>
                </a:cubicBezTo>
                <a:cubicBezTo>
                  <a:pt x="1626394" y="142081"/>
                  <a:pt x="1629068" y="141885"/>
                  <a:pt x="1631156" y="140493"/>
                </a:cubicBezTo>
                <a:cubicBezTo>
                  <a:pt x="1642491" y="132937"/>
                  <a:pt x="1633845" y="137544"/>
                  <a:pt x="1647825" y="133350"/>
                </a:cubicBezTo>
                <a:cubicBezTo>
                  <a:pt x="1652634" y="131907"/>
                  <a:pt x="1662113" y="128587"/>
                  <a:pt x="1662113" y="128587"/>
                </a:cubicBezTo>
                <a:cubicBezTo>
                  <a:pt x="1664494" y="126206"/>
                  <a:pt x="1666669" y="123599"/>
                  <a:pt x="1669256" y="121443"/>
                </a:cubicBezTo>
                <a:cubicBezTo>
                  <a:pt x="1689155" y="104860"/>
                  <a:pt x="1662664" y="130417"/>
                  <a:pt x="1683544" y="109537"/>
                </a:cubicBezTo>
                <a:cubicBezTo>
                  <a:pt x="1684338" y="107156"/>
                  <a:pt x="1686338" y="104869"/>
                  <a:pt x="1685925" y="102393"/>
                </a:cubicBezTo>
                <a:cubicBezTo>
                  <a:pt x="1685186" y="97959"/>
                  <a:pt x="1676253" y="90787"/>
                  <a:pt x="1674019" y="88106"/>
                </a:cubicBezTo>
                <a:cubicBezTo>
                  <a:pt x="1672187" y="85907"/>
                  <a:pt x="1671683" y="82479"/>
                  <a:pt x="1669256" y="80962"/>
                </a:cubicBezTo>
                <a:cubicBezTo>
                  <a:pt x="1664999" y="78301"/>
                  <a:pt x="1654969" y="76200"/>
                  <a:pt x="1654969" y="76200"/>
                </a:cubicBezTo>
                <a:cubicBezTo>
                  <a:pt x="1652588" y="74612"/>
                  <a:pt x="1649849" y="73461"/>
                  <a:pt x="1647825" y="71437"/>
                </a:cubicBezTo>
                <a:cubicBezTo>
                  <a:pt x="1645801" y="69413"/>
                  <a:pt x="1645217" y="66178"/>
                  <a:pt x="1643063" y="64293"/>
                </a:cubicBezTo>
                <a:cubicBezTo>
                  <a:pt x="1635400" y="57588"/>
                  <a:pt x="1627955" y="54358"/>
                  <a:pt x="1619250" y="50006"/>
                </a:cubicBezTo>
                <a:cubicBezTo>
                  <a:pt x="1610520" y="36909"/>
                  <a:pt x="1619250" y="48021"/>
                  <a:pt x="1607344" y="38100"/>
                </a:cubicBezTo>
                <a:cubicBezTo>
                  <a:pt x="1589001" y="22815"/>
                  <a:pt x="1610800" y="38023"/>
                  <a:pt x="1593056" y="26193"/>
                </a:cubicBezTo>
                <a:lnTo>
                  <a:pt x="1583531" y="11906"/>
                </a:lnTo>
                <a:cubicBezTo>
                  <a:pt x="1581944" y="9525"/>
                  <a:pt x="1581150" y="6349"/>
                  <a:pt x="1578769" y="4762"/>
                </a:cubicBezTo>
                <a:lnTo>
                  <a:pt x="1571625" y="0"/>
                </a:ln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Freeform 20"/>
          <p:cNvSpPr/>
          <p:nvPr/>
        </p:nvSpPr>
        <p:spPr>
          <a:xfrm>
            <a:off x="395388" y="2001444"/>
            <a:ext cx="493435" cy="235528"/>
          </a:xfrm>
          <a:custGeom>
            <a:avLst/>
            <a:gdLst>
              <a:gd name="connsiteX0" fmla="*/ 493435 w 493435"/>
              <a:gd name="connsiteY0" fmla="*/ 230199 h 235528"/>
              <a:gd name="connsiteX1" fmla="*/ 224869 w 493435"/>
              <a:gd name="connsiteY1" fmla="*/ 217410 h 235528"/>
              <a:gd name="connsiteX2" fmla="*/ 13854 w 493435"/>
              <a:gd name="connsiteY2" fmla="*/ 121494 h 235528"/>
              <a:gd name="connsiteX3" fmla="*/ 141742 w 493435"/>
              <a:gd name="connsiteY3" fmla="*/ 0 h 235528"/>
              <a:gd name="connsiteX4" fmla="*/ 141742 w 493435"/>
              <a:gd name="connsiteY4" fmla="*/ 0 h 235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435" h="235528">
                <a:moveTo>
                  <a:pt x="493435" y="230199"/>
                </a:moveTo>
                <a:cubicBezTo>
                  <a:pt x="399117" y="232863"/>
                  <a:pt x="304799" y="235528"/>
                  <a:pt x="224869" y="217410"/>
                </a:cubicBezTo>
                <a:cubicBezTo>
                  <a:pt x="144939" y="199293"/>
                  <a:pt x="27709" y="157729"/>
                  <a:pt x="13854" y="121494"/>
                </a:cubicBezTo>
                <a:cubicBezTo>
                  <a:pt x="0" y="85259"/>
                  <a:pt x="141742" y="0"/>
                  <a:pt x="141742" y="0"/>
                </a:cubicBezTo>
                <a:lnTo>
                  <a:pt x="141742" y="0"/>
                </a:lnTo>
              </a:path>
            </a:pathLst>
          </a:cu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Freeform 21"/>
          <p:cNvSpPr/>
          <p:nvPr/>
        </p:nvSpPr>
        <p:spPr>
          <a:xfrm flipH="1">
            <a:off x="1221333" y="1847986"/>
            <a:ext cx="326116" cy="235528"/>
          </a:xfrm>
          <a:custGeom>
            <a:avLst/>
            <a:gdLst>
              <a:gd name="connsiteX0" fmla="*/ 493435 w 493435"/>
              <a:gd name="connsiteY0" fmla="*/ 230199 h 235528"/>
              <a:gd name="connsiteX1" fmla="*/ 224869 w 493435"/>
              <a:gd name="connsiteY1" fmla="*/ 217410 h 235528"/>
              <a:gd name="connsiteX2" fmla="*/ 13854 w 493435"/>
              <a:gd name="connsiteY2" fmla="*/ 121494 h 235528"/>
              <a:gd name="connsiteX3" fmla="*/ 141742 w 493435"/>
              <a:gd name="connsiteY3" fmla="*/ 0 h 235528"/>
              <a:gd name="connsiteX4" fmla="*/ 141742 w 493435"/>
              <a:gd name="connsiteY4" fmla="*/ 0 h 235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435" h="235528">
                <a:moveTo>
                  <a:pt x="493435" y="230199"/>
                </a:moveTo>
                <a:cubicBezTo>
                  <a:pt x="399117" y="232863"/>
                  <a:pt x="304799" y="235528"/>
                  <a:pt x="224869" y="217410"/>
                </a:cubicBezTo>
                <a:cubicBezTo>
                  <a:pt x="144939" y="199293"/>
                  <a:pt x="27709" y="157729"/>
                  <a:pt x="13854" y="121494"/>
                </a:cubicBezTo>
                <a:cubicBezTo>
                  <a:pt x="0" y="85259"/>
                  <a:pt x="141742" y="0"/>
                  <a:pt x="141742" y="0"/>
                </a:cubicBezTo>
                <a:lnTo>
                  <a:pt x="141742" y="0"/>
                </a:lnTo>
              </a:path>
            </a:pathLst>
          </a:cu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TextBox 23"/>
          <p:cNvSpPr txBox="1"/>
          <p:nvPr/>
        </p:nvSpPr>
        <p:spPr>
          <a:xfrm>
            <a:off x="2633774" y="1368403"/>
            <a:ext cx="1141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>
                <a:solidFill>
                  <a:srgbClr val="0000CC"/>
                </a:solidFill>
              </a:rPr>
              <a:t>magnetic field line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60588" y="2583339"/>
            <a:ext cx="19832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spiral path of trapped charged particle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81194" y="1956691"/>
            <a:ext cx="10246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electron motion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7893" y="2257232"/>
            <a:ext cx="9476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proton motion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596" y="1042288"/>
            <a:ext cx="12859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>
                <a:solidFill>
                  <a:srgbClr val="0000CC"/>
                </a:solidFill>
              </a:rPr>
              <a:t>strong magnetic field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6313" y="2647284"/>
            <a:ext cx="12859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>
                <a:solidFill>
                  <a:srgbClr val="0000CC"/>
                </a:solidFill>
              </a:rPr>
              <a:t>strong magnetic field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908388" y="1891678"/>
            <a:ext cx="12266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>
                <a:solidFill>
                  <a:srgbClr val="0000CC"/>
                </a:solidFill>
              </a:rPr>
              <a:t>weak magnetic field</a:t>
            </a:r>
          </a:p>
        </p:txBody>
      </p:sp>
      <p:cxnSp>
        <p:nvCxnSpPr>
          <p:cNvPr id="27" name="Straight Arrow Connector 26"/>
          <p:cNvCxnSpPr>
            <a:stCxn id="20" idx="0"/>
          </p:cNvCxnSpPr>
          <p:nvPr/>
        </p:nvCxnSpPr>
        <p:spPr>
          <a:xfrm flipV="1">
            <a:off x="1199278" y="2314775"/>
            <a:ext cx="60420" cy="33250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1189359" y="1285276"/>
            <a:ext cx="76733" cy="33890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 30"/>
          <p:cNvSpPr/>
          <p:nvPr/>
        </p:nvSpPr>
        <p:spPr>
          <a:xfrm>
            <a:off x="2909455" y="2116548"/>
            <a:ext cx="485974" cy="229133"/>
          </a:xfrm>
          <a:custGeom>
            <a:avLst/>
            <a:gdLst>
              <a:gd name="connsiteX0" fmla="*/ 485974 w 485974"/>
              <a:gd name="connsiteY0" fmla="*/ 0 h 229133"/>
              <a:gd name="connsiteX1" fmla="*/ 383664 w 485974"/>
              <a:gd name="connsiteY1" fmla="*/ 217410 h 229133"/>
              <a:gd name="connsiteX2" fmla="*/ 0 w 485974"/>
              <a:gd name="connsiteY2" fmla="*/ 70339 h 229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5974" h="229133">
                <a:moveTo>
                  <a:pt x="485974" y="0"/>
                </a:moveTo>
                <a:cubicBezTo>
                  <a:pt x="475317" y="102843"/>
                  <a:pt x="464660" y="205687"/>
                  <a:pt x="383664" y="217410"/>
                </a:cubicBezTo>
                <a:cubicBezTo>
                  <a:pt x="302668" y="229133"/>
                  <a:pt x="151334" y="149736"/>
                  <a:pt x="0" y="70339"/>
                </a:cubicBezTo>
              </a:path>
            </a:pathLst>
          </a:cu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2" name="Picture 4" descr="http://t0.gstatic.com/images?q=tbn:ANd9GcRav3kJBxiSYRsK3vxeoOwoOyArZEI_8hcv4z4onLLwxy-auJh9RQ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7831" y="361439"/>
            <a:ext cx="781588" cy="70342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urora.png"/>
          <p:cNvPicPr>
            <a:picLocks noChangeAspect="1"/>
          </p:cNvPicPr>
          <p:nvPr/>
        </p:nvPicPr>
        <p:blipFill>
          <a:blip r:embed="rId2" cstate="print"/>
          <a:srcRect t="20762"/>
          <a:stretch>
            <a:fillRect/>
          </a:stretch>
        </p:blipFill>
        <p:spPr>
          <a:xfrm>
            <a:off x="687433" y="663921"/>
            <a:ext cx="3043828" cy="160499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/>
          <p:cNvSpPr>
            <a:spLocks noChangeAspect="1" noChangeArrowheads="1" noTextEdit="1"/>
          </p:cNvSpPr>
          <p:nvPr/>
        </p:nvSpPr>
        <p:spPr bwMode="auto">
          <a:xfrm>
            <a:off x="536575" y="500063"/>
            <a:ext cx="2076450" cy="2119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75" y="522288"/>
            <a:ext cx="1616075" cy="194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1847850" y="609600"/>
            <a:ext cx="750888" cy="3968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grpSp>
        <p:nvGrpSpPr>
          <p:cNvPr id="1042" name="Group 18"/>
          <p:cNvGrpSpPr>
            <a:grpSpLocks/>
          </p:cNvGrpSpPr>
          <p:nvPr/>
        </p:nvGrpSpPr>
        <p:grpSpPr bwMode="auto">
          <a:xfrm>
            <a:off x="814388" y="904875"/>
            <a:ext cx="450850" cy="155575"/>
            <a:chOff x="513" y="570"/>
            <a:chExt cx="284" cy="98"/>
          </a:xfrm>
        </p:grpSpPr>
        <p:sp>
          <p:nvSpPr>
            <p:cNvPr id="1040" name="Freeform 16"/>
            <p:cNvSpPr>
              <a:spLocks/>
            </p:cNvSpPr>
            <p:nvPr/>
          </p:nvSpPr>
          <p:spPr bwMode="auto">
            <a:xfrm>
              <a:off x="513" y="570"/>
              <a:ext cx="284" cy="9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284" y="28"/>
                </a:cxn>
                <a:cxn ang="0">
                  <a:pos x="255" y="69"/>
                </a:cxn>
                <a:cxn ang="0">
                  <a:pos x="217" y="76"/>
                </a:cxn>
                <a:cxn ang="0">
                  <a:pos x="163" y="76"/>
                </a:cxn>
                <a:cxn ang="0">
                  <a:pos x="95" y="98"/>
                </a:cxn>
                <a:cxn ang="0">
                  <a:pos x="0" y="85"/>
                </a:cxn>
                <a:cxn ang="0">
                  <a:pos x="13" y="0"/>
                </a:cxn>
              </a:cxnLst>
              <a:rect l="0" t="0" r="r" b="b"/>
              <a:pathLst>
                <a:path w="284" h="98">
                  <a:moveTo>
                    <a:pt x="13" y="0"/>
                  </a:moveTo>
                  <a:lnTo>
                    <a:pt x="284" y="28"/>
                  </a:lnTo>
                  <a:lnTo>
                    <a:pt x="255" y="69"/>
                  </a:lnTo>
                  <a:lnTo>
                    <a:pt x="217" y="76"/>
                  </a:lnTo>
                  <a:lnTo>
                    <a:pt x="163" y="76"/>
                  </a:lnTo>
                  <a:lnTo>
                    <a:pt x="95" y="98"/>
                  </a:lnTo>
                  <a:lnTo>
                    <a:pt x="0" y="85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41" name="Freeform 17"/>
            <p:cNvSpPr>
              <a:spLocks/>
            </p:cNvSpPr>
            <p:nvPr/>
          </p:nvSpPr>
          <p:spPr bwMode="auto">
            <a:xfrm>
              <a:off x="513" y="570"/>
              <a:ext cx="284" cy="9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284" y="28"/>
                </a:cxn>
                <a:cxn ang="0">
                  <a:pos x="255" y="69"/>
                </a:cxn>
                <a:cxn ang="0">
                  <a:pos x="217" y="76"/>
                </a:cxn>
                <a:cxn ang="0">
                  <a:pos x="163" y="76"/>
                </a:cxn>
                <a:cxn ang="0">
                  <a:pos x="95" y="98"/>
                </a:cxn>
                <a:cxn ang="0">
                  <a:pos x="0" y="85"/>
                </a:cxn>
                <a:cxn ang="0">
                  <a:pos x="13" y="0"/>
                </a:cxn>
              </a:cxnLst>
              <a:rect l="0" t="0" r="r" b="b"/>
              <a:pathLst>
                <a:path w="284" h="98">
                  <a:moveTo>
                    <a:pt x="13" y="0"/>
                  </a:moveTo>
                  <a:lnTo>
                    <a:pt x="284" y="28"/>
                  </a:lnTo>
                  <a:lnTo>
                    <a:pt x="255" y="69"/>
                  </a:lnTo>
                  <a:lnTo>
                    <a:pt x="217" y="76"/>
                  </a:lnTo>
                  <a:lnTo>
                    <a:pt x="163" y="76"/>
                  </a:lnTo>
                  <a:lnTo>
                    <a:pt x="95" y="98"/>
                  </a:lnTo>
                  <a:lnTo>
                    <a:pt x="0" y="85"/>
                  </a:lnTo>
                  <a:lnTo>
                    <a:pt x="13" y="0"/>
                  </a:lnTo>
                  <a:close/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sp>
        <p:nvSpPr>
          <p:cNvPr id="1043" name="Line 19"/>
          <p:cNvSpPr>
            <a:spLocks noChangeShapeType="1"/>
          </p:cNvSpPr>
          <p:nvPr/>
        </p:nvSpPr>
        <p:spPr bwMode="auto">
          <a:xfrm flipH="1" flipV="1">
            <a:off x="1035050" y="1066800"/>
            <a:ext cx="165100" cy="204787"/>
          </a:xfrm>
          <a:prstGeom prst="line">
            <a:avLst/>
          </a:prstGeom>
          <a:noFill/>
          <a:ln w="1905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6" name="TextBox 25"/>
          <p:cNvSpPr txBox="1"/>
          <p:nvPr/>
        </p:nvSpPr>
        <p:spPr>
          <a:xfrm>
            <a:off x="1816924" y="777834"/>
            <a:ext cx="13484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/>
              <a:t>south magnetic </a:t>
            </a:r>
            <a:r>
              <a:rPr lang="en-AU" sz="1100" dirty="0" smtClean="0"/>
              <a:t>pole</a:t>
            </a:r>
            <a:endParaRPr lang="en-AU" sz="1100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1799112" y="985652"/>
            <a:ext cx="136566" cy="21969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401288" y="2214748"/>
            <a:ext cx="926276" cy="2196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1" name="Straight Connector 30"/>
          <p:cNvCxnSpPr/>
          <p:nvPr/>
        </p:nvCxnSpPr>
        <p:spPr>
          <a:xfrm flipH="1">
            <a:off x="1567543" y="2018805"/>
            <a:ext cx="65314" cy="17813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1306286" y="1876301"/>
            <a:ext cx="136566" cy="23156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 flipV="1">
            <a:off x="1448790" y="843148"/>
            <a:ext cx="184067" cy="23156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878774" y="629392"/>
            <a:ext cx="955964" cy="255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TextBox 41"/>
          <p:cNvSpPr txBox="1"/>
          <p:nvPr/>
        </p:nvSpPr>
        <p:spPr>
          <a:xfrm>
            <a:off x="89066" y="2006930"/>
            <a:ext cx="1343637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AU" sz="1100" dirty="0"/>
              <a:t>north magnetic </a:t>
            </a:r>
            <a:r>
              <a:rPr lang="en-AU" sz="1100" dirty="0" smtClean="0"/>
              <a:t>pole</a:t>
            </a:r>
            <a:endParaRPr lang="en-AU" sz="11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471222" y="453603"/>
            <a:ext cx="1440000" cy="1440000"/>
            <a:chOff x="471222" y="453603"/>
            <a:chExt cx="1440000" cy="1440000"/>
          </a:xfrm>
        </p:grpSpPr>
        <p:grpSp>
          <p:nvGrpSpPr>
            <p:cNvPr id="4" name="Group 3"/>
            <p:cNvGrpSpPr/>
            <p:nvPr/>
          </p:nvGrpSpPr>
          <p:grpSpPr>
            <a:xfrm>
              <a:off x="1131845" y="1114226"/>
              <a:ext cx="106878" cy="106878"/>
              <a:chOff x="2802577" y="1033153"/>
              <a:chExt cx="106878" cy="106878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2802577" y="1033153"/>
                <a:ext cx="106878" cy="106878"/>
              </a:xfrm>
              <a:prstGeom prst="ellipse">
                <a:avLst/>
              </a:prstGeom>
              <a:noFill/>
              <a:ln w="12700">
                <a:solidFill>
                  <a:srgbClr val="0000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6" name="Straight Connector 5"/>
              <p:cNvCxnSpPr>
                <a:stCxn id="5" idx="1"/>
                <a:endCxn id="5" idx="5"/>
              </p:cNvCxnSpPr>
              <p:nvPr/>
            </p:nvCxnSpPr>
            <p:spPr>
              <a:xfrm>
                <a:off x="2818229" y="1048805"/>
                <a:ext cx="75574" cy="75574"/>
              </a:xfrm>
              <a:prstGeom prst="line">
                <a:avLst/>
              </a:prstGeom>
              <a:ln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 flipH="1">
                <a:off x="2822187" y="1046826"/>
                <a:ext cx="75574" cy="75574"/>
              </a:xfrm>
              <a:prstGeom prst="line">
                <a:avLst/>
              </a:prstGeom>
              <a:ln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Oval 7"/>
            <p:cNvSpPr/>
            <p:nvPr/>
          </p:nvSpPr>
          <p:spPr>
            <a:xfrm>
              <a:off x="471222" y="453603"/>
              <a:ext cx="1440000" cy="1440000"/>
            </a:xfrm>
            <a:prstGeom prst="ellipse">
              <a:avLst/>
            </a:prstGeom>
            <a:noFill/>
            <a:ln w="1270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Oval 8"/>
            <p:cNvSpPr/>
            <p:nvPr/>
          </p:nvSpPr>
          <p:spPr>
            <a:xfrm>
              <a:off x="1095098" y="1077479"/>
              <a:ext cx="180000" cy="180000"/>
            </a:xfrm>
            <a:prstGeom prst="ellipse">
              <a:avLst/>
            </a:prstGeom>
            <a:noFill/>
            <a:ln w="1270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Oval 9"/>
            <p:cNvSpPr/>
            <p:nvPr/>
          </p:nvSpPr>
          <p:spPr>
            <a:xfrm>
              <a:off x="1059470" y="1047789"/>
              <a:ext cx="252000" cy="252000"/>
            </a:xfrm>
            <a:prstGeom prst="ellipse">
              <a:avLst/>
            </a:prstGeom>
            <a:noFill/>
            <a:ln w="1270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Oval 10"/>
            <p:cNvSpPr/>
            <p:nvPr/>
          </p:nvSpPr>
          <p:spPr>
            <a:xfrm>
              <a:off x="1011222" y="987665"/>
              <a:ext cx="360000" cy="360000"/>
            </a:xfrm>
            <a:prstGeom prst="ellipse">
              <a:avLst/>
            </a:prstGeom>
            <a:noFill/>
            <a:ln w="1270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Oval 11"/>
            <p:cNvSpPr/>
            <p:nvPr/>
          </p:nvSpPr>
          <p:spPr>
            <a:xfrm>
              <a:off x="939222" y="915665"/>
              <a:ext cx="504000" cy="504000"/>
            </a:xfrm>
            <a:prstGeom prst="ellipse">
              <a:avLst/>
            </a:prstGeom>
            <a:noFill/>
            <a:ln w="1270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" name="Oval 12"/>
            <p:cNvSpPr/>
            <p:nvPr/>
          </p:nvSpPr>
          <p:spPr>
            <a:xfrm>
              <a:off x="849222" y="831603"/>
              <a:ext cx="684000" cy="684000"/>
            </a:xfrm>
            <a:prstGeom prst="ellipse">
              <a:avLst/>
            </a:prstGeom>
            <a:noFill/>
            <a:ln w="1270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" name="Oval 13"/>
            <p:cNvSpPr/>
            <p:nvPr/>
          </p:nvSpPr>
          <p:spPr>
            <a:xfrm>
              <a:off x="741222" y="723603"/>
              <a:ext cx="900000" cy="900000"/>
            </a:xfrm>
            <a:prstGeom prst="ellipse">
              <a:avLst/>
            </a:prstGeom>
            <a:noFill/>
            <a:ln w="1270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" name="Oval 14"/>
            <p:cNvSpPr/>
            <p:nvPr/>
          </p:nvSpPr>
          <p:spPr>
            <a:xfrm>
              <a:off x="615222" y="597603"/>
              <a:ext cx="1152000" cy="1152000"/>
            </a:xfrm>
            <a:prstGeom prst="ellipse">
              <a:avLst/>
            </a:prstGeom>
            <a:noFill/>
            <a:ln w="1270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aphicFrame>
        <p:nvGraphicFramePr>
          <p:cNvPr id="16" name="Object 3"/>
          <p:cNvGraphicFramePr>
            <a:graphicFrameLocks noChangeAspect="1"/>
          </p:cNvGraphicFramePr>
          <p:nvPr/>
        </p:nvGraphicFramePr>
        <p:xfrm>
          <a:off x="1970088" y="1424642"/>
          <a:ext cx="1905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46" name="Equation" r:id="rId3" imgW="190440" imgH="266400" progId="Equation.DSMT4">
                  <p:embed/>
                </p:oleObj>
              </mc:Choice>
              <mc:Fallback>
                <p:oleObj name="Equation" r:id="rId3" imgW="190440" imgH="2664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0088" y="1424642"/>
                        <a:ext cx="1905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286009" y="121980"/>
            <a:ext cx="17780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currents </a:t>
            </a:r>
            <a:r>
              <a:rPr lang="en-AU" sz="1000" i="1" dirty="0">
                <a:latin typeface="Cambria" pitchFamily="18" charset="0"/>
              </a:rPr>
              <a:t>I</a:t>
            </a:r>
            <a:r>
              <a:rPr lang="en-AU" sz="1000" baseline="-25000" dirty="0">
                <a:latin typeface="Cambria" pitchFamily="18" charset="0"/>
              </a:rPr>
              <a:t>1</a:t>
            </a:r>
            <a:r>
              <a:rPr lang="en-AU" sz="1000" dirty="0"/>
              <a:t> and </a:t>
            </a:r>
            <a:r>
              <a:rPr lang="en-AU" sz="1000" i="1" dirty="0">
                <a:latin typeface="Batang" pitchFamily="18" charset="-127"/>
                <a:ea typeface="Batang" pitchFamily="18" charset="-127"/>
              </a:rPr>
              <a:t>I</a:t>
            </a:r>
            <a:r>
              <a:rPr lang="en-AU" sz="1000" baseline="-25000" dirty="0"/>
              <a:t>2</a:t>
            </a:r>
            <a:r>
              <a:rPr lang="en-AU" sz="1000" dirty="0"/>
              <a:t> are into page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899844" y="1156855"/>
            <a:ext cx="5822" cy="767860"/>
          </a:xfrm>
          <a:prstGeom prst="straightConnector1">
            <a:avLst/>
          </a:prstGeom>
          <a:ln w="28575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1111906" y="1099953"/>
            <a:ext cx="143876" cy="140447"/>
            <a:chOff x="204621" y="287748"/>
            <a:chExt cx="262171" cy="262171"/>
          </a:xfrm>
          <a:solidFill>
            <a:schemeClr val="bg1"/>
          </a:solidFill>
        </p:grpSpPr>
        <p:sp>
          <p:nvSpPr>
            <p:cNvPr id="23" name="Oval 22"/>
            <p:cNvSpPr/>
            <p:nvPr/>
          </p:nvSpPr>
          <p:spPr>
            <a:xfrm>
              <a:off x="204621" y="287748"/>
              <a:ext cx="262171" cy="262171"/>
            </a:xfrm>
            <a:prstGeom prst="ellipse">
              <a:avLst/>
            </a:prstGeom>
            <a:grpFill/>
            <a:ln>
              <a:solidFill>
                <a:srgbClr val="00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24" name="Straight Connector 23"/>
            <p:cNvCxnSpPr>
              <a:stCxn id="23" idx="7"/>
              <a:endCxn id="23" idx="3"/>
            </p:cNvCxnSpPr>
            <p:nvPr/>
          </p:nvCxnSpPr>
          <p:spPr>
            <a:xfrm flipH="1">
              <a:off x="243015" y="326142"/>
              <a:ext cx="185383" cy="185383"/>
            </a:xfrm>
            <a:prstGeom prst="line">
              <a:avLst/>
            </a:prstGeom>
            <a:grpFill/>
            <a:ln w="19050">
              <a:solidFill>
                <a:srgbClr val="00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 flipV="1">
              <a:off x="249409" y="332537"/>
              <a:ext cx="185383" cy="185383"/>
            </a:xfrm>
            <a:prstGeom prst="line">
              <a:avLst/>
            </a:prstGeom>
            <a:grpFill/>
            <a:ln w="19050">
              <a:solidFill>
                <a:srgbClr val="00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Arrow Connector 37"/>
          <p:cNvCxnSpPr/>
          <p:nvPr/>
        </p:nvCxnSpPr>
        <p:spPr>
          <a:xfrm flipH="1" flipV="1">
            <a:off x="1439448" y="1154878"/>
            <a:ext cx="459691" cy="251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698439" y="2628101"/>
            <a:ext cx="735357" cy="0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1833407" y="1086098"/>
            <a:ext cx="143876" cy="140447"/>
            <a:chOff x="204621" y="287748"/>
            <a:chExt cx="262171" cy="262171"/>
          </a:xfrm>
          <a:solidFill>
            <a:schemeClr val="bg1"/>
          </a:solidFill>
        </p:grpSpPr>
        <p:sp>
          <p:nvSpPr>
            <p:cNvPr id="30" name="Oval 29"/>
            <p:cNvSpPr/>
            <p:nvPr/>
          </p:nvSpPr>
          <p:spPr>
            <a:xfrm>
              <a:off x="204621" y="287748"/>
              <a:ext cx="262171" cy="262171"/>
            </a:xfrm>
            <a:prstGeom prst="ellipse">
              <a:avLst/>
            </a:prstGeom>
            <a:grpFill/>
            <a:ln>
              <a:solidFill>
                <a:srgbClr val="00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31" name="Straight Connector 30"/>
            <p:cNvCxnSpPr>
              <a:stCxn id="30" idx="7"/>
              <a:endCxn id="30" idx="3"/>
            </p:cNvCxnSpPr>
            <p:nvPr/>
          </p:nvCxnSpPr>
          <p:spPr>
            <a:xfrm flipH="1">
              <a:off x="243015" y="326142"/>
              <a:ext cx="185383" cy="185383"/>
            </a:xfrm>
            <a:prstGeom prst="line">
              <a:avLst/>
            </a:prstGeom>
            <a:grpFill/>
            <a:ln w="19050">
              <a:solidFill>
                <a:srgbClr val="00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 flipV="1">
              <a:off x="249409" y="332537"/>
              <a:ext cx="185383" cy="185383"/>
            </a:xfrm>
            <a:prstGeom prst="line">
              <a:avLst/>
            </a:prstGeom>
            <a:grpFill/>
            <a:ln w="19050">
              <a:solidFill>
                <a:srgbClr val="00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9155" name="Object 3"/>
          <p:cNvGraphicFramePr>
            <a:graphicFrameLocks noChangeAspect="1"/>
          </p:cNvGraphicFramePr>
          <p:nvPr/>
        </p:nvGraphicFramePr>
        <p:xfrm>
          <a:off x="1964134" y="699734"/>
          <a:ext cx="2540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47" name="Equation" r:id="rId5" imgW="253800" imgH="266400" progId="Equation.DSMT4">
                  <p:embed/>
                </p:oleObj>
              </mc:Choice>
              <mc:Fallback>
                <p:oleObj name="Equation" r:id="rId5" imgW="253800" imgH="2664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4134" y="699734"/>
                        <a:ext cx="2540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2250109" y="658623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force on conductor 2</a:t>
            </a:r>
          </a:p>
          <a:p>
            <a:r>
              <a:rPr lang="en-AU" sz="1000" dirty="0"/>
              <a:t>due to conductor 1</a:t>
            </a:r>
          </a:p>
        </p:txBody>
      </p:sp>
      <p:sp>
        <p:nvSpPr>
          <p:cNvPr id="42" name="Freeform 41"/>
          <p:cNvSpPr/>
          <p:nvPr/>
        </p:nvSpPr>
        <p:spPr>
          <a:xfrm>
            <a:off x="1566629" y="831273"/>
            <a:ext cx="370876" cy="281354"/>
          </a:xfrm>
          <a:custGeom>
            <a:avLst/>
            <a:gdLst>
              <a:gd name="connsiteX0" fmla="*/ 370876 w 370876"/>
              <a:gd name="connsiteY0" fmla="*/ 0 h 281354"/>
              <a:gd name="connsiteX1" fmla="*/ 95916 w 370876"/>
              <a:gd name="connsiteY1" fmla="*/ 147071 h 281354"/>
              <a:gd name="connsiteX2" fmla="*/ 0 w 370876"/>
              <a:gd name="connsiteY2" fmla="*/ 281354 h 281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0876" h="281354">
                <a:moveTo>
                  <a:pt x="370876" y="0"/>
                </a:moveTo>
                <a:cubicBezTo>
                  <a:pt x="264302" y="50089"/>
                  <a:pt x="157729" y="100179"/>
                  <a:pt x="95916" y="147071"/>
                </a:cubicBezTo>
                <a:cubicBezTo>
                  <a:pt x="34103" y="193963"/>
                  <a:pt x="17051" y="237658"/>
                  <a:pt x="0" y="281354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946372" y="1102881"/>
            <a:ext cx="0" cy="72000"/>
          </a:xfrm>
          <a:prstGeom prst="straightConnector1">
            <a:avLst/>
          </a:prstGeom>
          <a:ln w="1270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72121" y="1079590"/>
            <a:ext cx="0" cy="144000"/>
          </a:xfrm>
          <a:prstGeom prst="straightConnector1">
            <a:avLst/>
          </a:prstGeom>
          <a:ln w="1270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612798" y="1079590"/>
            <a:ext cx="0" cy="144000"/>
          </a:xfrm>
          <a:prstGeom prst="straightConnector1">
            <a:avLst/>
          </a:prstGeom>
          <a:ln w="1270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747080" y="1085984"/>
            <a:ext cx="0" cy="144000"/>
          </a:xfrm>
          <a:prstGeom prst="straightConnector1">
            <a:avLst/>
          </a:prstGeom>
          <a:ln w="1270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849391" y="1098773"/>
            <a:ext cx="0" cy="72000"/>
          </a:xfrm>
          <a:prstGeom prst="straightConnector1">
            <a:avLst/>
          </a:prstGeom>
          <a:ln w="1270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965557" y="869640"/>
            <a:ext cx="256802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sz="1100" b="1" dirty="0">
                <a:solidFill>
                  <a:srgbClr val="009900"/>
                </a:solidFill>
              </a:rPr>
              <a:t>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936277" y="1054014"/>
            <a:ext cx="256802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sz="1100" b="1" dirty="0">
                <a:solidFill>
                  <a:srgbClr val="009900"/>
                </a:solidFill>
              </a:rPr>
              <a:t>2</a:t>
            </a:r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3421003" y="1438741"/>
            <a:ext cx="0" cy="1080655"/>
          </a:xfrm>
          <a:prstGeom prst="line">
            <a:avLst/>
          </a:prstGeom>
          <a:ln w="38100">
            <a:solidFill>
              <a:srgbClr val="0099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2729345" y="1456859"/>
            <a:ext cx="0" cy="1080655"/>
          </a:xfrm>
          <a:prstGeom prst="line">
            <a:avLst/>
          </a:prstGeom>
          <a:ln w="38100">
            <a:solidFill>
              <a:srgbClr val="0099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1220266" y="2051539"/>
            <a:ext cx="735357" cy="0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432347" y="1924715"/>
            <a:ext cx="250390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000" i="1" dirty="0"/>
              <a:t>d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953150" y="2499137"/>
            <a:ext cx="250390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000" i="1" dirty="0"/>
              <a:t>d</a:t>
            </a:r>
          </a:p>
        </p:txBody>
      </p:sp>
      <p:graphicFrame>
        <p:nvGraphicFramePr>
          <p:cNvPr id="49156" name="Object 4"/>
          <p:cNvGraphicFramePr>
            <a:graphicFrameLocks noChangeAspect="1"/>
          </p:cNvGraphicFramePr>
          <p:nvPr/>
        </p:nvGraphicFramePr>
        <p:xfrm>
          <a:off x="2519929" y="1565275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48" name="Equation" r:id="rId7" imgW="152280" imgH="241200" progId="Equation.DSMT4">
                  <p:embed/>
                </p:oleObj>
              </mc:Choice>
              <mc:Fallback>
                <p:oleObj name="Equation" r:id="rId7" imgW="152280" imgH="2412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9929" y="1565275"/>
                        <a:ext cx="1524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7" name="Object 5"/>
          <p:cNvGraphicFramePr>
            <a:graphicFrameLocks noChangeAspect="1"/>
          </p:cNvGraphicFramePr>
          <p:nvPr/>
        </p:nvGraphicFramePr>
        <p:xfrm>
          <a:off x="3511550" y="1565275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49" name="Equation" r:id="rId9" imgW="177480" imgH="241200" progId="Equation.DSMT4">
                  <p:embed/>
                </p:oleObj>
              </mc:Choice>
              <mc:Fallback>
                <p:oleObj name="Equation" r:id="rId9" imgW="177480" imgH="2412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1550" y="1565275"/>
                        <a:ext cx="1778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1" name="Straight Arrow Connector 60"/>
          <p:cNvCxnSpPr/>
          <p:nvPr/>
        </p:nvCxnSpPr>
        <p:spPr>
          <a:xfrm flipH="1" flipV="1">
            <a:off x="2941067" y="1752913"/>
            <a:ext cx="459691" cy="251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2717262" y="2176916"/>
            <a:ext cx="459691" cy="251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2928640" y="1844939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i="1" dirty="0">
                <a:solidFill>
                  <a:srgbClr val="FF0000"/>
                </a:solidFill>
              </a:rPr>
              <a:t>F</a:t>
            </a:r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153466" y="2378719"/>
            <a:ext cx="217410" cy="83766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 flipV="1">
            <a:off x="452933" y="2377654"/>
            <a:ext cx="217410" cy="83766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607469" y="2372324"/>
            <a:ext cx="131085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think of two railway tracks merging in the distance – currents in the same direction attract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0"/>
          <p:cNvGrpSpPr/>
          <p:nvPr/>
        </p:nvGrpSpPr>
        <p:grpSpPr>
          <a:xfrm>
            <a:off x="2408727" y="366575"/>
            <a:ext cx="1440000" cy="1440000"/>
            <a:chOff x="471222" y="453603"/>
            <a:chExt cx="1440000" cy="1440000"/>
          </a:xfrm>
        </p:grpSpPr>
        <p:grpSp>
          <p:nvGrpSpPr>
            <p:cNvPr id="3" name="Group 3"/>
            <p:cNvGrpSpPr/>
            <p:nvPr/>
          </p:nvGrpSpPr>
          <p:grpSpPr>
            <a:xfrm>
              <a:off x="1131845" y="1114226"/>
              <a:ext cx="106878" cy="106878"/>
              <a:chOff x="2802577" y="1033153"/>
              <a:chExt cx="106878" cy="106878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2802577" y="1033153"/>
                <a:ext cx="106878" cy="106878"/>
              </a:xfrm>
              <a:prstGeom prst="ellipse">
                <a:avLst/>
              </a:prstGeom>
              <a:noFill/>
              <a:ln w="12700">
                <a:solidFill>
                  <a:srgbClr val="0000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6" name="Straight Connector 5"/>
              <p:cNvCxnSpPr>
                <a:stCxn id="5" idx="1"/>
                <a:endCxn id="5" idx="5"/>
              </p:cNvCxnSpPr>
              <p:nvPr/>
            </p:nvCxnSpPr>
            <p:spPr>
              <a:xfrm>
                <a:off x="2818229" y="1048805"/>
                <a:ext cx="75574" cy="75574"/>
              </a:xfrm>
              <a:prstGeom prst="line">
                <a:avLst/>
              </a:prstGeom>
              <a:ln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 flipH="1">
                <a:off x="2822187" y="1046826"/>
                <a:ext cx="75574" cy="75574"/>
              </a:xfrm>
              <a:prstGeom prst="line">
                <a:avLst/>
              </a:prstGeom>
              <a:ln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Oval 7"/>
            <p:cNvSpPr/>
            <p:nvPr/>
          </p:nvSpPr>
          <p:spPr>
            <a:xfrm>
              <a:off x="471222" y="453603"/>
              <a:ext cx="1440000" cy="1440000"/>
            </a:xfrm>
            <a:prstGeom prst="ellipse">
              <a:avLst/>
            </a:prstGeom>
            <a:noFill/>
            <a:ln w="1270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Oval 8"/>
            <p:cNvSpPr/>
            <p:nvPr/>
          </p:nvSpPr>
          <p:spPr>
            <a:xfrm>
              <a:off x="1095098" y="1077479"/>
              <a:ext cx="180000" cy="180000"/>
            </a:xfrm>
            <a:prstGeom prst="ellipse">
              <a:avLst/>
            </a:prstGeom>
            <a:noFill/>
            <a:ln w="1270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Oval 9"/>
            <p:cNvSpPr/>
            <p:nvPr/>
          </p:nvSpPr>
          <p:spPr>
            <a:xfrm>
              <a:off x="1059470" y="1047789"/>
              <a:ext cx="252000" cy="252000"/>
            </a:xfrm>
            <a:prstGeom prst="ellipse">
              <a:avLst/>
            </a:prstGeom>
            <a:noFill/>
            <a:ln w="1270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Oval 10"/>
            <p:cNvSpPr/>
            <p:nvPr/>
          </p:nvSpPr>
          <p:spPr>
            <a:xfrm>
              <a:off x="1011222" y="987665"/>
              <a:ext cx="360000" cy="360000"/>
            </a:xfrm>
            <a:prstGeom prst="ellipse">
              <a:avLst/>
            </a:prstGeom>
            <a:noFill/>
            <a:ln w="1270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Oval 11"/>
            <p:cNvSpPr/>
            <p:nvPr/>
          </p:nvSpPr>
          <p:spPr>
            <a:xfrm>
              <a:off x="939222" y="915665"/>
              <a:ext cx="504000" cy="504000"/>
            </a:xfrm>
            <a:prstGeom prst="ellipse">
              <a:avLst/>
            </a:prstGeom>
            <a:noFill/>
            <a:ln w="1270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" name="Oval 12"/>
            <p:cNvSpPr/>
            <p:nvPr/>
          </p:nvSpPr>
          <p:spPr>
            <a:xfrm>
              <a:off x="849222" y="831603"/>
              <a:ext cx="684000" cy="684000"/>
            </a:xfrm>
            <a:prstGeom prst="ellipse">
              <a:avLst/>
            </a:prstGeom>
            <a:noFill/>
            <a:ln w="1270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" name="Oval 13"/>
            <p:cNvSpPr/>
            <p:nvPr/>
          </p:nvSpPr>
          <p:spPr>
            <a:xfrm>
              <a:off x="741222" y="723603"/>
              <a:ext cx="900000" cy="900000"/>
            </a:xfrm>
            <a:prstGeom prst="ellipse">
              <a:avLst/>
            </a:prstGeom>
            <a:noFill/>
            <a:ln w="1270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" name="Oval 14"/>
            <p:cNvSpPr/>
            <p:nvPr/>
          </p:nvSpPr>
          <p:spPr>
            <a:xfrm>
              <a:off x="615222" y="597603"/>
              <a:ext cx="1152000" cy="1152000"/>
            </a:xfrm>
            <a:prstGeom prst="ellipse">
              <a:avLst/>
            </a:prstGeom>
            <a:noFill/>
            <a:ln w="1270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aphicFrame>
        <p:nvGraphicFramePr>
          <p:cNvPr id="16" name="Object 3"/>
          <p:cNvGraphicFramePr>
            <a:graphicFrameLocks noChangeAspect="1"/>
          </p:cNvGraphicFramePr>
          <p:nvPr/>
        </p:nvGraphicFramePr>
        <p:xfrm>
          <a:off x="2160588" y="381700"/>
          <a:ext cx="2159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70" name="Equation" r:id="rId3" imgW="215640" imgH="266400" progId="Equation.DSMT4">
                  <p:embed/>
                </p:oleObj>
              </mc:Choice>
              <mc:Fallback>
                <p:oleObj name="Equation" r:id="rId3" imgW="215640" imgH="2664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588" y="381700"/>
                        <a:ext cx="2159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559217" y="96402"/>
            <a:ext cx="23679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current </a:t>
            </a:r>
            <a:r>
              <a:rPr lang="en-AU" sz="1000" i="1" dirty="0">
                <a:latin typeface="Cambria" pitchFamily="18" charset="0"/>
              </a:rPr>
              <a:t>I</a:t>
            </a:r>
            <a:r>
              <a:rPr lang="en-AU" sz="1000" baseline="-25000" dirty="0">
                <a:latin typeface="Cambria" pitchFamily="18" charset="0"/>
              </a:rPr>
              <a:t>1</a:t>
            </a:r>
            <a:r>
              <a:rPr lang="en-AU" sz="1000" dirty="0"/>
              <a:t> out of page and </a:t>
            </a:r>
            <a:r>
              <a:rPr lang="en-AU" sz="1000" i="1" dirty="0">
                <a:latin typeface="Batang" pitchFamily="18" charset="-127"/>
                <a:ea typeface="Batang" pitchFamily="18" charset="-127"/>
              </a:rPr>
              <a:t>I</a:t>
            </a:r>
            <a:r>
              <a:rPr lang="en-AU" sz="1000" baseline="-25000" dirty="0"/>
              <a:t>2</a:t>
            </a:r>
            <a:r>
              <a:rPr lang="en-AU" sz="1000" dirty="0"/>
              <a:t> are into page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2410691" y="441214"/>
            <a:ext cx="133" cy="645306"/>
          </a:xfrm>
          <a:prstGeom prst="straightConnector1">
            <a:avLst/>
          </a:prstGeom>
          <a:ln w="28575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1956318" y="1078146"/>
            <a:ext cx="459691" cy="251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385113" y="2052604"/>
            <a:ext cx="735357" cy="0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628101" y="1924715"/>
            <a:ext cx="250390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000" i="1" dirty="0"/>
              <a:t>d</a:t>
            </a:r>
          </a:p>
        </p:txBody>
      </p:sp>
      <p:grpSp>
        <p:nvGrpSpPr>
          <p:cNvPr id="18" name="Group 28"/>
          <p:cNvGrpSpPr/>
          <p:nvPr/>
        </p:nvGrpSpPr>
        <p:grpSpPr>
          <a:xfrm>
            <a:off x="3048344" y="1009365"/>
            <a:ext cx="143876" cy="140447"/>
            <a:chOff x="204621" y="287748"/>
            <a:chExt cx="262171" cy="262171"/>
          </a:xfrm>
          <a:solidFill>
            <a:schemeClr val="bg1"/>
          </a:solidFill>
        </p:grpSpPr>
        <p:sp>
          <p:nvSpPr>
            <p:cNvPr id="30" name="Oval 29"/>
            <p:cNvSpPr/>
            <p:nvPr/>
          </p:nvSpPr>
          <p:spPr>
            <a:xfrm>
              <a:off x="204621" y="287748"/>
              <a:ext cx="262171" cy="262171"/>
            </a:xfrm>
            <a:prstGeom prst="ellipse">
              <a:avLst/>
            </a:prstGeom>
            <a:grpFill/>
            <a:ln>
              <a:solidFill>
                <a:srgbClr val="00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31" name="Straight Connector 30"/>
            <p:cNvCxnSpPr>
              <a:stCxn id="30" idx="7"/>
              <a:endCxn id="30" idx="3"/>
            </p:cNvCxnSpPr>
            <p:nvPr/>
          </p:nvCxnSpPr>
          <p:spPr>
            <a:xfrm flipH="1">
              <a:off x="243015" y="326142"/>
              <a:ext cx="185383" cy="185383"/>
            </a:xfrm>
            <a:prstGeom prst="line">
              <a:avLst/>
            </a:prstGeom>
            <a:grpFill/>
            <a:ln w="19050">
              <a:solidFill>
                <a:srgbClr val="00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 flipV="1">
              <a:off x="249409" y="332537"/>
              <a:ext cx="185383" cy="185383"/>
            </a:xfrm>
            <a:prstGeom prst="line">
              <a:avLst/>
            </a:prstGeom>
            <a:grpFill/>
            <a:ln w="19050">
              <a:solidFill>
                <a:srgbClr val="00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9155" name="Object 3"/>
          <p:cNvGraphicFramePr>
            <a:graphicFrameLocks noChangeAspect="1"/>
          </p:cNvGraphicFramePr>
          <p:nvPr/>
        </p:nvGraphicFramePr>
        <p:xfrm>
          <a:off x="1976922" y="1121738"/>
          <a:ext cx="2540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71" name="Equation" r:id="rId5" imgW="253800" imgH="266400" progId="Equation.DSMT4">
                  <p:embed/>
                </p:oleObj>
              </mc:Choice>
              <mc:Fallback>
                <p:oleObj name="Equation" r:id="rId5" imgW="253800" imgH="2664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6922" y="1121738"/>
                        <a:ext cx="2540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632328" y="907703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force on conductor 1</a:t>
            </a:r>
          </a:p>
          <a:p>
            <a:r>
              <a:rPr lang="en-AU" sz="1000" dirty="0"/>
              <a:t>due to conductor 2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 flipH="1">
            <a:off x="3848367" y="1081813"/>
            <a:ext cx="360" cy="72000"/>
          </a:xfrm>
          <a:prstGeom prst="straightConnector1">
            <a:avLst/>
          </a:prstGeom>
          <a:ln w="1270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3701295" y="1086575"/>
            <a:ext cx="3432" cy="72000"/>
          </a:xfrm>
          <a:prstGeom prst="straightConnector1">
            <a:avLst/>
          </a:prstGeom>
          <a:ln w="1270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4" idx="6"/>
          </p:cNvCxnSpPr>
          <p:nvPr/>
        </p:nvCxnSpPr>
        <p:spPr>
          <a:xfrm flipH="1">
            <a:off x="3573409" y="1086575"/>
            <a:ext cx="5318" cy="72000"/>
          </a:xfrm>
          <a:prstGeom prst="straightConnector1">
            <a:avLst/>
          </a:prstGeom>
          <a:ln w="1270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3471846" y="1085506"/>
            <a:ext cx="0" cy="72000"/>
          </a:xfrm>
          <a:prstGeom prst="straightConnector1">
            <a:avLst/>
          </a:prstGeom>
          <a:ln w="1270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160588" y="780118"/>
            <a:ext cx="256802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sz="1100" b="1" dirty="0">
                <a:solidFill>
                  <a:srgbClr val="009900"/>
                </a:solidFill>
              </a:rPr>
              <a:t>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171120" y="811026"/>
            <a:ext cx="256802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sz="1100" b="1" dirty="0">
                <a:solidFill>
                  <a:srgbClr val="009900"/>
                </a:solidFill>
              </a:rPr>
              <a:t>2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2341683" y="1007389"/>
            <a:ext cx="143876" cy="140447"/>
            <a:chOff x="776918" y="2685651"/>
            <a:chExt cx="143876" cy="140447"/>
          </a:xfrm>
        </p:grpSpPr>
        <p:sp>
          <p:nvSpPr>
            <p:cNvPr id="54" name="Oval 53"/>
            <p:cNvSpPr/>
            <p:nvPr/>
          </p:nvSpPr>
          <p:spPr>
            <a:xfrm>
              <a:off x="776918" y="2685651"/>
              <a:ext cx="143876" cy="14044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5" name="Oval 54"/>
            <p:cNvSpPr/>
            <p:nvPr/>
          </p:nvSpPr>
          <p:spPr>
            <a:xfrm>
              <a:off x="824878" y="2730411"/>
              <a:ext cx="45719" cy="45719"/>
            </a:xfrm>
            <a:prstGeom prst="ellipse">
              <a:avLst/>
            </a:prstGeom>
            <a:solidFill>
              <a:srgbClr val="009900"/>
            </a:solidFill>
            <a:ln>
              <a:solidFill>
                <a:srgbClr val="00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57" name="Straight Arrow Connector 56"/>
          <p:cNvCxnSpPr/>
          <p:nvPr/>
        </p:nvCxnSpPr>
        <p:spPr>
          <a:xfrm>
            <a:off x="684201" y="2869401"/>
            <a:ext cx="735357" cy="0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1406765" y="1680041"/>
            <a:ext cx="0" cy="1080655"/>
          </a:xfrm>
          <a:prstGeom prst="line">
            <a:avLst/>
          </a:prstGeom>
          <a:ln w="38100">
            <a:solidFill>
              <a:srgbClr val="0099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715107" y="1698159"/>
            <a:ext cx="0" cy="1080655"/>
          </a:xfrm>
          <a:prstGeom prst="line">
            <a:avLst/>
          </a:prstGeom>
          <a:ln w="38100">
            <a:solidFill>
              <a:srgbClr val="0099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38912" y="2740437"/>
            <a:ext cx="250390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000" i="1" dirty="0"/>
              <a:t>d</a:t>
            </a:r>
          </a:p>
        </p:txBody>
      </p:sp>
      <p:graphicFrame>
        <p:nvGraphicFramePr>
          <p:cNvPr id="61" name="Object 4"/>
          <p:cNvGraphicFramePr>
            <a:graphicFrameLocks noChangeAspect="1"/>
          </p:cNvGraphicFramePr>
          <p:nvPr/>
        </p:nvGraphicFramePr>
        <p:xfrm>
          <a:off x="505691" y="1806575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72" name="Equation" r:id="rId7" imgW="152280" imgH="241200" progId="Equation.DSMT4">
                  <p:embed/>
                </p:oleObj>
              </mc:Choice>
              <mc:Fallback>
                <p:oleObj name="Equation" r:id="rId7" imgW="152280" imgH="2412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691" y="1806575"/>
                        <a:ext cx="1524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5"/>
          <p:cNvGraphicFramePr>
            <a:graphicFrameLocks noChangeAspect="1"/>
          </p:cNvGraphicFramePr>
          <p:nvPr/>
        </p:nvGraphicFramePr>
        <p:xfrm>
          <a:off x="1516495" y="2631452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73" name="Equation" r:id="rId9" imgW="177480" imgH="241200" progId="Equation.DSMT4">
                  <p:embed/>
                </p:oleObj>
              </mc:Choice>
              <mc:Fallback>
                <p:oleObj name="Equation" r:id="rId9" imgW="177480" imgH="2412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6495" y="2631452"/>
                        <a:ext cx="1778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3" name="Straight Arrow Connector 62"/>
          <p:cNvCxnSpPr/>
          <p:nvPr/>
        </p:nvCxnSpPr>
        <p:spPr>
          <a:xfrm flipH="1" flipV="1">
            <a:off x="236233" y="2115707"/>
            <a:ext cx="459691" cy="251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1419198" y="2373455"/>
            <a:ext cx="459691" cy="251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332511" y="2188550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i="1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546383" y="2072385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i="1" dirty="0">
                <a:solidFill>
                  <a:srgbClr val="FF0000"/>
                </a:solidFill>
              </a:rPr>
              <a:t>F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rot="5400000">
            <a:off x="390058" y="863246"/>
            <a:ext cx="735357" cy="0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5400000" flipV="1">
            <a:off x="1620261" y="-19182"/>
            <a:ext cx="0" cy="1080655"/>
          </a:xfrm>
          <a:prstGeom prst="line">
            <a:avLst/>
          </a:prstGeom>
          <a:ln w="38100">
            <a:solidFill>
              <a:srgbClr val="0099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5400000" flipV="1">
            <a:off x="1620261" y="657559"/>
            <a:ext cx="0" cy="1080655"/>
          </a:xfrm>
          <a:prstGeom prst="line">
            <a:avLst/>
          </a:prstGeom>
          <a:ln w="38100">
            <a:solidFill>
              <a:srgbClr val="0099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33767" y="734282"/>
            <a:ext cx="797013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000" i="1" dirty="0"/>
              <a:t>d </a:t>
            </a:r>
            <a:r>
              <a:rPr lang="en-AU" sz="1000" dirty="0"/>
              <a:t>= 0.350 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5400000" flipH="1" flipV="1">
            <a:off x="958802" y="953612"/>
            <a:ext cx="459691" cy="251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 flipV="1">
            <a:off x="1342466" y="763753"/>
            <a:ext cx="459691" cy="251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253305" y="713130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i="1" dirty="0">
                <a:solidFill>
                  <a:srgbClr val="FF0000"/>
                </a:solidFill>
              </a:rPr>
              <a:t>F</a:t>
            </a:r>
            <a:r>
              <a:rPr lang="en-AU" sz="1200" b="1" i="1" baseline="-25000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60588" y="383664"/>
            <a:ext cx="822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AU" sz="1200" baseline="-25000" dirty="0"/>
              <a:t>1</a:t>
            </a:r>
            <a:r>
              <a:rPr lang="en-AU" sz="1200" dirty="0"/>
              <a:t> = 100 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160588" y="1054012"/>
            <a:ext cx="665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AU" sz="1200" baseline="-25000" dirty="0"/>
              <a:t>2</a:t>
            </a:r>
            <a:r>
              <a:rPr lang="en-AU" sz="1200" dirty="0"/>
              <a:t> = ?  A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rot="5400000" flipV="1">
            <a:off x="1079230" y="1421312"/>
            <a:ext cx="459691" cy="251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351099" y="1438740"/>
            <a:ext cx="13887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i="1" dirty="0"/>
              <a:t>F</a:t>
            </a:r>
            <a:r>
              <a:rPr lang="en-AU" sz="1200" i="1" baseline="-25000" dirty="0"/>
              <a:t>G</a:t>
            </a:r>
            <a:r>
              <a:rPr lang="en-AU" sz="1200" i="1" dirty="0"/>
              <a:t> </a:t>
            </a:r>
            <a:r>
              <a:rPr lang="en-AU" sz="1200" dirty="0"/>
              <a:t>=</a:t>
            </a:r>
            <a:r>
              <a:rPr lang="en-AU" sz="1200" i="1" dirty="0"/>
              <a:t> mg </a:t>
            </a:r>
            <a:r>
              <a:rPr lang="en-AU" sz="1200" dirty="0"/>
              <a:t>=</a:t>
            </a:r>
            <a:r>
              <a:rPr lang="en-AU" sz="1200" i="1" dirty="0"/>
              <a:t> (m/L) g L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27301" y="1668075"/>
            <a:ext cx="24817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i="1" dirty="0"/>
              <a:t>m/L</a:t>
            </a:r>
            <a:r>
              <a:rPr lang="en-AU" sz="1200" dirty="0"/>
              <a:t> = 0.150 g.m</a:t>
            </a:r>
            <a:r>
              <a:rPr lang="en-AU" sz="1200" baseline="30000" dirty="0"/>
              <a:t>-1</a:t>
            </a:r>
            <a:r>
              <a:rPr lang="en-AU" sz="1200" dirty="0"/>
              <a:t> = 1.50×10</a:t>
            </a:r>
            <a:r>
              <a:rPr lang="en-AU" sz="1200" baseline="30000" dirty="0"/>
              <a:t>-4</a:t>
            </a:r>
            <a:r>
              <a:rPr lang="en-AU" sz="1200" dirty="0"/>
              <a:t>  kg.m</a:t>
            </a:r>
            <a:r>
              <a:rPr lang="en-AU" sz="1200" baseline="30000" dirty="0"/>
              <a:t>-1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49382" y="1969477"/>
            <a:ext cx="1502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i="1" dirty="0">
                <a:sym typeface="Symbol"/>
              </a:rPr>
              <a:t></a:t>
            </a:r>
            <a:r>
              <a:rPr lang="en-AU" sz="1200" baseline="-25000" dirty="0">
                <a:sym typeface="Symbol"/>
              </a:rPr>
              <a:t>o</a:t>
            </a:r>
            <a:r>
              <a:rPr lang="en-AU" sz="1200" dirty="0">
                <a:sym typeface="Symbol"/>
              </a:rPr>
              <a:t> = 4×10</a:t>
            </a:r>
            <a:r>
              <a:rPr lang="en-AU" sz="1200" baseline="30000" dirty="0">
                <a:sym typeface="Symbol"/>
              </a:rPr>
              <a:t>-7</a:t>
            </a:r>
            <a:r>
              <a:rPr lang="en-AU" sz="1200" dirty="0">
                <a:sym typeface="Symbol"/>
              </a:rPr>
              <a:t>  T.m.A</a:t>
            </a:r>
            <a:r>
              <a:rPr lang="en-AU" sz="1200" baseline="30000" dirty="0">
                <a:sym typeface="Symbol"/>
              </a:rPr>
              <a:t>-1</a:t>
            </a:r>
            <a:endParaRPr lang="en-AU" sz="1200" baseline="30000" dirty="0"/>
          </a:p>
        </p:txBody>
      </p:sp>
      <p:sp>
        <p:nvSpPr>
          <p:cNvPr id="30" name="TextBox 29"/>
          <p:cNvSpPr txBox="1"/>
          <p:nvPr/>
        </p:nvSpPr>
        <p:spPr>
          <a:xfrm>
            <a:off x="1731819" y="1955624"/>
            <a:ext cx="16691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i="1" dirty="0">
                <a:sym typeface="Symbol"/>
              </a:rPr>
              <a:t></a:t>
            </a:r>
            <a:r>
              <a:rPr lang="en-AU" sz="1200" baseline="-25000" dirty="0">
                <a:sym typeface="Symbol"/>
              </a:rPr>
              <a:t>o</a:t>
            </a:r>
            <a:r>
              <a:rPr lang="en-AU" sz="1200" dirty="0">
                <a:sym typeface="Symbol"/>
              </a:rPr>
              <a:t> / 2 = 2×10</a:t>
            </a:r>
            <a:r>
              <a:rPr lang="en-AU" sz="1200" baseline="30000" dirty="0">
                <a:sym typeface="Symbol"/>
              </a:rPr>
              <a:t>-7</a:t>
            </a:r>
            <a:r>
              <a:rPr lang="en-AU" sz="1200" dirty="0">
                <a:sym typeface="Symbol"/>
              </a:rPr>
              <a:t>  T.m.A</a:t>
            </a:r>
            <a:r>
              <a:rPr lang="en-AU" sz="1200" baseline="30000" dirty="0">
                <a:sym typeface="Symbol"/>
              </a:rPr>
              <a:t>-1</a:t>
            </a:r>
            <a:endParaRPr lang="en-AU" sz="1200" baseline="30000" dirty="0"/>
          </a:p>
        </p:txBody>
      </p:sp>
      <p:sp>
        <p:nvSpPr>
          <p:cNvPr id="31" name="TextBox 30"/>
          <p:cNvSpPr txBox="1"/>
          <p:nvPr/>
        </p:nvSpPr>
        <p:spPr>
          <a:xfrm>
            <a:off x="1809617" y="728962"/>
            <a:ext cx="2308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solidFill>
                  <a:srgbClr val="009900"/>
                </a:solidFill>
              </a:rPr>
              <a:t>currents in same direction attract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666467" y="1368403"/>
            <a:ext cx="10615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i="1" dirty="0"/>
              <a:t>g</a:t>
            </a:r>
            <a:r>
              <a:rPr lang="en-AU" sz="1200" dirty="0"/>
              <a:t> = 9.81 m.s</a:t>
            </a:r>
            <a:r>
              <a:rPr lang="en-AU" sz="1200" baseline="30000" dirty="0"/>
              <a:t>-2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1" descr="D:\USER\GARNAIK\How a motor works_files\mothow.gif"/>
          <p:cNvPicPr>
            <a:picLocks noChangeAspect="1" noChangeArrowheads="1"/>
          </p:cNvPicPr>
          <p:nvPr/>
        </p:nvPicPr>
        <p:blipFill>
          <a:blip r:embed="rId2" r:link="rId3" cstate="print"/>
          <a:srcRect/>
          <a:stretch>
            <a:fillRect/>
          </a:stretch>
        </p:blipFill>
        <p:spPr bwMode="auto">
          <a:xfrm>
            <a:off x="104001" y="149415"/>
            <a:ext cx="4113173" cy="3314320"/>
          </a:xfrm>
          <a:prstGeom prst="rect">
            <a:avLst/>
          </a:prstGeom>
          <a:solidFill>
            <a:schemeClr val="bg1"/>
          </a:solidFill>
          <a:ln w="28575">
            <a:solidFill>
              <a:srgbClr val="000000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989" y="89522"/>
            <a:ext cx="1955599" cy="305378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43101" y="1071563"/>
            <a:ext cx="154305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+    +    +    +    +    +    +    +    +    +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Freeform 6"/>
          <p:cNvSpPr>
            <a:spLocks noEditPoints="1"/>
          </p:cNvSpPr>
          <p:nvPr/>
        </p:nvSpPr>
        <p:spPr bwMode="auto">
          <a:xfrm>
            <a:off x="1860551" y="1081088"/>
            <a:ext cx="1666875" cy="152400"/>
          </a:xfrm>
          <a:custGeom>
            <a:avLst/>
            <a:gdLst>
              <a:gd name="T0" fmla="*/ 0 w 2800"/>
              <a:gd name="T1" fmla="*/ 8 h 256"/>
              <a:gd name="T2" fmla="*/ 8 w 2800"/>
              <a:gd name="T3" fmla="*/ 0 h 256"/>
              <a:gd name="T4" fmla="*/ 2792 w 2800"/>
              <a:gd name="T5" fmla="*/ 0 h 256"/>
              <a:gd name="T6" fmla="*/ 2800 w 2800"/>
              <a:gd name="T7" fmla="*/ 8 h 256"/>
              <a:gd name="T8" fmla="*/ 2800 w 2800"/>
              <a:gd name="T9" fmla="*/ 248 h 256"/>
              <a:gd name="T10" fmla="*/ 2792 w 2800"/>
              <a:gd name="T11" fmla="*/ 256 h 256"/>
              <a:gd name="T12" fmla="*/ 8 w 2800"/>
              <a:gd name="T13" fmla="*/ 256 h 256"/>
              <a:gd name="T14" fmla="*/ 0 w 2800"/>
              <a:gd name="T15" fmla="*/ 248 h 256"/>
              <a:gd name="T16" fmla="*/ 0 w 2800"/>
              <a:gd name="T17" fmla="*/ 8 h 256"/>
              <a:gd name="T18" fmla="*/ 16 w 2800"/>
              <a:gd name="T19" fmla="*/ 248 h 256"/>
              <a:gd name="T20" fmla="*/ 8 w 2800"/>
              <a:gd name="T21" fmla="*/ 240 h 256"/>
              <a:gd name="T22" fmla="*/ 2792 w 2800"/>
              <a:gd name="T23" fmla="*/ 240 h 256"/>
              <a:gd name="T24" fmla="*/ 2784 w 2800"/>
              <a:gd name="T25" fmla="*/ 248 h 256"/>
              <a:gd name="T26" fmla="*/ 2784 w 2800"/>
              <a:gd name="T27" fmla="*/ 8 h 256"/>
              <a:gd name="T28" fmla="*/ 2792 w 2800"/>
              <a:gd name="T29" fmla="*/ 16 h 256"/>
              <a:gd name="T30" fmla="*/ 8 w 2800"/>
              <a:gd name="T31" fmla="*/ 16 h 256"/>
              <a:gd name="T32" fmla="*/ 16 w 2800"/>
              <a:gd name="T33" fmla="*/ 8 h 256"/>
              <a:gd name="T34" fmla="*/ 16 w 2800"/>
              <a:gd name="T35" fmla="*/ 248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800" h="256">
                <a:moveTo>
                  <a:pt x="0" y="8"/>
                </a:moveTo>
                <a:cubicBezTo>
                  <a:pt x="0" y="4"/>
                  <a:pt x="4" y="0"/>
                  <a:pt x="8" y="0"/>
                </a:cubicBezTo>
                <a:lnTo>
                  <a:pt x="2792" y="0"/>
                </a:lnTo>
                <a:cubicBezTo>
                  <a:pt x="2797" y="0"/>
                  <a:pt x="2800" y="4"/>
                  <a:pt x="2800" y="8"/>
                </a:cubicBezTo>
                <a:lnTo>
                  <a:pt x="2800" y="248"/>
                </a:lnTo>
                <a:cubicBezTo>
                  <a:pt x="2800" y="253"/>
                  <a:pt x="2797" y="256"/>
                  <a:pt x="2792" y="256"/>
                </a:cubicBezTo>
                <a:lnTo>
                  <a:pt x="8" y="256"/>
                </a:lnTo>
                <a:cubicBezTo>
                  <a:pt x="4" y="256"/>
                  <a:pt x="0" y="253"/>
                  <a:pt x="0" y="248"/>
                </a:cubicBezTo>
                <a:lnTo>
                  <a:pt x="0" y="8"/>
                </a:lnTo>
                <a:close/>
                <a:moveTo>
                  <a:pt x="16" y="248"/>
                </a:moveTo>
                <a:lnTo>
                  <a:pt x="8" y="240"/>
                </a:lnTo>
                <a:lnTo>
                  <a:pt x="2792" y="240"/>
                </a:lnTo>
                <a:lnTo>
                  <a:pt x="2784" y="248"/>
                </a:lnTo>
                <a:lnTo>
                  <a:pt x="2784" y="8"/>
                </a:lnTo>
                <a:lnTo>
                  <a:pt x="2792" y="16"/>
                </a:lnTo>
                <a:lnTo>
                  <a:pt x="8" y="16"/>
                </a:lnTo>
                <a:lnTo>
                  <a:pt x="16" y="8"/>
                </a:lnTo>
                <a:lnTo>
                  <a:pt x="16" y="248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925638" y="2282825"/>
            <a:ext cx="9366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2076451" y="2282825"/>
            <a:ext cx="9366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238376" y="2282825"/>
            <a:ext cx="9366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2371726" y="2282825"/>
            <a:ext cx="9366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2533651" y="2282825"/>
            <a:ext cx="9366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2695576" y="2282825"/>
            <a:ext cx="9366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2857501" y="2282825"/>
            <a:ext cx="9366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3019426" y="2282825"/>
            <a:ext cx="9366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3181351" y="2282825"/>
            <a:ext cx="9366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3343276" y="2282825"/>
            <a:ext cx="9366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Freeform 17"/>
          <p:cNvSpPr>
            <a:spLocks noEditPoints="1"/>
          </p:cNvSpPr>
          <p:nvPr/>
        </p:nvSpPr>
        <p:spPr bwMode="auto">
          <a:xfrm>
            <a:off x="1860551" y="2290763"/>
            <a:ext cx="1657350" cy="152400"/>
          </a:xfrm>
          <a:custGeom>
            <a:avLst/>
            <a:gdLst>
              <a:gd name="T0" fmla="*/ 0 w 2784"/>
              <a:gd name="T1" fmla="*/ 8 h 256"/>
              <a:gd name="T2" fmla="*/ 8 w 2784"/>
              <a:gd name="T3" fmla="*/ 0 h 256"/>
              <a:gd name="T4" fmla="*/ 2776 w 2784"/>
              <a:gd name="T5" fmla="*/ 0 h 256"/>
              <a:gd name="T6" fmla="*/ 2784 w 2784"/>
              <a:gd name="T7" fmla="*/ 8 h 256"/>
              <a:gd name="T8" fmla="*/ 2784 w 2784"/>
              <a:gd name="T9" fmla="*/ 248 h 256"/>
              <a:gd name="T10" fmla="*/ 2776 w 2784"/>
              <a:gd name="T11" fmla="*/ 256 h 256"/>
              <a:gd name="T12" fmla="*/ 8 w 2784"/>
              <a:gd name="T13" fmla="*/ 256 h 256"/>
              <a:gd name="T14" fmla="*/ 0 w 2784"/>
              <a:gd name="T15" fmla="*/ 248 h 256"/>
              <a:gd name="T16" fmla="*/ 0 w 2784"/>
              <a:gd name="T17" fmla="*/ 8 h 256"/>
              <a:gd name="T18" fmla="*/ 16 w 2784"/>
              <a:gd name="T19" fmla="*/ 248 h 256"/>
              <a:gd name="T20" fmla="*/ 8 w 2784"/>
              <a:gd name="T21" fmla="*/ 240 h 256"/>
              <a:gd name="T22" fmla="*/ 2776 w 2784"/>
              <a:gd name="T23" fmla="*/ 240 h 256"/>
              <a:gd name="T24" fmla="*/ 2768 w 2784"/>
              <a:gd name="T25" fmla="*/ 248 h 256"/>
              <a:gd name="T26" fmla="*/ 2768 w 2784"/>
              <a:gd name="T27" fmla="*/ 8 h 256"/>
              <a:gd name="T28" fmla="*/ 2776 w 2784"/>
              <a:gd name="T29" fmla="*/ 16 h 256"/>
              <a:gd name="T30" fmla="*/ 8 w 2784"/>
              <a:gd name="T31" fmla="*/ 16 h 256"/>
              <a:gd name="T32" fmla="*/ 16 w 2784"/>
              <a:gd name="T33" fmla="*/ 8 h 256"/>
              <a:gd name="T34" fmla="*/ 16 w 2784"/>
              <a:gd name="T35" fmla="*/ 248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84" h="256">
                <a:moveTo>
                  <a:pt x="0" y="8"/>
                </a:moveTo>
                <a:cubicBezTo>
                  <a:pt x="0" y="4"/>
                  <a:pt x="4" y="0"/>
                  <a:pt x="8" y="0"/>
                </a:cubicBezTo>
                <a:lnTo>
                  <a:pt x="2776" y="0"/>
                </a:lnTo>
                <a:cubicBezTo>
                  <a:pt x="2781" y="0"/>
                  <a:pt x="2784" y="4"/>
                  <a:pt x="2784" y="8"/>
                </a:cubicBezTo>
                <a:lnTo>
                  <a:pt x="2784" y="248"/>
                </a:lnTo>
                <a:cubicBezTo>
                  <a:pt x="2784" y="253"/>
                  <a:pt x="2781" y="256"/>
                  <a:pt x="2776" y="256"/>
                </a:cubicBezTo>
                <a:lnTo>
                  <a:pt x="8" y="256"/>
                </a:lnTo>
                <a:cubicBezTo>
                  <a:pt x="4" y="256"/>
                  <a:pt x="0" y="253"/>
                  <a:pt x="0" y="248"/>
                </a:cubicBezTo>
                <a:lnTo>
                  <a:pt x="0" y="8"/>
                </a:lnTo>
                <a:close/>
                <a:moveTo>
                  <a:pt x="16" y="248"/>
                </a:moveTo>
                <a:lnTo>
                  <a:pt x="8" y="240"/>
                </a:lnTo>
                <a:lnTo>
                  <a:pt x="2776" y="240"/>
                </a:lnTo>
                <a:lnTo>
                  <a:pt x="2768" y="248"/>
                </a:lnTo>
                <a:lnTo>
                  <a:pt x="2768" y="8"/>
                </a:lnTo>
                <a:lnTo>
                  <a:pt x="2776" y="16"/>
                </a:lnTo>
                <a:lnTo>
                  <a:pt x="8" y="16"/>
                </a:lnTo>
                <a:lnTo>
                  <a:pt x="16" y="8"/>
                </a:lnTo>
                <a:lnTo>
                  <a:pt x="16" y="248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0" name="Freeform 18"/>
          <p:cNvSpPr>
            <a:spLocks noEditPoints="1"/>
          </p:cNvSpPr>
          <p:nvPr/>
        </p:nvSpPr>
        <p:spPr bwMode="auto">
          <a:xfrm>
            <a:off x="1893888" y="1228725"/>
            <a:ext cx="133350" cy="1074738"/>
          </a:xfrm>
          <a:custGeom>
            <a:avLst/>
            <a:gdLst>
              <a:gd name="T0" fmla="*/ 135 w 223"/>
              <a:gd name="T1" fmla="*/ 0 h 1806"/>
              <a:gd name="T2" fmla="*/ 135 w 223"/>
              <a:gd name="T3" fmla="*/ 1758 h 1806"/>
              <a:gd name="T4" fmla="*/ 87 w 223"/>
              <a:gd name="T5" fmla="*/ 1758 h 1806"/>
              <a:gd name="T6" fmla="*/ 87 w 223"/>
              <a:gd name="T7" fmla="*/ 0 h 1806"/>
              <a:gd name="T8" fmla="*/ 135 w 223"/>
              <a:gd name="T9" fmla="*/ 0 h 1806"/>
              <a:gd name="T10" fmla="*/ 216 w 223"/>
              <a:gd name="T11" fmla="*/ 1626 h 1806"/>
              <a:gd name="T12" fmla="*/ 111 w 223"/>
              <a:gd name="T13" fmla="*/ 1806 h 1806"/>
              <a:gd name="T14" fmla="*/ 7 w 223"/>
              <a:gd name="T15" fmla="*/ 1626 h 1806"/>
              <a:gd name="T16" fmla="*/ 15 w 223"/>
              <a:gd name="T17" fmla="*/ 1594 h 1806"/>
              <a:gd name="T18" fmla="*/ 48 w 223"/>
              <a:gd name="T19" fmla="*/ 1602 h 1806"/>
              <a:gd name="T20" fmla="*/ 132 w 223"/>
              <a:gd name="T21" fmla="*/ 1746 h 1806"/>
              <a:gd name="T22" fmla="*/ 91 w 223"/>
              <a:gd name="T23" fmla="*/ 1746 h 1806"/>
              <a:gd name="T24" fmla="*/ 175 w 223"/>
              <a:gd name="T25" fmla="*/ 1602 h 1806"/>
              <a:gd name="T26" fmla="*/ 208 w 223"/>
              <a:gd name="T27" fmla="*/ 1594 h 1806"/>
              <a:gd name="T28" fmla="*/ 216 w 223"/>
              <a:gd name="T29" fmla="*/ 1626 h 1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23" h="1806">
                <a:moveTo>
                  <a:pt x="135" y="0"/>
                </a:moveTo>
                <a:lnTo>
                  <a:pt x="135" y="1758"/>
                </a:lnTo>
                <a:lnTo>
                  <a:pt x="87" y="1758"/>
                </a:lnTo>
                <a:lnTo>
                  <a:pt x="87" y="0"/>
                </a:lnTo>
                <a:lnTo>
                  <a:pt x="135" y="0"/>
                </a:lnTo>
                <a:close/>
                <a:moveTo>
                  <a:pt x="216" y="1626"/>
                </a:moveTo>
                <a:lnTo>
                  <a:pt x="111" y="1806"/>
                </a:lnTo>
                <a:lnTo>
                  <a:pt x="7" y="1626"/>
                </a:lnTo>
                <a:cubicBezTo>
                  <a:pt x="0" y="1615"/>
                  <a:pt x="4" y="1600"/>
                  <a:pt x="15" y="1594"/>
                </a:cubicBezTo>
                <a:cubicBezTo>
                  <a:pt x="27" y="1587"/>
                  <a:pt x="42" y="1591"/>
                  <a:pt x="48" y="1602"/>
                </a:cubicBezTo>
                <a:lnTo>
                  <a:pt x="132" y="1746"/>
                </a:lnTo>
                <a:lnTo>
                  <a:pt x="91" y="1746"/>
                </a:lnTo>
                <a:lnTo>
                  <a:pt x="175" y="1602"/>
                </a:lnTo>
                <a:cubicBezTo>
                  <a:pt x="181" y="1591"/>
                  <a:pt x="196" y="1587"/>
                  <a:pt x="208" y="1594"/>
                </a:cubicBezTo>
                <a:cubicBezTo>
                  <a:pt x="219" y="1600"/>
                  <a:pt x="223" y="1615"/>
                  <a:pt x="216" y="1626"/>
                </a:cubicBezTo>
                <a:close/>
              </a:path>
            </a:pathLst>
          </a:custGeom>
          <a:solidFill>
            <a:srgbClr val="0000CC"/>
          </a:solidFill>
          <a:ln w="0" cap="flat">
            <a:solidFill>
              <a:srgbClr val="0000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1" name="Freeform 19"/>
          <p:cNvSpPr>
            <a:spLocks noEditPoints="1"/>
          </p:cNvSpPr>
          <p:nvPr/>
        </p:nvSpPr>
        <p:spPr bwMode="auto">
          <a:xfrm>
            <a:off x="2055813" y="1219200"/>
            <a:ext cx="133350" cy="1074738"/>
          </a:xfrm>
          <a:custGeom>
            <a:avLst/>
            <a:gdLst>
              <a:gd name="T0" fmla="*/ 135 w 223"/>
              <a:gd name="T1" fmla="*/ 0 h 1806"/>
              <a:gd name="T2" fmla="*/ 135 w 223"/>
              <a:gd name="T3" fmla="*/ 1758 h 1806"/>
              <a:gd name="T4" fmla="*/ 87 w 223"/>
              <a:gd name="T5" fmla="*/ 1758 h 1806"/>
              <a:gd name="T6" fmla="*/ 87 w 223"/>
              <a:gd name="T7" fmla="*/ 0 h 1806"/>
              <a:gd name="T8" fmla="*/ 135 w 223"/>
              <a:gd name="T9" fmla="*/ 0 h 1806"/>
              <a:gd name="T10" fmla="*/ 216 w 223"/>
              <a:gd name="T11" fmla="*/ 1626 h 1806"/>
              <a:gd name="T12" fmla="*/ 111 w 223"/>
              <a:gd name="T13" fmla="*/ 1806 h 1806"/>
              <a:gd name="T14" fmla="*/ 7 w 223"/>
              <a:gd name="T15" fmla="*/ 1626 h 1806"/>
              <a:gd name="T16" fmla="*/ 15 w 223"/>
              <a:gd name="T17" fmla="*/ 1594 h 1806"/>
              <a:gd name="T18" fmla="*/ 48 w 223"/>
              <a:gd name="T19" fmla="*/ 1602 h 1806"/>
              <a:gd name="T20" fmla="*/ 132 w 223"/>
              <a:gd name="T21" fmla="*/ 1746 h 1806"/>
              <a:gd name="T22" fmla="*/ 91 w 223"/>
              <a:gd name="T23" fmla="*/ 1746 h 1806"/>
              <a:gd name="T24" fmla="*/ 175 w 223"/>
              <a:gd name="T25" fmla="*/ 1602 h 1806"/>
              <a:gd name="T26" fmla="*/ 208 w 223"/>
              <a:gd name="T27" fmla="*/ 1594 h 1806"/>
              <a:gd name="T28" fmla="*/ 216 w 223"/>
              <a:gd name="T29" fmla="*/ 1626 h 1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23" h="1806">
                <a:moveTo>
                  <a:pt x="135" y="0"/>
                </a:moveTo>
                <a:lnTo>
                  <a:pt x="135" y="1758"/>
                </a:lnTo>
                <a:lnTo>
                  <a:pt x="87" y="1758"/>
                </a:lnTo>
                <a:lnTo>
                  <a:pt x="87" y="0"/>
                </a:lnTo>
                <a:lnTo>
                  <a:pt x="135" y="0"/>
                </a:lnTo>
                <a:close/>
                <a:moveTo>
                  <a:pt x="216" y="1626"/>
                </a:moveTo>
                <a:lnTo>
                  <a:pt x="111" y="1806"/>
                </a:lnTo>
                <a:lnTo>
                  <a:pt x="7" y="1626"/>
                </a:lnTo>
                <a:cubicBezTo>
                  <a:pt x="0" y="1615"/>
                  <a:pt x="4" y="1600"/>
                  <a:pt x="15" y="1594"/>
                </a:cubicBezTo>
                <a:cubicBezTo>
                  <a:pt x="27" y="1587"/>
                  <a:pt x="42" y="1591"/>
                  <a:pt x="48" y="1602"/>
                </a:cubicBezTo>
                <a:lnTo>
                  <a:pt x="132" y="1746"/>
                </a:lnTo>
                <a:lnTo>
                  <a:pt x="91" y="1746"/>
                </a:lnTo>
                <a:lnTo>
                  <a:pt x="175" y="1602"/>
                </a:lnTo>
                <a:cubicBezTo>
                  <a:pt x="181" y="1591"/>
                  <a:pt x="196" y="1587"/>
                  <a:pt x="208" y="1594"/>
                </a:cubicBezTo>
                <a:cubicBezTo>
                  <a:pt x="219" y="1600"/>
                  <a:pt x="223" y="1615"/>
                  <a:pt x="216" y="1626"/>
                </a:cubicBezTo>
                <a:close/>
              </a:path>
            </a:pathLst>
          </a:custGeom>
          <a:solidFill>
            <a:srgbClr val="0000CC"/>
          </a:solidFill>
          <a:ln w="0" cap="flat">
            <a:solidFill>
              <a:srgbClr val="0000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2" name="Freeform 20"/>
          <p:cNvSpPr>
            <a:spLocks noEditPoints="1"/>
          </p:cNvSpPr>
          <p:nvPr/>
        </p:nvSpPr>
        <p:spPr bwMode="auto">
          <a:xfrm>
            <a:off x="2208213" y="1228725"/>
            <a:ext cx="133350" cy="1074738"/>
          </a:xfrm>
          <a:custGeom>
            <a:avLst/>
            <a:gdLst>
              <a:gd name="T0" fmla="*/ 135 w 223"/>
              <a:gd name="T1" fmla="*/ 0 h 1806"/>
              <a:gd name="T2" fmla="*/ 135 w 223"/>
              <a:gd name="T3" fmla="*/ 1758 h 1806"/>
              <a:gd name="T4" fmla="*/ 87 w 223"/>
              <a:gd name="T5" fmla="*/ 1758 h 1806"/>
              <a:gd name="T6" fmla="*/ 87 w 223"/>
              <a:gd name="T7" fmla="*/ 0 h 1806"/>
              <a:gd name="T8" fmla="*/ 135 w 223"/>
              <a:gd name="T9" fmla="*/ 0 h 1806"/>
              <a:gd name="T10" fmla="*/ 216 w 223"/>
              <a:gd name="T11" fmla="*/ 1626 h 1806"/>
              <a:gd name="T12" fmla="*/ 111 w 223"/>
              <a:gd name="T13" fmla="*/ 1806 h 1806"/>
              <a:gd name="T14" fmla="*/ 7 w 223"/>
              <a:gd name="T15" fmla="*/ 1626 h 1806"/>
              <a:gd name="T16" fmla="*/ 15 w 223"/>
              <a:gd name="T17" fmla="*/ 1594 h 1806"/>
              <a:gd name="T18" fmla="*/ 48 w 223"/>
              <a:gd name="T19" fmla="*/ 1602 h 1806"/>
              <a:gd name="T20" fmla="*/ 132 w 223"/>
              <a:gd name="T21" fmla="*/ 1746 h 1806"/>
              <a:gd name="T22" fmla="*/ 91 w 223"/>
              <a:gd name="T23" fmla="*/ 1746 h 1806"/>
              <a:gd name="T24" fmla="*/ 175 w 223"/>
              <a:gd name="T25" fmla="*/ 1602 h 1806"/>
              <a:gd name="T26" fmla="*/ 208 w 223"/>
              <a:gd name="T27" fmla="*/ 1594 h 1806"/>
              <a:gd name="T28" fmla="*/ 216 w 223"/>
              <a:gd name="T29" fmla="*/ 1626 h 1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23" h="1806">
                <a:moveTo>
                  <a:pt x="135" y="0"/>
                </a:moveTo>
                <a:lnTo>
                  <a:pt x="135" y="1758"/>
                </a:lnTo>
                <a:lnTo>
                  <a:pt x="87" y="1758"/>
                </a:lnTo>
                <a:lnTo>
                  <a:pt x="87" y="0"/>
                </a:lnTo>
                <a:lnTo>
                  <a:pt x="135" y="0"/>
                </a:lnTo>
                <a:close/>
                <a:moveTo>
                  <a:pt x="216" y="1626"/>
                </a:moveTo>
                <a:lnTo>
                  <a:pt x="111" y="1806"/>
                </a:lnTo>
                <a:lnTo>
                  <a:pt x="7" y="1626"/>
                </a:lnTo>
                <a:cubicBezTo>
                  <a:pt x="0" y="1615"/>
                  <a:pt x="4" y="1600"/>
                  <a:pt x="15" y="1594"/>
                </a:cubicBezTo>
                <a:cubicBezTo>
                  <a:pt x="27" y="1587"/>
                  <a:pt x="42" y="1591"/>
                  <a:pt x="48" y="1602"/>
                </a:cubicBezTo>
                <a:lnTo>
                  <a:pt x="132" y="1746"/>
                </a:lnTo>
                <a:lnTo>
                  <a:pt x="91" y="1746"/>
                </a:lnTo>
                <a:lnTo>
                  <a:pt x="175" y="1602"/>
                </a:lnTo>
                <a:cubicBezTo>
                  <a:pt x="181" y="1591"/>
                  <a:pt x="196" y="1587"/>
                  <a:pt x="208" y="1594"/>
                </a:cubicBezTo>
                <a:cubicBezTo>
                  <a:pt x="219" y="1600"/>
                  <a:pt x="223" y="1615"/>
                  <a:pt x="216" y="1626"/>
                </a:cubicBezTo>
                <a:close/>
              </a:path>
            </a:pathLst>
          </a:custGeom>
          <a:solidFill>
            <a:srgbClr val="0000CC"/>
          </a:solidFill>
          <a:ln w="0" cap="flat">
            <a:solidFill>
              <a:srgbClr val="0000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3" name="Freeform 21"/>
          <p:cNvSpPr>
            <a:spLocks noEditPoints="1"/>
          </p:cNvSpPr>
          <p:nvPr/>
        </p:nvSpPr>
        <p:spPr bwMode="auto">
          <a:xfrm>
            <a:off x="2370138" y="1228725"/>
            <a:ext cx="133350" cy="1074738"/>
          </a:xfrm>
          <a:custGeom>
            <a:avLst/>
            <a:gdLst>
              <a:gd name="T0" fmla="*/ 135 w 223"/>
              <a:gd name="T1" fmla="*/ 0 h 1806"/>
              <a:gd name="T2" fmla="*/ 135 w 223"/>
              <a:gd name="T3" fmla="*/ 1758 h 1806"/>
              <a:gd name="T4" fmla="*/ 87 w 223"/>
              <a:gd name="T5" fmla="*/ 1758 h 1806"/>
              <a:gd name="T6" fmla="*/ 87 w 223"/>
              <a:gd name="T7" fmla="*/ 0 h 1806"/>
              <a:gd name="T8" fmla="*/ 135 w 223"/>
              <a:gd name="T9" fmla="*/ 0 h 1806"/>
              <a:gd name="T10" fmla="*/ 216 w 223"/>
              <a:gd name="T11" fmla="*/ 1626 h 1806"/>
              <a:gd name="T12" fmla="*/ 111 w 223"/>
              <a:gd name="T13" fmla="*/ 1806 h 1806"/>
              <a:gd name="T14" fmla="*/ 7 w 223"/>
              <a:gd name="T15" fmla="*/ 1626 h 1806"/>
              <a:gd name="T16" fmla="*/ 15 w 223"/>
              <a:gd name="T17" fmla="*/ 1594 h 1806"/>
              <a:gd name="T18" fmla="*/ 48 w 223"/>
              <a:gd name="T19" fmla="*/ 1602 h 1806"/>
              <a:gd name="T20" fmla="*/ 132 w 223"/>
              <a:gd name="T21" fmla="*/ 1746 h 1806"/>
              <a:gd name="T22" fmla="*/ 91 w 223"/>
              <a:gd name="T23" fmla="*/ 1746 h 1806"/>
              <a:gd name="T24" fmla="*/ 175 w 223"/>
              <a:gd name="T25" fmla="*/ 1602 h 1806"/>
              <a:gd name="T26" fmla="*/ 208 w 223"/>
              <a:gd name="T27" fmla="*/ 1594 h 1806"/>
              <a:gd name="T28" fmla="*/ 216 w 223"/>
              <a:gd name="T29" fmla="*/ 1626 h 1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23" h="1806">
                <a:moveTo>
                  <a:pt x="135" y="0"/>
                </a:moveTo>
                <a:lnTo>
                  <a:pt x="135" y="1758"/>
                </a:lnTo>
                <a:lnTo>
                  <a:pt x="87" y="1758"/>
                </a:lnTo>
                <a:lnTo>
                  <a:pt x="87" y="0"/>
                </a:lnTo>
                <a:lnTo>
                  <a:pt x="135" y="0"/>
                </a:lnTo>
                <a:close/>
                <a:moveTo>
                  <a:pt x="216" y="1626"/>
                </a:moveTo>
                <a:lnTo>
                  <a:pt x="111" y="1806"/>
                </a:lnTo>
                <a:lnTo>
                  <a:pt x="7" y="1626"/>
                </a:lnTo>
                <a:cubicBezTo>
                  <a:pt x="0" y="1615"/>
                  <a:pt x="4" y="1600"/>
                  <a:pt x="15" y="1594"/>
                </a:cubicBezTo>
                <a:cubicBezTo>
                  <a:pt x="27" y="1587"/>
                  <a:pt x="42" y="1591"/>
                  <a:pt x="48" y="1602"/>
                </a:cubicBezTo>
                <a:lnTo>
                  <a:pt x="132" y="1746"/>
                </a:lnTo>
                <a:lnTo>
                  <a:pt x="91" y="1746"/>
                </a:lnTo>
                <a:lnTo>
                  <a:pt x="175" y="1602"/>
                </a:lnTo>
                <a:cubicBezTo>
                  <a:pt x="181" y="1591"/>
                  <a:pt x="196" y="1587"/>
                  <a:pt x="208" y="1594"/>
                </a:cubicBezTo>
                <a:cubicBezTo>
                  <a:pt x="219" y="1600"/>
                  <a:pt x="223" y="1615"/>
                  <a:pt x="216" y="1626"/>
                </a:cubicBezTo>
                <a:close/>
              </a:path>
            </a:pathLst>
          </a:custGeom>
          <a:solidFill>
            <a:srgbClr val="0000CC"/>
          </a:solidFill>
          <a:ln w="0" cap="flat">
            <a:solidFill>
              <a:srgbClr val="0000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4" name="Freeform 22"/>
          <p:cNvSpPr>
            <a:spLocks noEditPoints="1"/>
          </p:cNvSpPr>
          <p:nvPr/>
        </p:nvSpPr>
        <p:spPr bwMode="auto">
          <a:xfrm>
            <a:off x="2522538" y="1219200"/>
            <a:ext cx="133350" cy="1074738"/>
          </a:xfrm>
          <a:custGeom>
            <a:avLst/>
            <a:gdLst>
              <a:gd name="T0" fmla="*/ 135 w 223"/>
              <a:gd name="T1" fmla="*/ 0 h 1806"/>
              <a:gd name="T2" fmla="*/ 135 w 223"/>
              <a:gd name="T3" fmla="*/ 1758 h 1806"/>
              <a:gd name="T4" fmla="*/ 87 w 223"/>
              <a:gd name="T5" fmla="*/ 1758 h 1806"/>
              <a:gd name="T6" fmla="*/ 87 w 223"/>
              <a:gd name="T7" fmla="*/ 0 h 1806"/>
              <a:gd name="T8" fmla="*/ 135 w 223"/>
              <a:gd name="T9" fmla="*/ 0 h 1806"/>
              <a:gd name="T10" fmla="*/ 216 w 223"/>
              <a:gd name="T11" fmla="*/ 1626 h 1806"/>
              <a:gd name="T12" fmla="*/ 111 w 223"/>
              <a:gd name="T13" fmla="*/ 1806 h 1806"/>
              <a:gd name="T14" fmla="*/ 7 w 223"/>
              <a:gd name="T15" fmla="*/ 1626 h 1806"/>
              <a:gd name="T16" fmla="*/ 15 w 223"/>
              <a:gd name="T17" fmla="*/ 1594 h 1806"/>
              <a:gd name="T18" fmla="*/ 48 w 223"/>
              <a:gd name="T19" fmla="*/ 1602 h 1806"/>
              <a:gd name="T20" fmla="*/ 132 w 223"/>
              <a:gd name="T21" fmla="*/ 1746 h 1806"/>
              <a:gd name="T22" fmla="*/ 91 w 223"/>
              <a:gd name="T23" fmla="*/ 1746 h 1806"/>
              <a:gd name="T24" fmla="*/ 175 w 223"/>
              <a:gd name="T25" fmla="*/ 1602 h 1806"/>
              <a:gd name="T26" fmla="*/ 208 w 223"/>
              <a:gd name="T27" fmla="*/ 1594 h 1806"/>
              <a:gd name="T28" fmla="*/ 216 w 223"/>
              <a:gd name="T29" fmla="*/ 1626 h 1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23" h="1806">
                <a:moveTo>
                  <a:pt x="135" y="0"/>
                </a:moveTo>
                <a:lnTo>
                  <a:pt x="135" y="1758"/>
                </a:lnTo>
                <a:lnTo>
                  <a:pt x="87" y="1758"/>
                </a:lnTo>
                <a:lnTo>
                  <a:pt x="87" y="0"/>
                </a:lnTo>
                <a:lnTo>
                  <a:pt x="135" y="0"/>
                </a:lnTo>
                <a:close/>
                <a:moveTo>
                  <a:pt x="216" y="1626"/>
                </a:moveTo>
                <a:lnTo>
                  <a:pt x="111" y="1806"/>
                </a:lnTo>
                <a:lnTo>
                  <a:pt x="7" y="1626"/>
                </a:lnTo>
                <a:cubicBezTo>
                  <a:pt x="0" y="1615"/>
                  <a:pt x="4" y="1600"/>
                  <a:pt x="15" y="1594"/>
                </a:cubicBezTo>
                <a:cubicBezTo>
                  <a:pt x="27" y="1587"/>
                  <a:pt x="42" y="1591"/>
                  <a:pt x="48" y="1602"/>
                </a:cubicBezTo>
                <a:lnTo>
                  <a:pt x="132" y="1746"/>
                </a:lnTo>
                <a:lnTo>
                  <a:pt x="91" y="1746"/>
                </a:lnTo>
                <a:lnTo>
                  <a:pt x="175" y="1602"/>
                </a:lnTo>
                <a:cubicBezTo>
                  <a:pt x="181" y="1591"/>
                  <a:pt x="196" y="1587"/>
                  <a:pt x="208" y="1594"/>
                </a:cubicBezTo>
                <a:cubicBezTo>
                  <a:pt x="219" y="1600"/>
                  <a:pt x="223" y="1615"/>
                  <a:pt x="216" y="1626"/>
                </a:cubicBezTo>
                <a:close/>
              </a:path>
            </a:pathLst>
          </a:custGeom>
          <a:solidFill>
            <a:srgbClr val="0000CC"/>
          </a:solidFill>
          <a:ln w="0" cap="flat">
            <a:solidFill>
              <a:srgbClr val="0000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5" name="Freeform 23"/>
          <p:cNvSpPr>
            <a:spLocks noEditPoints="1"/>
          </p:cNvSpPr>
          <p:nvPr/>
        </p:nvSpPr>
        <p:spPr bwMode="auto">
          <a:xfrm>
            <a:off x="2693988" y="1238250"/>
            <a:ext cx="133350" cy="1074738"/>
          </a:xfrm>
          <a:custGeom>
            <a:avLst/>
            <a:gdLst>
              <a:gd name="T0" fmla="*/ 135 w 223"/>
              <a:gd name="T1" fmla="*/ 0 h 1806"/>
              <a:gd name="T2" fmla="*/ 135 w 223"/>
              <a:gd name="T3" fmla="*/ 1758 h 1806"/>
              <a:gd name="T4" fmla="*/ 87 w 223"/>
              <a:gd name="T5" fmla="*/ 1758 h 1806"/>
              <a:gd name="T6" fmla="*/ 87 w 223"/>
              <a:gd name="T7" fmla="*/ 0 h 1806"/>
              <a:gd name="T8" fmla="*/ 135 w 223"/>
              <a:gd name="T9" fmla="*/ 0 h 1806"/>
              <a:gd name="T10" fmla="*/ 216 w 223"/>
              <a:gd name="T11" fmla="*/ 1626 h 1806"/>
              <a:gd name="T12" fmla="*/ 111 w 223"/>
              <a:gd name="T13" fmla="*/ 1806 h 1806"/>
              <a:gd name="T14" fmla="*/ 7 w 223"/>
              <a:gd name="T15" fmla="*/ 1626 h 1806"/>
              <a:gd name="T16" fmla="*/ 15 w 223"/>
              <a:gd name="T17" fmla="*/ 1594 h 1806"/>
              <a:gd name="T18" fmla="*/ 48 w 223"/>
              <a:gd name="T19" fmla="*/ 1602 h 1806"/>
              <a:gd name="T20" fmla="*/ 132 w 223"/>
              <a:gd name="T21" fmla="*/ 1746 h 1806"/>
              <a:gd name="T22" fmla="*/ 91 w 223"/>
              <a:gd name="T23" fmla="*/ 1746 h 1806"/>
              <a:gd name="T24" fmla="*/ 175 w 223"/>
              <a:gd name="T25" fmla="*/ 1602 h 1806"/>
              <a:gd name="T26" fmla="*/ 208 w 223"/>
              <a:gd name="T27" fmla="*/ 1594 h 1806"/>
              <a:gd name="T28" fmla="*/ 216 w 223"/>
              <a:gd name="T29" fmla="*/ 1626 h 1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23" h="1806">
                <a:moveTo>
                  <a:pt x="135" y="0"/>
                </a:moveTo>
                <a:lnTo>
                  <a:pt x="135" y="1758"/>
                </a:lnTo>
                <a:lnTo>
                  <a:pt x="87" y="1758"/>
                </a:lnTo>
                <a:lnTo>
                  <a:pt x="87" y="0"/>
                </a:lnTo>
                <a:lnTo>
                  <a:pt x="135" y="0"/>
                </a:lnTo>
                <a:close/>
                <a:moveTo>
                  <a:pt x="216" y="1626"/>
                </a:moveTo>
                <a:lnTo>
                  <a:pt x="111" y="1806"/>
                </a:lnTo>
                <a:lnTo>
                  <a:pt x="7" y="1626"/>
                </a:lnTo>
                <a:cubicBezTo>
                  <a:pt x="0" y="1615"/>
                  <a:pt x="4" y="1600"/>
                  <a:pt x="15" y="1594"/>
                </a:cubicBezTo>
                <a:cubicBezTo>
                  <a:pt x="27" y="1587"/>
                  <a:pt x="42" y="1591"/>
                  <a:pt x="48" y="1602"/>
                </a:cubicBezTo>
                <a:lnTo>
                  <a:pt x="132" y="1746"/>
                </a:lnTo>
                <a:lnTo>
                  <a:pt x="91" y="1746"/>
                </a:lnTo>
                <a:lnTo>
                  <a:pt x="175" y="1602"/>
                </a:lnTo>
                <a:cubicBezTo>
                  <a:pt x="181" y="1591"/>
                  <a:pt x="196" y="1587"/>
                  <a:pt x="208" y="1594"/>
                </a:cubicBezTo>
                <a:cubicBezTo>
                  <a:pt x="219" y="1600"/>
                  <a:pt x="223" y="1615"/>
                  <a:pt x="216" y="1626"/>
                </a:cubicBezTo>
                <a:close/>
              </a:path>
            </a:pathLst>
          </a:custGeom>
          <a:solidFill>
            <a:srgbClr val="0000CC"/>
          </a:solidFill>
          <a:ln w="0" cap="flat">
            <a:solidFill>
              <a:srgbClr val="0000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6" name="Freeform 24"/>
          <p:cNvSpPr>
            <a:spLocks noEditPoints="1"/>
          </p:cNvSpPr>
          <p:nvPr/>
        </p:nvSpPr>
        <p:spPr bwMode="auto">
          <a:xfrm>
            <a:off x="2846388" y="1238250"/>
            <a:ext cx="133350" cy="1074738"/>
          </a:xfrm>
          <a:custGeom>
            <a:avLst/>
            <a:gdLst>
              <a:gd name="T0" fmla="*/ 135 w 223"/>
              <a:gd name="T1" fmla="*/ 0 h 1806"/>
              <a:gd name="T2" fmla="*/ 135 w 223"/>
              <a:gd name="T3" fmla="*/ 1758 h 1806"/>
              <a:gd name="T4" fmla="*/ 87 w 223"/>
              <a:gd name="T5" fmla="*/ 1758 h 1806"/>
              <a:gd name="T6" fmla="*/ 87 w 223"/>
              <a:gd name="T7" fmla="*/ 0 h 1806"/>
              <a:gd name="T8" fmla="*/ 135 w 223"/>
              <a:gd name="T9" fmla="*/ 0 h 1806"/>
              <a:gd name="T10" fmla="*/ 216 w 223"/>
              <a:gd name="T11" fmla="*/ 1626 h 1806"/>
              <a:gd name="T12" fmla="*/ 111 w 223"/>
              <a:gd name="T13" fmla="*/ 1806 h 1806"/>
              <a:gd name="T14" fmla="*/ 7 w 223"/>
              <a:gd name="T15" fmla="*/ 1626 h 1806"/>
              <a:gd name="T16" fmla="*/ 15 w 223"/>
              <a:gd name="T17" fmla="*/ 1594 h 1806"/>
              <a:gd name="T18" fmla="*/ 48 w 223"/>
              <a:gd name="T19" fmla="*/ 1602 h 1806"/>
              <a:gd name="T20" fmla="*/ 132 w 223"/>
              <a:gd name="T21" fmla="*/ 1746 h 1806"/>
              <a:gd name="T22" fmla="*/ 91 w 223"/>
              <a:gd name="T23" fmla="*/ 1746 h 1806"/>
              <a:gd name="T24" fmla="*/ 175 w 223"/>
              <a:gd name="T25" fmla="*/ 1602 h 1806"/>
              <a:gd name="T26" fmla="*/ 208 w 223"/>
              <a:gd name="T27" fmla="*/ 1594 h 1806"/>
              <a:gd name="T28" fmla="*/ 216 w 223"/>
              <a:gd name="T29" fmla="*/ 1626 h 1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23" h="1806">
                <a:moveTo>
                  <a:pt x="135" y="0"/>
                </a:moveTo>
                <a:lnTo>
                  <a:pt x="135" y="1758"/>
                </a:lnTo>
                <a:lnTo>
                  <a:pt x="87" y="1758"/>
                </a:lnTo>
                <a:lnTo>
                  <a:pt x="87" y="0"/>
                </a:lnTo>
                <a:lnTo>
                  <a:pt x="135" y="0"/>
                </a:lnTo>
                <a:close/>
                <a:moveTo>
                  <a:pt x="216" y="1626"/>
                </a:moveTo>
                <a:lnTo>
                  <a:pt x="111" y="1806"/>
                </a:lnTo>
                <a:lnTo>
                  <a:pt x="7" y="1626"/>
                </a:lnTo>
                <a:cubicBezTo>
                  <a:pt x="0" y="1615"/>
                  <a:pt x="4" y="1600"/>
                  <a:pt x="15" y="1594"/>
                </a:cubicBezTo>
                <a:cubicBezTo>
                  <a:pt x="27" y="1587"/>
                  <a:pt x="42" y="1591"/>
                  <a:pt x="48" y="1602"/>
                </a:cubicBezTo>
                <a:lnTo>
                  <a:pt x="132" y="1746"/>
                </a:lnTo>
                <a:lnTo>
                  <a:pt x="91" y="1746"/>
                </a:lnTo>
                <a:lnTo>
                  <a:pt x="175" y="1602"/>
                </a:lnTo>
                <a:cubicBezTo>
                  <a:pt x="181" y="1591"/>
                  <a:pt x="196" y="1587"/>
                  <a:pt x="208" y="1594"/>
                </a:cubicBezTo>
                <a:cubicBezTo>
                  <a:pt x="219" y="1600"/>
                  <a:pt x="223" y="1615"/>
                  <a:pt x="216" y="1626"/>
                </a:cubicBezTo>
                <a:close/>
              </a:path>
            </a:pathLst>
          </a:custGeom>
          <a:solidFill>
            <a:srgbClr val="0000CC"/>
          </a:solidFill>
          <a:ln w="0" cap="flat">
            <a:solidFill>
              <a:srgbClr val="0000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7" name="Freeform 25"/>
          <p:cNvSpPr>
            <a:spLocks noEditPoints="1"/>
          </p:cNvSpPr>
          <p:nvPr/>
        </p:nvSpPr>
        <p:spPr bwMode="auto">
          <a:xfrm>
            <a:off x="3017838" y="1228725"/>
            <a:ext cx="133350" cy="1074738"/>
          </a:xfrm>
          <a:custGeom>
            <a:avLst/>
            <a:gdLst>
              <a:gd name="T0" fmla="*/ 135 w 223"/>
              <a:gd name="T1" fmla="*/ 0 h 1806"/>
              <a:gd name="T2" fmla="*/ 135 w 223"/>
              <a:gd name="T3" fmla="*/ 1758 h 1806"/>
              <a:gd name="T4" fmla="*/ 87 w 223"/>
              <a:gd name="T5" fmla="*/ 1758 h 1806"/>
              <a:gd name="T6" fmla="*/ 87 w 223"/>
              <a:gd name="T7" fmla="*/ 0 h 1806"/>
              <a:gd name="T8" fmla="*/ 135 w 223"/>
              <a:gd name="T9" fmla="*/ 0 h 1806"/>
              <a:gd name="T10" fmla="*/ 216 w 223"/>
              <a:gd name="T11" fmla="*/ 1626 h 1806"/>
              <a:gd name="T12" fmla="*/ 111 w 223"/>
              <a:gd name="T13" fmla="*/ 1806 h 1806"/>
              <a:gd name="T14" fmla="*/ 7 w 223"/>
              <a:gd name="T15" fmla="*/ 1626 h 1806"/>
              <a:gd name="T16" fmla="*/ 15 w 223"/>
              <a:gd name="T17" fmla="*/ 1594 h 1806"/>
              <a:gd name="T18" fmla="*/ 48 w 223"/>
              <a:gd name="T19" fmla="*/ 1602 h 1806"/>
              <a:gd name="T20" fmla="*/ 132 w 223"/>
              <a:gd name="T21" fmla="*/ 1746 h 1806"/>
              <a:gd name="T22" fmla="*/ 91 w 223"/>
              <a:gd name="T23" fmla="*/ 1746 h 1806"/>
              <a:gd name="T24" fmla="*/ 175 w 223"/>
              <a:gd name="T25" fmla="*/ 1602 h 1806"/>
              <a:gd name="T26" fmla="*/ 208 w 223"/>
              <a:gd name="T27" fmla="*/ 1594 h 1806"/>
              <a:gd name="T28" fmla="*/ 216 w 223"/>
              <a:gd name="T29" fmla="*/ 1626 h 1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23" h="1806">
                <a:moveTo>
                  <a:pt x="135" y="0"/>
                </a:moveTo>
                <a:lnTo>
                  <a:pt x="135" y="1758"/>
                </a:lnTo>
                <a:lnTo>
                  <a:pt x="87" y="1758"/>
                </a:lnTo>
                <a:lnTo>
                  <a:pt x="87" y="0"/>
                </a:lnTo>
                <a:lnTo>
                  <a:pt x="135" y="0"/>
                </a:lnTo>
                <a:close/>
                <a:moveTo>
                  <a:pt x="216" y="1626"/>
                </a:moveTo>
                <a:lnTo>
                  <a:pt x="111" y="1806"/>
                </a:lnTo>
                <a:lnTo>
                  <a:pt x="7" y="1626"/>
                </a:lnTo>
                <a:cubicBezTo>
                  <a:pt x="0" y="1615"/>
                  <a:pt x="4" y="1600"/>
                  <a:pt x="15" y="1594"/>
                </a:cubicBezTo>
                <a:cubicBezTo>
                  <a:pt x="27" y="1587"/>
                  <a:pt x="42" y="1591"/>
                  <a:pt x="48" y="1602"/>
                </a:cubicBezTo>
                <a:lnTo>
                  <a:pt x="132" y="1746"/>
                </a:lnTo>
                <a:lnTo>
                  <a:pt x="91" y="1746"/>
                </a:lnTo>
                <a:lnTo>
                  <a:pt x="175" y="1602"/>
                </a:lnTo>
                <a:cubicBezTo>
                  <a:pt x="181" y="1591"/>
                  <a:pt x="196" y="1587"/>
                  <a:pt x="208" y="1594"/>
                </a:cubicBezTo>
                <a:cubicBezTo>
                  <a:pt x="219" y="1600"/>
                  <a:pt x="223" y="1615"/>
                  <a:pt x="216" y="1626"/>
                </a:cubicBezTo>
                <a:close/>
              </a:path>
            </a:pathLst>
          </a:custGeom>
          <a:solidFill>
            <a:srgbClr val="0000CC"/>
          </a:solidFill>
          <a:ln w="0" cap="flat">
            <a:solidFill>
              <a:srgbClr val="0000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8" name="Freeform 26"/>
          <p:cNvSpPr>
            <a:spLocks noEditPoints="1"/>
          </p:cNvSpPr>
          <p:nvPr/>
        </p:nvSpPr>
        <p:spPr bwMode="auto">
          <a:xfrm>
            <a:off x="3179763" y="1228725"/>
            <a:ext cx="133350" cy="1074738"/>
          </a:xfrm>
          <a:custGeom>
            <a:avLst/>
            <a:gdLst>
              <a:gd name="T0" fmla="*/ 135 w 223"/>
              <a:gd name="T1" fmla="*/ 0 h 1806"/>
              <a:gd name="T2" fmla="*/ 135 w 223"/>
              <a:gd name="T3" fmla="*/ 1758 h 1806"/>
              <a:gd name="T4" fmla="*/ 87 w 223"/>
              <a:gd name="T5" fmla="*/ 1758 h 1806"/>
              <a:gd name="T6" fmla="*/ 87 w 223"/>
              <a:gd name="T7" fmla="*/ 0 h 1806"/>
              <a:gd name="T8" fmla="*/ 135 w 223"/>
              <a:gd name="T9" fmla="*/ 0 h 1806"/>
              <a:gd name="T10" fmla="*/ 216 w 223"/>
              <a:gd name="T11" fmla="*/ 1626 h 1806"/>
              <a:gd name="T12" fmla="*/ 111 w 223"/>
              <a:gd name="T13" fmla="*/ 1806 h 1806"/>
              <a:gd name="T14" fmla="*/ 7 w 223"/>
              <a:gd name="T15" fmla="*/ 1626 h 1806"/>
              <a:gd name="T16" fmla="*/ 15 w 223"/>
              <a:gd name="T17" fmla="*/ 1594 h 1806"/>
              <a:gd name="T18" fmla="*/ 48 w 223"/>
              <a:gd name="T19" fmla="*/ 1602 h 1806"/>
              <a:gd name="T20" fmla="*/ 132 w 223"/>
              <a:gd name="T21" fmla="*/ 1746 h 1806"/>
              <a:gd name="T22" fmla="*/ 91 w 223"/>
              <a:gd name="T23" fmla="*/ 1746 h 1806"/>
              <a:gd name="T24" fmla="*/ 175 w 223"/>
              <a:gd name="T25" fmla="*/ 1602 h 1806"/>
              <a:gd name="T26" fmla="*/ 208 w 223"/>
              <a:gd name="T27" fmla="*/ 1594 h 1806"/>
              <a:gd name="T28" fmla="*/ 216 w 223"/>
              <a:gd name="T29" fmla="*/ 1626 h 1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23" h="1806">
                <a:moveTo>
                  <a:pt x="135" y="0"/>
                </a:moveTo>
                <a:lnTo>
                  <a:pt x="135" y="1758"/>
                </a:lnTo>
                <a:lnTo>
                  <a:pt x="87" y="1758"/>
                </a:lnTo>
                <a:lnTo>
                  <a:pt x="87" y="0"/>
                </a:lnTo>
                <a:lnTo>
                  <a:pt x="135" y="0"/>
                </a:lnTo>
                <a:close/>
                <a:moveTo>
                  <a:pt x="216" y="1626"/>
                </a:moveTo>
                <a:lnTo>
                  <a:pt x="111" y="1806"/>
                </a:lnTo>
                <a:lnTo>
                  <a:pt x="7" y="1626"/>
                </a:lnTo>
                <a:cubicBezTo>
                  <a:pt x="0" y="1615"/>
                  <a:pt x="4" y="1600"/>
                  <a:pt x="15" y="1594"/>
                </a:cubicBezTo>
                <a:cubicBezTo>
                  <a:pt x="27" y="1587"/>
                  <a:pt x="42" y="1591"/>
                  <a:pt x="48" y="1602"/>
                </a:cubicBezTo>
                <a:lnTo>
                  <a:pt x="132" y="1746"/>
                </a:lnTo>
                <a:lnTo>
                  <a:pt x="91" y="1746"/>
                </a:lnTo>
                <a:lnTo>
                  <a:pt x="175" y="1602"/>
                </a:lnTo>
                <a:cubicBezTo>
                  <a:pt x="181" y="1591"/>
                  <a:pt x="196" y="1587"/>
                  <a:pt x="208" y="1594"/>
                </a:cubicBezTo>
                <a:cubicBezTo>
                  <a:pt x="219" y="1600"/>
                  <a:pt x="223" y="1615"/>
                  <a:pt x="216" y="1626"/>
                </a:cubicBezTo>
                <a:close/>
              </a:path>
            </a:pathLst>
          </a:custGeom>
          <a:solidFill>
            <a:srgbClr val="0000CC"/>
          </a:solidFill>
          <a:ln w="0" cap="flat">
            <a:solidFill>
              <a:srgbClr val="0000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9" name="Freeform 27"/>
          <p:cNvSpPr>
            <a:spLocks noEditPoints="1"/>
          </p:cNvSpPr>
          <p:nvPr/>
        </p:nvSpPr>
        <p:spPr bwMode="auto">
          <a:xfrm>
            <a:off x="3322638" y="1228725"/>
            <a:ext cx="133350" cy="1074738"/>
          </a:xfrm>
          <a:custGeom>
            <a:avLst/>
            <a:gdLst>
              <a:gd name="T0" fmla="*/ 135 w 223"/>
              <a:gd name="T1" fmla="*/ 0 h 1806"/>
              <a:gd name="T2" fmla="*/ 135 w 223"/>
              <a:gd name="T3" fmla="*/ 1758 h 1806"/>
              <a:gd name="T4" fmla="*/ 87 w 223"/>
              <a:gd name="T5" fmla="*/ 1758 h 1806"/>
              <a:gd name="T6" fmla="*/ 87 w 223"/>
              <a:gd name="T7" fmla="*/ 0 h 1806"/>
              <a:gd name="T8" fmla="*/ 135 w 223"/>
              <a:gd name="T9" fmla="*/ 0 h 1806"/>
              <a:gd name="T10" fmla="*/ 216 w 223"/>
              <a:gd name="T11" fmla="*/ 1626 h 1806"/>
              <a:gd name="T12" fmla="*/ 111 w 223"/>
              <a:gd name="T13" fmla="*/ 1806 h 1806"/>
              <a:gd name="T14" fmla="*/ 7 w 223"/>
              <a:gd name="T15" fmla="*/ 1626 h 1806"/>
              <a:gd name="T16" fmla="*/ 15 w 223"/>
              <a:gd name="T17" fmla="*/ 1594 h 1806"/>
              <a:gd name="T18" fmla="*/ 48 w 223"/>
              <a:gd name="T19" fmla="*/ 1602 h 1806"/>
              <a:gd name="T20" fmla="*/ 132 w 223"/>
              <a:gd name="T21" fmla="*/ 1746 h 1806"/>
              <a:gd name="T22" fmla="*/ 91 w 223"/>
              <a:gd name="T23" fmla="*/ 1746 h 1806"/>
              <a:gd name="T24" fmla="*/ 175 w 223"/>
              <a:gd name="T25" fmla="*/ 1602 h 1806"/>
              <a:gd name="T26" fmla="*/ 208 w 223"/>
              <a:gd name="T27" fmla="*/ 1594 h 1806"/>
              <a:gd name="T28" fmla="*/ 216 w 223"/>
              <a:gd name="T29" fmla="*/ 1626 h 1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23" h="1806">
                <a:moveTo>
                  <a:pt x="135" y="0"/>
                </a:moveTo>
                <a:lnTo>
                  <a:pt x="135" y="1758"/>
                </a:lnTo>
                <a:lnTo>
                  <a:pt x="87" y="1758"/>
                </a:lnTo>
                <a:lnTo>
                  <a:pt x="87" y="0"/>
                </a:lnTo>
                <a:lnTo>
                  <a:pt x="135" y="0"/>
                </a:lnTo>
                <a:close/>
                <a:moveTo>
                  <a:pt x="216" y="1626"/>
                </a:moveTo>
                <a:lnTo>
                  <a:pt x="111" y="1806"/>
                </a:lnTo>
                <a:lnTo>
                  <a:pt x="7" y="1626"/>
                </a:lnTo>
                <a:cubicBezTo>
                  <a:pt x="0" y="1615"/>
                  <a:pt x="4" y="1600"/>
                  <a:pt x="15" y="1594"/>
                </a:cubicBezTo>
                <a:cubicBezTo>
                  <a:pt x="27" y="1587"/>
                  <a:pt x="42" y="1591"/>
                  <a:pt x="48" y="1602"/>
                </a:cubicBezTo>
                <a:lnTo>
                  <a:pt x="132" y="1746"/>
                </a:lnTo>
                <a:lnTo>
                  <a:pt x="91" y="1746"/>
                </a:lnTo>
                <a:lnTo>
                  <a:pt x="175" y="1602"/>
                </a:lnTo>
                <a:cubicBezTo>
                  <a:pt x="181" y="1591"/>
                  <a:pt x="196" y="1587"/>
                  <a:pt x="208" y="1594"/>
                </a:cubicBezTo>
                <a:cubicBezTo>
                  <a:pt x="219" y="1600"/>
                  <a:pt x="223" y="1615"/>
                  <a:pt x="216" y="1626"/>
                </a:cubicBezTo>
                <a:close/>
              </a:path>
            </a:pathLst>
          </a:custGeom>
          <a:solidFill>
            <a:srgbClr val="0000CC"/>
          </a:solidFill>
          <a:ln w="0" cap="flat">
            <a:solidFill>
              <a:srgbClr val="0000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0" name="Freeform 28"/>
          <p:cNvSpPr>
            <a:spLocks noEditPoints="1"/>
          </p:cNvSpPr>
          <p:nvPr/>
        </p:nvSpPr>
        <p:spPr bwMode="auto">
          <a:xfrm>
            <a:off x="3608346" y="1238250"/>
            <a:ext cx="98425" cy="1074738"/>
          </a:xfrm>
          <a:custGeom>
            <a:avLst/>
            <a:gdLst>
              <a:gd name="T0" fmla="*/ 91 w 167"/>
              <a:gd name="T1" fmla="*/ 16 h 1806"/>
              <a:gd name="T2" fmla="*/ 91 w 167"/>
              <a:gd name="T3" fmla="*/ 1790 h 1806"/>
              <a:gd name="T4" fmla="*/ 75 w 167"/>
              <a:gd name="T5" fmla="*/ 1790 h 1806"/>
              <a:gd name="T6" fmla="*/ 75 w 167"/>
              <a:gd name="T7" fmla="*/ 16 h 1806"/>
              <a:gd name="T8" fmla="*/ 91 w 167"/>
              <a:gd name="T9" fmla="*/ 16 h 1806"/>
              <a:gd name="T10" fmla="*/ 2 w 167"/>
              <a:gd name="T11" fmla="*/ 140 h 1806"/>
              <a:gd name="T12" fmla="*/ 83 w 167"/>
              <a:gd name="T13" fmla="*/ 0 h 1806"/>
              <a:gd name="T14" fmla="*/ 165 w 167"/>
              <a:gd name="T15" fmla="*/ 140 h 1806"/>
              <a:gd name="T16" fmla="*/ 162 w 167"/>
              <a:gd name="T17" fmla="*/ 151 h 1806"/>
              <a:gd name="T18" fmla="*/ 151 w 167"/>
              <a:gd name="T19" fmla="*/ 148 h 1806"/>
              <a:gd name="T20" fmla="*/ 77 w 167"/>
              <a:gd name="T21" fmla="*/ 20 h 1806"/>
              <a:gd name="T22" fmla="*/ 90 w 167"/>
              <a:gd name="T23" fmla="*/ 20 h 1806"/>
              <a:gd name="T24" fmla="*/ 16 w 167"/>
              <a:gd name="T25" fmla="*/ 148 h 1806"/>
              <a:gd name="T26" fmla="*/ 5 w 167"/>
              <a:gd name="T27" fmla="*/ 151 h 1806"/>
              <a:gd name="T28" fmla="*/ 2 w 167"/>
              <a:gd name="T29" fmla="*/ 140 h 1806"/>
              <a:gd name="T30" fmla="*/ 165 w 167"/>
              <a:gd name="T31" fmla="*/ 1666 h 1806"/>
              <a:gd name="T32" fmla="*/ 83 w 167"/>
              <a:gd name="T33" fmla="*/ 1806 h 1806"/>
              <a:gd name="T34" fmla="*/ 2 w 167"/>
              <a:gd name="T35" fmla="*/ 1666 h 1806"/>
              <a:gd name="T36" fmla="*/ 5 w 167"/>
              <a:gd name="T37" fmla="*/ 1655 h 1806"/>
              <a:gd name="T38" fmla="*/ 16 w 167"/>
              <a:gd name="T39" fmla="*/ 1658 h 1806"/>
              <a:gd name="T40" fmla="*/ 90 w 167"/>
              <a:gd name="T41" fmla="*/ 1786 h 1806"/>
              <a:gd name="T42" fmla="*/ 77 w 167"/>
              <a:gd name="T43" fmla="*/ 1786 h 1806"/>
              <a:gd name="T44" fmla="*/ 151 w 167"/>
              <a:gd name="T45" fmla="*/ 1658 h 1806"/>
              <a:gd name="T46" fmla="*/ 162 w 167"/>
              <a:gd name="T47" fmla="*/ 1655 h 1806"/>
              <a:gd name="T48" fmla="*/ 165 w 167"/>
              <a:gd name="T49" fmla="*/ 1666 h 1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67" h="1806">
                <a:moveTo>
                  <a:pt x="91" y="16"/>
                </a:moveTo>
                <a:lnTo>
                  <a:pt x="91" y="1790"/>
                </a:lnTo>
                <a:lnTo>
                  <a:pt x="75" y="1790"/>
                </a:lnTo>
                <a:lnTo>
                  <a:pt x="75" y="16"/>
                </a:lnTo>
                <a:lnTo>
                  <a:pt x="91" y="16"/>
                </a:lnTo>
                <a:close/>
                <a:moveTo>
                  <a:pt x="2" y="140"/>
                </a:moveTo>
                <a:lnTo>
                  <a:pt x="83" y="0"/>
                </a:lnTo>
                <a:lnTo>
                  <a:pt x="165" y="140"/>
                </a:lnTo>
                <a:cubicBezTo>
                  <a:pt x="167" y="144"/>
                  <a:pt x="166" y="149"/>
                  <a:pt x="162" y="151"/>
                </a:cubicBezTo>
                <a:cubicBezTo>
                  <a:pt x="158" y="154"/>
                  <a:pt x="154" y="152"/>
                  <a:pt x="151" y="148"/>
                </a:cubicBezTo>
                <a:lnTo>
                  <a:pt x="77" y="20"/>
                </a:lnTo>
                <a:lnTo>
                  <a:pt x="90" y="20"/>
                </a:lnTo>
                <a:lnTo>
                  <a:pt x="16" y="148"/>
                </a:lnTo>
                <a:cubicBezTo>
                  <a:pt x="13" y="152"/>
                  <a:pt x="9" y="154"/>
                  <a:pt x="5" y="151"/>
                </a:cubicBezTo>
                <a:cubicBezTo>
                  <a:pt x="1" y="149"/>
                  <a:pt x="0" y="144"/>
                  <a:pt x="2" y="140"/>
                </a:cubicBezTo>
                <a:close/>
                <a:moveTo>
                  <a:pt x="165" y="1666"/>
                </a:moveTo>
                <a:lnTo>
                  <a:pt x="83" y="1806"/>
                </a:lnTo>
                <a:lnTo>
                  <a:pt x="2" y="1666"/>
                </a:lnTo>
                <a:cubicBezTo>
                  <a:pt x="0" y="1662"/>
                  <a:pt x="1" y="1657"/>
                  <a:pt x="5" y="1655"/>
                </a:cubicBezTo>
                <a:cubicBezTo>
                  <a:pt x="9" y="1653"/>
                  <a:pt x="13" y="1654"/>
                  <a:pt x="16" y="1658"/>
                </a:cubicBezTo>
                <a:lnTo>
                  <a:pt x="90" y="1786"/>
                </a:lnTo>
                <a:lnTo>
                  <a:pt x="77" y="1786"/>
                </a:lnTo>
                <a:lnTo>
                  <a:pt x="151" y="1658"/>
                </a:lnTo>
                <a:cubicBezTo>
                  <a:pt x="154" y="1654"/>
                  <a:pt x="158" y="1653"/>
                  <a:pt x="162" y="1655"/>
                </a:cubicBezTo>
                <a:cubicBezTo>
                  <a:pt x="166" y="1657"/>
                  <a:pt x="167" y="1662"/>
                  <a:pt x="165" y="1666"/>
                </a:cubicBez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1" name="Rectangle 29"/>
          <p:cNvSpPr>
            <a:spLocks noChangeArrowheads="1"/>
          </p:cNvSpPr>
          <p:nvPr/>
        </p:nvSpPr>
        <p:spPr bwMode="auto">
          <a:xfrm>
            <a:off x="3536951" y="1557338"/>
            <a:ext cx="257175" cy="2476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2" name="Rectangle 30"/>
          <p:cNvSpPr>
            <a:spLocks noChangeArrowheads="1"/>
          </p:cNvSpPr>
          <p:nvPr/>
        </p:nvSpPr>
        <p:spPr bwMode="auto">
          <a:xfrm>
            <a:off x="3635376" y="1609725"/>
            <a:ext cx="64120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2527301" y="1538288"/>
            <a:ext cx="323850" cy="3238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4" name="Rectangle 32"/>
          <p:cNvSpPr>
            <a:spLocks noChangeArrowheads="1"/>
          </p:cNvSpPr>
          <p:nvPr/>
        </p:nvSpPr>
        <p:spPr bwMode="auto">
          <a:xfrm>
            <a:off x="2579688" y="1428750"/>
            <a:ext cx="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Rectangle 33"/>
          <p:cNvSpPr>
            <a:spLocks noChangeArrowheads="1"/>
          </p:cNvSpPr>
          <p:nvPr/>
        </p:nvSpPr>
        <p:spPr bwMode="auto">
          <a:xfrm>
            <a:off x="2579688" y="1382713"/>
            <a:ext cx="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744593"/>
              </p:ext>
            </p:extLst>
          </p:nvPr>
        </p:nvGraphicFramePr>
        <p:xfrm>
          <a:off x="2606161" y="1585119"/>
          <a:ext cx="1524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1" name="Equation" r:id="rId3" imgW="152280" imgH="190440" progId="Equation.DSMT4">
                  <p:embed/>
                </p:oleObj>
              </mc:Choice>
              <mc:Fallback>
                <p:oleObj name="Equation" r:id="rId3" imgW="15228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06161" y="1585119"/>
                        <a:ext cx="1524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Freeform 28"/>
          <p:cNvSpPr>
            <a:spLocks noEditPoints="1"/>
          </p:cNvSpPr>
          <p:nvPr/>
        </p:nvSpPr>
        <p:spPr bwMode="auto">
          <a:xfrm>
            <a:off x="1606544" y="1120041"/>
            <a:ext cx="98425" cy="1300433"/>
          </a:xfrm>
          <a:custGeom>
            <a:avLst/>
            <a:gdLst>
              <a:gd name="T0" fmla="*/ 91 w 167"/>
              <a:gd name="T1" fmla="*/ 16 h 1806"/>
              <a:gd name="T2" fmla="*/ 91 w 167"/>
              <a:gd name="T3" fmla="*/ 1790 h 1806"/>
              <a:gd name="T4" fmla="*/ 75 w 167"/>
              <a:gd name="T5" fmla="*/ 1790 h 1806"/>
              <a:gd name="T6" fmla="*/ 75 w 167"/>
              <a:gd name="T7" fmla="*/ 16 h 1806"/>
              <a:gd name="T8" fmla="*/ 91 w 167"/>
              <a:gd name="T9" fmla="*/ 16 h 1806"/>
              <a:gd name="T10" fmla="*/ 2 w 167"/>
              <a:gd name="T11" fmla="*/ 140 h 1806"/>
              <a:gd name="T12" fmla="*/ 83 w 167"/>
              <a:gd name="T13" fmla="*/ 0 h 1806"/>
              <a:gd name="T14" fmla="*/ 165 w 167"/>
              <a:gd name="T15" fmla="*/ 140 h 1806"/>
              <a:gd name="T16" fmla="*/ 162 w 167"/>
              <a:gd name="T17" fmla="*/ 151 h 1806"/>
              <a:gd name="T18" fmla="*/ 151 w 167"/>
              <a:gd name="T19" fmla="*/ 148 h 1806"/>
              <a:gd name="T20" fmla="*/ 77 w 167"/>
              <a:gd name="T21" fmla="*/ 20 h 1806"/>
              <a:gd name="T22" fmla="*/ 90 w 167"/>
              <a:gd name="T23" fmla="*/ 20 h 1806"/>
              <a:gd name="T24" fmla="*/ 16 w 167"/>
              <a:gd name="T25" fmla="*/ 148 h 1806"/>
              <a:gd name="T26" fmla="*/ 5 w 167"/>
              <a:gd name="T27" fmla="*/ 151 h 1806"/>
              <a:gd name="T28" fmla="*/ 2 w 167"/>
              <a:gd name="T29" fmla="*/ 140 h 1806"/>
              <a:gd name="T30" fmla="*/ 165 w 167"/>
              <a:gd name="T31" fmla="*/ 1666 h 1806"/>
              <a:gd name="T32" fmla="*/ 83 w 167"/>
              <a:gd name="T33" fmla="*/ 1806 h 1806"/>
              <a:gd name="T34" fmla="*/ 2 w 167"/>
              <a:gd name="T35" fmla="*/ 1666 h 1806"/>
              <a:gd name="T36" fmla="*/ 5 w 167"/>
              <a:gd name="T37" fmla="*/ 1655 h 1806"/>
              <a:gd name="T38" fmla="*/ 16 w 167"/>
              <a:gd name="T39" fmla="*/ 1658 h 1806"/>
              <a:gd name="T40" fmla="*/ 90 w 167"/>
              <a:gd name="T41" fmla="*/ 1786 h 1806"/>
              <a:gd name="T42" fmla="*/ 77 w 167"/>
              <a:gd name="T43" fmla="*/ 1786 h 1806"/>
              <a:gd name="T44" fmla="*/ 151 w 167"/>
              <a:gd name="T45" fmla="*/ 1658 h 1806"/>
              <a:gd name="T46" fmla="*/ 162 w 167"/>
              <a:gd name="T47" fmla="*/ 1655 h 1806"/>
              <a:gd name="T48" fmla="*/ 165 w 167"/>
              <a:gd name="T49" fmla="*/ 1666 h 1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67" h="1806">
                <a:moveTo>
                  <a:pt x="91" y="16"/>
                </a:moveTo>
                <a:lnTo>
                  <a:pt x="91" y="1790"/>
                </a:lnTo>
                <a:lnTo>
                  <a:pt x="75" y="1790"/>
                </a:lnTo>
                <a:lnTo>
                  <a:pt x="75" y="16"/>
                </a:lnTo>
                <a:lnTo>
                  <a:pt x="91" y="16"/>
                </a:lnTo>
                <a:close/>
                <a:moveTo>
                  <a:pt x="2" y="140"/>
                </a:moveTo>
                <a:lnTo>
                  <a:pt x="83" y="0"/>
                </a:lnTo>
                <a:lnTo>
                  <a:pt x="165" y="140"/>
                </a:lnTo>
                <a:cubicBezTo>
                  <a:pt x="167" y="144"/>
                  <a:pt x="166" y="149"/>
                  <a:pt x="162" y="151"/>
                </a:cubicBezTo>
                <a:cubicBezTo>
                  <a:pt x="158" y="154"/>
                  <a:pt x="154" y="152"/>
                  <a:pt x="151" y="148"/>
                </a:cubicBezTo>
                <a:lnTo>
                  <a:pt x="77" y="20"/>
                </a:lnTo>
                <a:lnTo>
                  <a:pt x="90" y="20"/>
                </a:lnTo>
                <a:lnTo>
                  <a:pt x="16" y="148"/>
                </a:lnTo>
                <a:cubicBezTo>
                  <a:pt x="13" y="152"/>
                  <a:pt x="9" y="154"/>
                  <a:pt x="5" y="151"/>
                </a:cubicBezTo>
                <a:cubicBezTo>
                  <a:pt x="1" y="149"/>
                  <a:pt x="0" y="144"/>
                  <a:pt x="2" y="140"/>
                </a:cubicBezTo>
                <a:close/>
                <a:moveTo>
                  <a:pt x="165" y="1666"/>
                </a:moveTo>
                <a:lnTo>
                  <a:pt x="83" y="1806"/>
                </a:lnTo>
                <a:lnTo>
                  <a:pt x="2" y="1666"/>
                </a:lnTo>
                <a:cubicBezTo>
                  <a:pt x="0" y="1662"/>
                  <a:pt x="1" y="1657"/>
                  <a:pt x="5" y="1655"/>
                </a:cubicBezTo>
                <a:cubicBezTo>
                  <a:pt x="9" y="1653"/>
                  <a:pt x="13" y="1654"/>
                  <a:pt x="16" y="1658"/>
                </a:cubicBezTo>
                <a:lnTo>
                  <a:pt x="90" y="1786"/>
                </a:lnTo>
                <a:lnTo>
                  <a:pt x="77" y="1786"/>
                </a:lnTo>
                <a:lnTo>
                  <a:pt x="151" y="1658"/>
                </a:lnTo>
                <a:cubicBezTo>
                  <a:pt x="154" y="1654"/>
                  <a:pt x="158" y="1653"/>
                  <a:pt x="162" y="1655"/>
                </a:cubicBezTo>
                <a:cubicBezTo>
                  <a:pt x="166" y="1657"/>
                  <a:pt x="167" y="1662"/>
                  <a:pt x="165" y="1666"/>
                </a:cubicBez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43" name="TextBox 42"/>
          <p:cNvSpPr txBox="1"/>
          <p:nvPr/>
        </p:nvSpPr>
        <p:spPr>
          <a:xfrm>
            <a:off x="1516134" y="1557338"/>
            <a:ext cx="26321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18557" y="825342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+ </a:t>
            </a:r>
            <a:r>
              <a:rPr lang="en-AU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488598" y="2362045"/>
            <a:ext cx="357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b="1" dirty="0"/>
              <a:t>-</a:t>
            </a:r>
            <a:r>
              <a:rPr lang="en-AU" dirty="0"/>
              <a:t> </a:t>
            </a:r>
            <a:r>
              <a:rPr lang="en-AU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2567408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/>
          <p:cNvCxnSpPr/>
          <p:nvPr/>
        </p:nvCxnSpPr>
        <p:spPr>
          <a:xfrm flipV="1">
            <a:off x="385948" y="1490353"/>
            <a:ext cx="1692234" cy="1686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1097747" y="2185056"/>
            <a:ext cx="220415" cy="445325"/>
            <a:chOff x="1715263" y="231569"/>
            <a:chExt cx="445325" cy="777834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1715263" y="231569"/>
              <a:ext cx="0" cy="51063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1721201" y="380011"/>
              <a:ext cx="439387" cy="3562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715263" y="742208"/>
              <a:ext cx="356260" cy="26719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558140" y="617518"/>
            <a:ext cx="6559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+x (right)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4915" y="176151"/>
            <a:ext cx="5084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+y (in)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396" y="33638"/>
            <a:ext cx="5405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+z (up)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57200" y="912420"/>
            <a:ext cx="356260" cy="267195"/>
          </a:xfrm>
          <a:prstGeom prst="straightConnector1">
            <a:avLst/>
          </a:prstGeom>
          <a:ln w="28575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31567" y="984123"/>
            <a:ext cx="641268" cy="4706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431469" y="1462191"/>
            <a:ext cx="439387" cy="35626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66899" y="1460665"/>
            <a:ext cx="0" cy="4393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31471" y="1806575"/>
            <a:ext cx="0" cy="4393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429488" y="1885021"/>
            <a:ext cx="439387" cy="35626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5318" y="1532990"/>
            <a:ext cx="366155" cy="2795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585" y="1957346"/>
            <a:ext cx="366155" cy="2795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 rot="20863630">
            <a:off x="712436" y="1814201"/>
            <a:ext cx="1087924" cy="1057018"/>
            <a:chOff x="789307" y="1804194"/>
            <a:chExt cx="589808" cy="713911"/>
          </a:xfrm>
        </p:grpSpPr>
        <p:cxnSp>
          <p:nvCxnSpPr>
            <p:cNvPr id="28" name="Straight Arrow Connector 27"/>
            <p:cNvCxnSpPr/>
            <p:nvPr/>
          </p:nvCxnSpPr>
          <p:spPr>
            <a:xfrm flipV="1">
              <a:off x="789307" y="1804194"/>
              <a:ext cx="439387" cy="356260"/>
            </a:xfrm>
            <a:prstGeom prst="straightConnector1">
              <a:avLst/>
            </a:prstGeom>
            <a:ln w="28575">
              <a:solidFill>
                <a:srgbClr val="0099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795338" y="2152651"/>
              <a:ext cx="157875" cy="364785"/>
            </a:xfrm>
            <a:prstGeom prst="line">
              <a:avLst/>
            </a:prstGeom>
            <a:ln w="28575">
              <a:solidFill>
                <a:srgbClr val="00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939728" y="2161845"/>
              <a:ext cx="439387" cy="356260"/>
            </a:xfrm>
            <a:prstGeom prst="straightConnector1">
              <a:avLst/>
            </a:prstGeom>
            <a:ln w="28575">
              <a:solidFill>
                <a:srgbClr val="0099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214438" y="1806575"/>
              <a:ext cx="157875" cy="364785"/>
            </a:xfrm>
            <a:prstGeom prst="line">
              <a:avLst/>
            </a:prstGeom>
            <a:ln w="28575">
              <a:solidFill>
                <a:srgbClr val="00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Arrow Connector 35"/>
          <p:cNvCxnSpPr/>
          <p:nvPr/>
        </p:nvCxnSpPr>
        <p:spPr>
          <a:xfrm flipV="1">
            <a:off x="1721201" y="2545278"/>
            <a:ext cx="439387" cy="35626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160588" y="2561562"/>
            <a:ext cx="641268" cy="4706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708072" y="2902611"/>
            <a:ext cx="607616" cy="452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723902" y="2897126"/>
            <a:ext cx="0" cy="4393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721153" y="3326968"/>
            <a:ext cx="285778" cy="2178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85849" y="1806575"/>
            <a:ext cx="356260" cy="267195"/>
          </a:xfrm>
          <a:prstGeom prst="straightConnector1">
            <a:avLst/>
          </a:prstGeom>
          <a:ln w="28575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226" name="Object 2"/>
          <p:cNvGraphicFramePr>
            <a:graphicFrameLocks noChangeAspect="1"/>
          </p:cNvGraphicFramePr>
          <p:nvPr/>
        </p:nvGraphicFramePr>
        <p:xfrm>
          <a:off x="842963" y="1069975"/>
          <a:ext cx="1651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66" name="Equation" r:id="rId3" imgW="164880" imgH="215640" progId="Equation.DSMT4">
                  <p:embed/>
                </p:oleObj>
              </mc:Choice>
              <mc:Fallback>
                <p:oleObj name="Equation" r:id="rId3" imgW="1648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2963" y="1069975"/>
                        <a:ext cx="1651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998248" y="2873831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A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15318" y="2319646"/>
            <a:ext cx="263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D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379519" y="1665650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C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739735" y="2143496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B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1056904" y="1729388"/>
            <a:ext cx="0" cy="380010"/>
          </a:xfrm>
          <a:prstGeom prst="straightConnector1">
            <a:avLst/>
          </a:prstGeom>
          <a:ln w="28575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1440873" y="2564640"/>
            <a:ext cx="0" cy="380010"/>
          </a:xfrm>
          <a:prstGeom prst="straightConnector1">
            <a:avLst/>
          </a:prstGeom>
          <a:ln w="28575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1576388" y="1728788"/>
            <a:ext cx="257175" cy="269081"/>
          </a:xfrm>
          <a:prstGeom prst="straightConnector1">
            <a:avLst/>
          </a:prstGeom>
          <a:ln w="28575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658318" y="2654138"/>
            <a:ext cx="250144" cy="253641"/>
          </a:xfrm>
          <a:prstGeom prst="straightConnector1">
            <a:avLst/>
          </a:prstGeom>
          <a:ln w="28575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145742" y="148442"/>
            <a:ext cx="589807" cy="734288"/>
            <a:chOff x="1715263" y="231569"/>
            <a:chExt cx="445325" cy="777834"/>
          </a:xfrm>
        </p:grpSpPr>
        <p:cxnSp>
          <p:nvCxnSpPr>
            <p:cNvPr id="61" name="Straight Arrow Connector 60"/>
            <p:cNvCxnSpPr/>
            <p:nvPr/>
          </p:nvCxnSpPr>
          <p:spPr>
            <a:xfrm flipV="1">
              <a:off x="1715263" y="231569"/>
              <a:ext cx="0" cy="51063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1721201" y="380011"/>
              <a:ext cx="439387" cy="3562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1715263" y="742208"/>
              <a:ext cx="356260" cy="26719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>
            <a:off x="291667" y="1294410"/>
            <a:ext cx="317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>
                <a:solidFill>
                  <a:srgbClr val="FF0000"/>
                </a:solidFill>
              </a:rPr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001730" y="2729345"/>
            <a:ext cx="282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>
                <a:solidFill>
                  <a:srgbClr val="009900"/>
                </a:solidFill>
              </a:rPr>
              <a:t>S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 flipV="1">
            <a:off x="1425039" y="2137558"/>
            <a:ext cx="735549" cy="23752"/>
          </a:xfrm>
          <a:prstGeom prst="straightConnector1">
            <a:avLst/>
          </a:prstGeom>
          <a:ln w="19050">
            <a:solidFill>
              <a:srgbClr val="FF33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227" name="Object 3"/>
          <p:cNvGraphicFramePr>
            <a:graphicFrameLocks noChangeAspect="1"/>
          </p:cNvGraphicFramePr>
          <p:nvPr/>
        </p:nvGraphicFramePr>
        <p:xfrm>
          <a:off x="2160588" y="202146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67" name="Equation" r:id="rId5" imgW="164880" imgH="228600" progId="Equation.DSMT4">
                  <p:embed/>
                </p:oleObj>
              </mc:Choice>
              <mc:Fallback>
                <p:oleObj name="Equation" r:id="rId5" imgW="1648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588" y="2021465"/>
                        <a:ext cx="1651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TextBox 70"/>
          <p:cNvSpPr txBox="1"/>
          <p:nvPr/>
        </p:nvSpPr>
        <p:spPr>
          <a:xfrm>
            <a:off x="2333501" y="1971304"/>
            <a:ext cx="16269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3399"/>
                </a:solidFill>
              </a:rPr>
              <a:t>vector showing direction of loop which is perpendicular to plane of the loop</a:t>
            </a:r>
          </a:p>
        </p:txBody>
      </p:sp>
      <p:sp>
        <p:nvSpPr>
          <p:cNvPr id="78" name="Freeform 77"/>
          <p:cNvSpPr/>
          <p:nvPr/>
        </p:nvSpPr>
        <p:spPr>
          <a:xfrm>
            <a:off x="1828800" y="1491343"/>
            <a:ext cx="285997" cy="167244"/>
          </a:xfrm>
          <a:custGeom>
            <a:avLst/>
            <a:gdLst>
              <a:gd name="connsiteX0" fmla="*/ 35626 w 285997"/>
              <a:gd name="connsiteY0" fmla="*/ 123701 h 167244"/>
              <a:gd name="connsiteX1" fmla="*/ 17813 w 285997"/>
              <a:gd name="connsiteY1" fmla="*/ 16823 h 167244"/>
              <a:gd name="connsiteX2" fmla="*/ 142504 w 285997"/>
              <a:gd name="connsiteY2" fmla="*/ 22761 h 167244"/>
              <a:gd name="connsiteX3" fmla="*/ 243444 w 285997"/>
              <a:gd name="connsiteY3" fmla="*/ 82138 h 167244"/>
              <a:gd name="connsiteX4" fmla="*/ 273132 w 285997"/>
              <a:gd name="connsiteY4" fmla="*/ 153389 h 167244"/>
              <a:gd name="connsiteX5" fmla="*/ 166255 w 285997"/>
              <a:gd name="connsiteY5" fmla="*/ 165265 h 167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5997" h="167244">
                <a:moveTo>
                  <a:pt x="35626" y="123701"/>
                </a:moveTo>
                <a:cubicBezTo>
                  <a:pt x="17813" y="78673"/>
                  <a:pt x="0" y="33646"/>
                  <a:pt x="17813" y="16823"/>
                </a:cubicBezTo>
                <a:cubicBezTo>
                  <a:pt x="35626" y="0"/>
                  <a:pt x="104899" y="11875"/>
                  <a:pt x="142504" y="22761"/>
                </a:cubicBezTo>
                <a:cubicBezTo>
                  <a:pt x="180109" y="33647"/>
                  <a:pt x="221673" y="60367"/>
                  <a:pt x="243444" y="82138"/>
                </a:cubicBezTo>
                <a:cubicBezTo>
                  <a:pt x="265215" y="103909"/>
                  <a:pt x="285997" y="139535"/>
                  <a:pt x="273132" y="153389"/>
                </a:cubicBezTo>
                <a:cubicBezTo>
                  <a:pt x="260267" y="167244"/>
                  <a:pt x="213261" y="166254"/>
                  <a:pt x="166255" y="165265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80" name="Straight Connector 79"/>
          <p:cNvCxnSpPr/>
          <p:nvPr/>
        </p:nvCxnSpPr>
        <p:spPr>
          <a:xfrm flipV="1">
            <a:off x="1995488" y="1616869"/>
            <a:ext cx="52387" cy="38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99456" y="1653382"/>
            <a:ext cx="52387" cy="38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2160588" y="1365663"/>
            <a:ext cx="9172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rotation axis (y)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541052" y="2314775"/>
            <a:ext cx="147071" cy="166254"/>
          </a:xfrm>
          <a:prstGeom prst="straightConnector1">
            <a:avLst/>
          </a:prstGeom>
          <a:ln w="19050">
            <a:solidFill>
              <a:srgbClr val="0099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850456" y="2212464"/>
            <a:ext cx="121494" cy="102311"/>
          </a:xfrm>
          <a:prstGeom prst="straightConnector1">
            <a:avLst/>
          </a:prstGeom>
          <a:ln w="19050">
            <a:solidFill>
              <a:srgbClr val="0099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978344" y="2724017"/>
            <a:ext cx="95916" cy="108705"/>
          </a:xfrm>
          <a:prstGeom prst="straightConnector1">
            <a:avLst/>
          </a:prstGeom>
          <a:ln w="19050">
            <a:solidFill>
              <a:srgbClr val="0099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 flipV="1">
            <a:off x="1425952" y="1819363"/>
            <a:ext cx="95917" cy="130930"/>
          </a:xfrm>
          <a:prstGeom prst="straightConnector1">
            <a:avLst/>
          </a:prstGeom>
          <a:ln w="19050">
            <a:solidFill>
              <a:srgbClr val="0099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1546381" y="2339284"/>
            <a:ext cx="2343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i="1" dirty="0">
                <a:solidFill>
                  <a:srgbClr val="009900"/>
                </a:solidFill>
                <a:latin typeface="Batang" pitchFamily="18" charset="-127"/>
                <a:ea typeface="Batang" pitchFamily="18" charset="-127"/>
              </a:rPr>
              <a:t>I</a:t>
            </a:r>
          </a:p>
        </p:txBody>
      </p:sp>
      <p:cxnSp>
        <p:nvCxnSpPr>
          <p:cNvPr id="86" name="Straight Arrow Connector 85"/>
          <p:cNvCxnSpPr/>
          <p:nvPr/>
        </p:nvCxnSpPr>
        <p:spPr>
          <a:xfrm>
            <a:off x="409242" y="2743200"/>
            <a:ext cx="422031" cy="441214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V="1">
            <a:off x="1360942" y="2487424"/>
            <a:ext cx="608535" cy="657552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409242" y="289027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i="1" dirty="0"/>
              <a:t>b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450464" y="288920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i="1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9350867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8286" y="594681"/>
            <a:ext cx="1336431" cy="15986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9" name="Straight Connector 18"/>
          <p:cNvCxnSpPr/>
          <p:nvPr/>
        </p:nvCxnSpPr>
        <p:spPr>
          <a:xfrm>
            <a:off x="1290948" y="671413"/>
            <a:ext cx="1029500" cy="0"/>
          </a:xfrm>
          <a:prstGeom prst="line">
            <a:avLst/>
          </a:prstGeom>
          <a:ln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327322" y="543525"/>
            <a:ext cx="271888" cy="265408"/>
            <a:chOff x="776918" y="2685651"/>
            <a:chExt cx="143876" cy="140447"/>
          </a:xfrm>
        </p:grpSpPr>
        <p:sp>
          <p:nvSpPr>
            <p:cNvPr id="5" name="Oval 4"/>
            <p:cNvSpPr/>
            <p:nvPr/>
          </p:nvSpPr>
          <p:spPr>
            <a:xfrm>
              <a:off x="776918" y="2685651"/>
              <a:ext cx="143876" cy="1404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Oval 5"/>
            <p:cNvSpPr/>
            <p:nvPr/>
          </p:nvSpPr>
          <p:spPr>
            <a:xfrm>
              <a:off x="824878" y="2730411"/>
              <a:ext cx="45719" cy="45719"/>
            </a:xfrm>
            <a:prstGeom prst="ellipse">
              <a:avLst/>
            </a:prstGeom>
            <a:solidFill>
              <a:srgbClr val="00990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818484" y="281354"/>
            <a:ext cx="1342104" cy="965555"/>
          </a:xfrm>
          <a:prstGeom prst="line">
            <a:avLst/>
          </a:prstGeom>
          <a:ln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374801" y="677811"/>
            <a:ext cx="537130" cy="377270"/>
          </a:xfrm>
          <a:prstGeom prst="straightConnector1">
            <a:avLst/>
          </a:prstGeom>
          <a:ln w="28575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65891" y="671417"/>
            <a:ext cx="883334" cy="748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4274" name="Object 2"/>
          <p:cNvGraphicFramePr>
            <a:graphicFrameLocks noChangeAspect="1"/>
          </p:cNvGraphicFramePr>
          <p:nvPr/>
        </p:nvGraphicFramePr>
        <p:xfrm>
          <a:off x="1631197" y="1054287"/>
          <a:ext cx="1778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70" name="Equation" r:id="rId3" imgW="177480" imgH="215640" progId="Equation.DSMT4">
                  <p:embed/>
                </p:oleObj>
              </mc:Choice>
              <mc:Fallback>
                <p:oleObj name="Equation" r:id="rId3" imgW="1774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1197" y="1054287"/>
                        <a:ext cx="1778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716758" y="728981"/>
            <a:ext cx="2584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i="1" dirty="0">
                <a:sym typeface="Symbol"/>
              </a:rPr>
              <a:t></a:t>
            </a:r>
            <a:endParaRPr lang="en-AU" sz="1100" i="1" dirty="0"/>
          </a:p>
        </p:txBody>
      </p:sp>
      <p:sp>
        <p:nvSpPr>
          <p:cNvPr id="21" name="Freeform 20"/>
          <p:cNvSpPr/>
          <p:nvPr/>
        </p:nvSpPr>
        <p:spPr>
          <a:xfrm>
            <a:off x="1624179" y="665018"/>
            <a:ext cx="175847" cy="179044"/>
          </a:xfrm>
          <a:custGeom>
            <a:avLst/>
            <a:gdLst>
              <a:gd name="connsiteX0" fmla="*/ 57550 w 175847"/>
              <a:gd name="connsiteY0" fmla="*/ 0 h 179044"/>
              <a:gd name="connsiteX1" fmla="*/ 166255 w 175847"/>
              <a:gd name="connsiteY1" fmla="*/ 140677 h 179044"/>
              <a:gd name="connsiteX2" fmla="*/ 0 w 175847"/>
              <a:gd name="connsiteY2" fmla="*/ 179044 h 179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847" h="179044">
                <a:moveTo>
                  <a:pt x="57550" y="0"/>
                </a:moveTo>
                <a:cubicBezTo>
                  <a:pt x="116698" y="55418"/>
                  <a:pt x="175847" y="110836"/>
                  <a:pt x="166255" y="140677"/>
                </a:cubicBezTo>
                <a:cubicBezTo>
                  <a:pt x="156663" y="170518"/>
                  <a:pt x="78331" y="174781"/>
                  <a:pt x="0" y="179044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54275" name="Object 3"/>
          <p:cNvGraphicFramePr>
            <a:graphicFrameLocks noChangeAspect="1"/>
          </p:cNvGraphicFramePr>
          <p:nvPr/>
        </p:nvGraphicFramePr>
        <p:xfrm>
          <a:off x="793306" y="351906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71" name="Equation" r:id="rId5" imgW="152280" imgH="241200" progId="Equation.DSMT4">
                  <p:embed/>
                </p:oleObj>
              </mc:Choice>
              <mc:Fallback>
                <p:oleObj name="Equation" r:id="rId5" imgW="1522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306" y="351906"/>
                        <a:ext cx="1524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198227" y="274959"/>
            <a:ext cx="4780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pivot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0" y="863244"/>
            <a:ext cx="9669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axis of rotation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92292" y="140677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>
                <a:solidFill>
                  <a:srgbClr val="FF0000"/>
                </a:solidFill>
              </a:rPr>
              <a:t>line of action of </a:t>
            </a:r>
            <a:r>
              <a:rPr lang="en-AU" sz="1000" i="1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27" name="Freeform 26"/>
          <p:cNvSpPr/>
          <p:nvPr/>
        </p:nvSpPr>
        <p:spPr>
          <a:xfrm>
            <a:off x="2346747" y="594680"/>
            <a:ext cx="70338" cy="268565"/>
          </a:xfrm>
          <a:custGeom>
            <a:avLst/>
            <a:gdLst>
              <a:gd name="connsiteX0" fmla="*/ 0 w 70338"/>
              <a:gd name="connsiteY0" fmla="*/ 0 h 268565"/>
              <a:gd name="connsiteX1" fmla="*/ 70338 w 70338"/>
              <a:gd name="connsiteY1" fmla="*/ 127888 h 268565"/>
              <a:gd name="connsiteX2" fmla="*/ 0 w 70338"/>
              <a:gd name="connsiteY2" fmla="*/ 268565 h 268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338" h="268565">
                <a:moveTo>
                  <a:pt x="0" y="0"/>
                </a:moveTo>
                <a:cubicBezTo>
                  <a:pt x="35169" y="41563"/>
                  <a:pt x="70338" y="83127"/>
                  <a:pt x="70338" y="127888"/>
                </a:cubicBezTo>
                <a:cubicBezTo>
                  <a:pt x="70338" y="172649"/>
                  <a:pt x="35169" y="220607"/>
                  <a:pt x="0" y="268565"/>
                </a:cubicBezTo>
              </a:path>
            </a:pathLst>
          </a:cu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TextBox 27"/>
          <p:cNvSpPr txBox="1"/>
          <p:nvPr/>
        </p:nvSpPr>
        <p:spPr>
          <a:xfrm>
            <a:off x="1770554" y="332508"/>
            <a:ext cx="1162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clockwise rotation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7072" y="1195753"/>
            <a:ext cx="14205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>
                <a:solidFill>
                  <a:srgbClr val="FF0000"/>
                </a:solidFill>
              </a:rPr>
              <a:t>point of application of </a:t>
            </a:r>
            <a:r>
              <a:rPr lang="en-AU" sz="1000" i="1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30" name="Freeform 29"/>
          <p:cNvSpPr/>
          <p:nvPr/>
        </p:nvSpPr>
        <p:spPr>
          <a:xfrm>
            <a:off x="946372" y="799301"/>
            <a:ext cx="415636" cy="454002"/>
          </a:xfrm>
          <a:custGeom>
            <a:avLst/>
            <a:gdLst>
              <a:gd name="connsiteX0" fmla="*/ 0 w 415636"/>
              <a:gd name="connsiteY0" fmla="*/ 454002 h 454002"/>
              <a:gd name="connsiteX1" fmla="*/ 300537 w 415636"/>
              <a:gd name="connsiteY1" fmla="*/ 262170 h 454002"/>
              <a:gd name="connsiteX2" fmla="*/ 415636 w 415636"/>
              <a:gd name="connsiteY2" fmla="*/ 0 h 454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5636" h="454002">
                <a:moveTo>
                  <a:pt x="0" y="454002"/>
                </a:moveTo>
                <a:cubicBezTo>
                  <a:pt x="115632" y="395919"/>
                  <a:pt x="231264" y="337837"/>
                  <a:pt x="300537" y="262170"/>
                </a:cubicBezTo>
                <a:cubicBezTo>
                  <a:pt x="369810" y="186503"/>
                  <a:pt x="392723" y="93251"/>
                  <a:pt x="415636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Rectangle 30"/>
          <p:cNvSpPr/>
          <p:nvPr/>
        </p:nvSpPr>
        <p:spPr>
          <a:xfrm>
            <a:off x="740686" y="2300823"/>
            <a:ext cx="1336431" cy="15986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2" name="Straight Connector 31"/>
          <p:cNvCxnSpPr/>
          <p:nvPr/>
        </p:nvCxnSpPr>
        <p:spPr>
          <a:xfrm>
            <a:off x="1443348" y="2377555"/>
            <a:ext cx="717240" cy="1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479722" y="2249667"/>
            <a:ext cx="271888" cy="265408"/>
            <a:chOff x="776918" y="2685651"/>
            <a:chExt cx="143876" cy="140447"/>
          </a:xfrm>
        </p:grpSpPr>
        <p:sp>
          <p:nvSpPr>
            <p:cNvPr id="34" name="Oval 33"/>
            <p:cNvSpPr/>
            <p:nvPr/>
          </p:nvSpPr>
          <p:spPr>
            <a:xfrm>
              <a:off x="776918" y="2685651"/>
              <a:ext cx="143876" cy="1404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" name="Oval 34"/>
            <p:cNvSpPr/>
            <p:nvPr/>
          </p:nvSpPr>
          <p:spPr>
            <a:xfrm>
              <a:off x="824878" y="2730411"/>
              <a:ext cx="45719" cy="45719"/>
            </a:xfrm>
            <a:prstGeom prst="ellipse">
              <a:avLst/>
            </a:prstGeom>
            <a:solidFill>
              <a:srgbClr val="00990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6" name="Straight Connector 35"/>
          <p:cNvCxnSpPr/>
          <p:nvPr/>
        </p:nvCxnSpPr>
        <p:spPr>
          <a:xfrm>
            <a:off x="722568" y="1806575"/>
            <a:ext cx="1438020" cy="1026147"/>
          </a:xfrm>
          <a:prstGeom prst="line">
            <a:avLst/>
          </a:prstGeom>
          <a:ln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527201" y="2383953"/>
            <a:ext cx="537130" cy="377270"/>
          </a:xfrm>
          <a:prstGeom prst="straightConnector1">
            <a:avLst/>
          </a:prstGeom>
          <a:ln w="28575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618291" y="2377559"/>
            <a:ext cx="883334" cy="748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Object 2"/>
          <p:cNvGraphicFramePr>
            <a:graphicFrameLocks noChangeAspect="1"/>
          </p:cNvGraphicFramePr>
          <p:nvPr/>
        </p:nvGraphicFramePr>
        <p:xfrm>
          <a:off x="1783597" y="2760429"/>
          <a:ext cx="1778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72" name="Equation" r:id="rId7" imgW="177480" imgH="215640" progId="Equation.DSMT4">
                  <p:embed/>
                </p:oleObj>
              </mc:Choice>
              <mc:Fallback>
                <p:oleObj name="Equation" r:id="rId7" imgW="1774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3597" y="2760429"/>
                        <a:ext cx="1778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1869158" y="2435123"/>
            <a:ext cx="2584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i="1" dirty="0">
                <a:sym typeface="Symbol"/>
              </a:rPr>
              <a:t></a:t>
            </a:r>
            <a:endParaRPr lang="en-AU" sz="1100" i="1" dirty="0"/>
          </a:p>
        </p:txBody>
      </p:sp>
      <p:sp>
        <p:nvSpPr>
          <p:cNvPr id="41" name="Freeform 40"/>
          <p:cNvSpPr/>
          <p:nvPr/>
        </p:nvSpPr>
        <p:spPr>
          <a:xfrm>
            <a:off x="1776579" y="2371160"/>
            <a:ext cx="175847" cy="179044"/>
          </a:xfrm>
          <a:custGeom>
            <a:avLst/>
            <a:gdLst>
              <a:gd name="connsiteX0" fmla="*/ 57550 w 175847"/>
              <a:gd name="connsiteY0" fmla="*/ 0 h 179044"/>
              <a:gd name="connsiteX1" fmla="*/ 166255 w 175847"/>
              <a:gd name="connsiteY1" fmla="*/ 140677 h 179044"/>
              <a:gd name="connsiteX2" fmla="*/ 0 w 175847"/>
              <a:gd name="connsiteY2" fmla="*/ 179044 h 179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847" h="179044">
                <a:moveTo>
                  <a:pt x="57550" y="0"/>
                </a:moveTo>
                <a:cubicBezTo>
                  <a:pt x="116698" y="55418"/>
                  <a:pt x="175847" y="110836"/>
                  <a:pt x="166255" y="140677"/>
                </a:cubicBezTo>
                <a:cubicBezTo>
                  <a:pt x="156663" y="170518"/>
                  <a:pt x="78331" y="174781"/>
                  <a:pt x="0" y="179044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42" name="Object 3"/>
          <p:cNvGraphicFramePr>
            <a:graphicFrameLocks noChangeAspect="1"/>
          </p:cNvGraphicFramePr>
          <p:nvPr/>
        </p:nvGraphicFramePr>
        <p:xfrm>
          <a:off x="958495" y="2544023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73" name="Equation" r:id="rId8" imgW="152280" imgH="241200" progId="Equation.DSMT4">
                  <p:embed/>
                </p:oleObj>
              </mc:Choice>
              <mc:Fallback>
                <p:oleObj name="Equation" r:id="rId8" imgW="1522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8495" y="2544023"/>
                        <a:ext cx="1524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9" name="Straight Connector 48"/>
          <p:cNvCxnSpPr>
            <a:stCxn id="35" idx="7"/>
          </p:cNvCxnSpPr>
          <p:nvPr/>
        </p:nvCxnSpPr>
        <p:spPr>
          <a:xfrm flipV="1">
            <a:off x="644098" y="1956688"/>
            <a:ext cx="289485" cy="390217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882428" y="2039815"/>
            <a:ext cx="70338" cy="511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5400000">
            <a:off x="951706" y="2032365"/>
            <a:ext cx="70338" cy="511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52"/>
          <p:cNvSpPr/>
          <p:nvPr/>
        </p:nvSpPr>
        <p:spPr>
          <a:xfrm>
            <a:off x="1116890" y="2206070"/>
            <a:ext cx="149202" cy="172649"/>
          </a:xfrm>
          <a:custGeom>
            <a:avLst/>
            <a:gdLst>
              <a:gd name="connsiteX0" fmla="*/ 136413 w 149202"/>
              <a:gd name="connsiteY0" fmla="*/ 172649 h 172649"/>
              <a:gd name="connsiteX1" fmla="*/ 2131 w 149202"/>
              <a:gd name="connsiteY1" fmla="*/ 44761 h 172649"/>
              <a:gd name="connsiteX2" fmla="*/ 149202 w 149202"/>
              <a:gd name="connsiteY2" fmla="*/ 0 h 172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202" h="172649">
                <a:moveTo>
                  <a:pt x="136413" y="172649"/>
                </a:moveTo>
                <a:cubicBezTo>
                  <a:pt x="68206" y="123092"/>
                  <a:pt x="0" y="73536"/>
                  <a:pt x="2131" y="44761"/>
                </a:cubicBezTo>
                <a:cubicBezTo>
                  <a:pt x="4262" y="15986"/>
                  <a:pt x="76732" y="7993"/>
                  <a:pt x="149202" y="0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4" name="TextBox 53"/>
          <p:cNvSpPr txBox="1"/>
          <p:nvPr/>
        </p:nvSpPr>
        <p:spPr>
          <a:xfrm>
            <a:off x="1242166" y="2050387"/>
            <a:ext cx="2584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i="1" dirty="0">
                <a:sym typeface="Symbol"/>
              </a:rPr>
              <a:t></a:t>
            </a:r>
            <a:endParaRPr lang="en-AU" sz="1100" i="1" dirty="0"/>
          </a:p>
        </p:txBody>
      </p:sp>
      <p:graphicFrame>
        <p:nvGraphicFramePr>
          <p:cNvPr id="54278" name="Object 6"/>
          <p:cNvGraphicFramePr>
            <a:graphicFrameLocks noChangeAspect="1"/>
          </p:cNvGraphicFramePr>
          <p:nvPr/>
        </p:nvGraphicFramePr>
        <p:xfrm>
          <a:off x="839966" y="1565275"/>
          <a:ext cx="863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74" name="Equation" r:id="rId10" imgW="863280" imgH="241200" progId="Equation.DSMT4">
                  <p:embed/>
                </p:oleObj>
              </mc:Choice>
              <mc:Fallback>
                <p:oleObj name="Equation" r:id="rId10" imgW="8632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9966" y="1565275"/>
                        <a:ext cx="8636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115099" y="1560354"/>
            <a:ext cx="6815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lever arm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0" y="1509080"/>
            <a:ext cx="41819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reeform 61"/>
          <p:cNvSpPr/>
          <p:nvPr/>
        </p:nvSpPr>
        <p:spPr>
          <a:xfrm>
            <a:off x="427360" y="1771250"/>
            <a:ext cx="307997" cy="351693"/>
          </a:xfrm>
          <a:custGeom>
            <a:avLst/>
            <a:gdLst>
              <a:gd name="connsiteX0" fmla="*/ 71404 w 307997"/>
              <a:gd name="connsiteY0" fmla="*/ 0 h 351693"/>
              <a:gd name="connsiteX1" fmla="*/ 39432 w 307997"/>
              <a:gd name="connsiteY1" fmla="*/ 153466 h 351693"/>
              <a:gd name="connsiteX2" fmla="*/ 307997 w 307997"/>
              <a:gd name="connsiteY2" fmla="*/ 351693 h 351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997" h="351693">
                <a:moveTo>
                  <a:pt x="71404" y="0"/>
                </a:moveTo>
                <a:cubicBezTo>
                  <a:pt x="35702" y="47425"/>
                  <a:pt x="0" y="94851"/>
                  <a:pt x="39432" y="153466"/>
                </a:cubicBezTo>
                <a:cubicBezTo>
                  <a:pt x="78864" y="212081"/>
                  <a:pt x="193430" y="281887"/>
                  <a:pt x="307997" y="351693"/>
                </a:cubicBezTo>
              </a:path>
            </a:pathLst>
          </a:cu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3" name="Rectangle 62"/>
          <p:cNvSpPr/>
          <p:nvPr/>
        </p:nvSpPr>
        <p:spPr>
          <a:xfrm>
            <a:off x="2478798" y="2312555"/>
            <a:ext cx="1336431" cy="15986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4" name="Straight Connector 63"/>
          <p:cNvCxnSpPr/>
          <p:nvPr/>
        </p:nvCxnSpPr>
        <p:spPr>
          <a:xfrm>
            <a:off x="3181460" y="2389287"/>
            <a:ext cx="821438" cy="2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/>
          <p:cNvGrpSpPr/>
          <p:nvPr/>
        </p:nvGrpSpPr>
        <p:grpSpPr>
          <a:xfrm>
            <a:off x="2217834" y="2261399"/>
            <a:ext cx="271888" cy="265408"/>
            <a:chOff x="776918" y="2685651"/>
            <a:chExt cx="143876" cy="140447"/>
          </a:xfrm>
        </p:grpSpPr>
        <p:sp>
          <p:nvSpPr>
            <p:cNvPr id="66" name="Oval 65"/>
            <p:cNvSpPr/>
            <p:nvPr/>
          </p:nvSpPr>
          <p:spPr>
            <a:xfrm>
              <a:off x="776918" y="2685651"/>
              <a:ext cx="143876" cy="1404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7" name="Oval 66"/>
            <p:cNvSpPr/>
            <p:nvPr/>
          </p:nvSpPr>
          <p:spPr>
            <a:xfrm>
              <a:off x="824878" y="2730411"/>
              <a:ext cx="45719" cy="45719"/>
            </a:xfrm>
            <a:prstGeom prst="ellipse">
              <a:avLst/>
            </a:prstGeom>
            <a:solidFill>
              <a:srgbClr val="00990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8" name="Straight Connector 67"/>
          <p:cNvCxnSpPr/>
          <p:nvPr/>
        </p:nvCxnSpPr>
        <p:spPr>
          <a:xfrm>
            <a:off x="2460680" y="1818307"/>
            <a:ext cx="1590420" cy="1146476"/>
          </a:xfrm>
          <a:prstGeom prst="line">
            <a:avLst/>
          </a:prstGeom>
          <a:ln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3265313" y="2395685"/>
            <a:ext cx="507386" cy="365538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2356403" y="2389291"/>
            <a:ext cx="883334" cy="748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1" name="Object 2"/>
          <p:cNvGraphicFramePr>
            <a:graphicFrameLocks noChangeAspect="1"/>
          </p:cNvGraphicFramePr>
          <p:nvPr/>
        </p:nvGraphicFramePr>
        <p:xfrm>
          <a:off x="3835035" y="2612300"/>
          <a:ext cx="1778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75" name="Equation" r:id="rId12" imgW="177480" imgH="215640" progId="Equation.DSMT4">
                  <p:embed/>
                </p:oleObj>
              </mc:Choice>
              <mc:Fallback>
                <p:oleObj name="Equation" r:id="rId12" imgW="1774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5035" y="2612300"/>
                        <a:ext cx="1778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TextBox 71"/>
          <p:cNvSpPr txBox="1"/>
          <p:nvPr/>
        </p:nvSpPr>
        <p:spPr>
          <a:xfrm>
            <a:off x="3390682" y="2565492"/>
            <a:ext cx="2584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i="1" dirty="0">
                <a:sym typeface="Symbol"/>
              </a:rPr>
              <a:t></a:t>
            </a:r>
            <a:endParaRPr lang="en-AU" sz="1100" i="1" dirty="0"/>
          </a:p>
        </p:txBody>
      </p:sp>
      <p:sp>
        <p:nvSpPr>
          <p:cNvPr id="73" name="Freeform 72"/>
          <p:cNvSpPr/>
          <p:nvPr/>
        </p:nvSpPr>
        <p:spPr>
          <a:xfrm>
            <a:off x="3514691" y="2382892"/>
            <a:ext cx="175847" cy="179044"/>
          </a:xfrm>
          <a:custGeom>
            <a:avLst/>
            <a:gdLst>
              <a:gd name="connsiteX0" fmla="*/ 57550 w 175847"/>
              <a:gd name="connsiteY0" fmla="*/ 0 h 179044"/>
              <a:gd name="connsiteX1" fmla="*/ 166255 w 175847"/>
              <a:gd name="connsiteY1" fmla="*/ 140677 h 179044"/>
              <a:gd name="connsiteX2" fmla="*/ 0 w 175847"/>
              <a:gd name="connsiteY2" fmla="*/ 179044 h 179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847" h="179044">
                <a:moveTo>
                  <a:pt x="57550" y="0"/>
                </a:moveTo>
                <a:cubicBezTo>
                  <a:pt x="116698" y="55418"/>
                  <a:pt x="175847" y="110836"/>
                  <a:pt x="166255" y="140677"/>
                </a:cubicBezTo>
                <a:cubicBezTo>
                  <a:pt x="156663" y="170518"/>
                  <a:pt x="78331" y="174781"/>
                  <a:pt x="0" y="179044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74" name="Object 3"/>
          <p:cNvGraphicFramePr>
            <a:graphicFrameLocks noChangeAspect="1"/>
          </p:cNvGraphicFramePr>
          <p:nvPr/>
        </p:nvGraphicFramePr>
        <p:xfrm>
          <a:off x="2632663" y="206978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76" name="Equation" r:id="rId13" imgW="152280" imgH="241200" progId="Equation.DSMT4">
                  <p:embed/>
                </p:oleObj>
              </mc:Choice>
              <mc:Fallback>
                <p:oleObj name="Equation" r:id="rId13" imgW="1522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2663" y="2069780"/>
                        <a:ext cx="1524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2" name="Straight Connector 81"/>
          <p:cNvCxnSpPr/>
          <p:nvPr/>
        </p:nvCxnSpPr>
        <p:spPr>
          <a:xfrm>
            <a:off x="3269854" y="2764696"/>
            <a:ext cx="498763" cy="0"/>
          </a:xfrm>
          <a:prstGeom prst="line">
            <a:avLst/>
          </a:prstGeom>
          <a:ln w="19050">
            <a:solidFill>
              <a:srgbClr val="FF339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3267541" y="2397902"/>
            <a:ext cx="0" cy="370876"/>
          </a:xfrm>
          <a:prstGeom prst="straightConnector1">
            <a:avLst/>
          </a:prstGeom>
          <a:ln w="28575">
            <a:solidFill>
              <a:srgbClr val="FF33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4281" name="Object 9"/>
          <p:cNvGraphicFramePr>
            <a:graphicFrameLocks noChangeAspect="1"/>
          </p:cNvGraphicFramePr>
          <p:nvPr/>
        </p:nvGraphicFramePr>
        <p:xfrm>
          <a:off x="2387511" y="2799462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77" name="Equation" r:id="rId14" imgW="888840" imgH="241200" progId="Equation.DSMT4">
                  <p:embed/>
                </p:oleObj>
              </mc:Choice>
              <mc:Fallback>
                <p:oleObj name="Equation" r:id="rId14" imgW="8888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7511" y="2799462"/>
                        <a:ext cx="8890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Freeform 86"/>
          <p:cNvSpPr/>
          <p:nvPr/>
        </p:nvSpPr>
        <p:spPr>
          <a:xfrm rot="7129472">
            <a:off x="3405021" y="2618035"/>
            <a:ext cx="179043" cy="101245"/>
          </a:xfrm>
          <a:custGeom>
            <a:avLst/>
            <a:gdLst>
              <a:gd name="connsiteX0" fmla="*/ 0 w 179043"/>
              <a:gd name="connsiteY0" fmla="*/ 31972 h 101245"/>
              <a:gd name="connsiteX1" fmla="*/ 140677 w 179043"/>
              <a:gd name="connsiteY1" fmla="*/ 95916 h 101245"/>
              <a:gd name="connsiteX2" fmla="*/ 179043 w 179043"/>
              <a:gd name="connsiteY2" fmla="*/ 0 h 101245"/>
              <a:gd name="connsiteX3" fmla="*/ 179043 w 179043"/>
              <a:gd name="connsiteY3" fmla="*/ 0 h 101245"/>
              <a:gd name="connsiteX4" fmla="*/ 179043 w 179043"/>
              <a:gd name="connsiteY4" fmla="*/ 0 h 101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043" h="101245">
                <a:moveTo>
                  <a:pt x="0" y="31972"/>
                </a:moveTo>
                <a:cubicBezTo>
                  <a:pt x="55418" y="66608"/>
                  <a:pt x="110836" y="101245"/>
                  <a:pt x="140677" y="95916"/>
                </a:cubicBezTo>
                <a:cubicBezTo>
                  <a:pt x="170518" y="90587"/>
                  <a:pt x="179043" y="0"/>
                  <a:pt x="179043" y="0"/>
                </a:cubicBezTo>
                <a:lnTo>
                  <a:pt x="179043" y="0"/>
                </a:lnTo>
                <a:lnTo>
                  <a:pt x="179043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8" name="Freeform 87"/>
          <p:cNvSpPr/>
          <p:nvPr/>
        </p:nvSpPr>
        <p:spPr>
          <a:xfrm>
            <a:off x="2743200" y="2563091"/>
            <a:ext cx="479580" cy="212081"/>
          </a:xfrm>
          <a:custGeom>
            <a:avLst/>
            <a:gdLst>
              <a:gd name="connsiteX0" fmla="*/ 0 w 479580"/>
              <a:gd name="connsiteY0" fmla="*/ 212081 h 212081"/>
              <a:gd name="connsiteX1" fmla="*/ 191832 w 479580"/>
              <a:gd name="connsiteY1" fmla="*/ 33038 h 212081"/>
              <a:gd name="connsiteX2" fmla="*/ 479580 w 479580"/>
              <a:gd name="connsiteY2" fmla="*/ 13854 h 212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9580" h="212081">
                <a:moveTo>
                  <a:pt x="0" y="212081"/>
                </a:moveTo>
                <a:cubicBezTo>
                  <a:pt x="55951" y="139078"/>
                  <a:pt x="111902" y="66076"/>
                  <a:pt x="191832" y="33038"/>
                </a:cubicBezTo>
                <a:cubicBezTo>
                  <a:pt x="271762" y="0"/>
                  <a:pt x="375671" y="6927"/>
                  <a:pt x="479580" y="13854"/>
                </a:cubicBezTo>
              </a:path>
            </a:pathLst>
          </a:cu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54282" name="Object 10"/>
          <p:cNvGraphicFramePr>
            <a:graphicFrameLocks noChangeAspect="1"/>
          </p:cNvGraphicFramePr>
          <p:nvPr/>
        </p:nvGraphicFramePr>
        <p:xfrm>
          <a:off x="3453645" y="2768165"/>
          <a:ext cx="1905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78" name="Equation" r:id="rId16" imgW="190440" imgH="266400" progId="Equation.DSMT4">
                  <p:embed/>
                </p:oleObj>
              </mc:Choice>
              <mc:Fallback>
                <p:oleObj name="Equation" r:id="rId16" imgW="190440" imgH="26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3645" y="2768165"/>
                        <a:ext cx="1905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2" name="Straight Connector 91"/>
          <p:cNvCxnSpPr/>
          <p:nvPr/>
        </p:nvCxnSpPr>
        <p:spPr>
          <a:xfrm>
            <a:off x="2173376" y="1515480"/>
            <a:ext cx="0" cy="1796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2978731" y="951705"/>
            <a:ext cx="537130" cy="377270"/>
          </a:xfrm>
          <a:prstGeom prst="straightConnector1">
            <a:avLst/>
          </a:prstGeom>
          <a:ln w="28575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V="1">
            <a:off x="2984221" y="945311"/>
            <a:ext cx="883334" cy="748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 94"/>
          <p:cNvSpPr/>
          <p:nvPr/>
        </p:nvSpPr>
        <p:spPr>
          <a:xfrm>
            <a:off x="3273936" y="946372"/>
            <a:ext cx="220607" cy="237659"/>
          </a:xfrm>
          <a:custGeom>
            <a:avLst/>
            <a:gdLst>
              <a:gd name="connsiteX0" fmla="*/ 0 w 220607"/>
              <a:gd name="connsiteY0" fmla="*/ 198227 h 237659"/>
              <a:gd name="connsiteX1" fmla="*/ 191832 w 220607"/>
              <a:gd name="connsiteY1" fmla="*/ 204621 h 237659"/>
              <a:gd name="connsiteX2" fmla="*/ 172649 w 220607"/>
              <a:gd name="connsiteY2" fmla="*/ 0 h 237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0607" h="237659">
                <a:moveTo>
                  <a:pt x="0" y="198227"/>
                </a:moveTo>
                <a:cubicBezTo>
                  <a:pt x="81528" y="217943"/>
                  <a:pt x="163057" y="237659"/>
                  <a:pt x="191832" y="204621"/>
                </a:cubicBezTo>
                <a:cubicBezTo>
                  <a:pt x="220607" y="171583"/>
                  <a:pt x="196628" y="85791"/>
                  <a:pt x="172649" y="0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6" name="TextBox 95"/>
          <p:cNvSpPr txBox="1"/>
          <p:nvPr/>
        </p:nvSpPr>
        <p:spPr>
          <a:xfrm>
            <a:off x="3192800" y="919748"/>
            <a:ext cx="2584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i="1" dirty="0">
                <a:sym typeface="Symbol"/>
              </a:rPr>
              <a:t></a:t>
            </a:r>
            <a:endParaRPr lang="en-AU" sz="1100" i="1" dirty="0"/>
          </a:p>
        </p:txBody>
      </p:sp>
      <p:graphicFrame>
        <p:nvGraphicFramePr>
          <p:cNvPr id="54283" name="Object 11"/>
          <p:cNvGraphicFramePr>
            <a:graphicFrameLocks noChangeAspect="1"/>
          </p:cNvGraphicFramePr>
          <p:nvPr/>
        </p:nvGraphicFramePr>
        <p:xfrm>
          <a:off x="3211713" y="1233488"/>
          <a:ext cx="1778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79" name="Equation" r:id="rId18" imgW="177480" imgH="215640" progId="Equation.DSMT4">
                  <p:embed/>
                </p:oleObj>
              </mc:Choice>
              <mc:Fallback>
                <p:oleObj name="Equation" r:id="rId18" imgW="1774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1713" y="1233488"/>
                        <a:ext cx="1778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4" name="Object 12"/>
          <p:cNvGraphicFramePr>
            <a:graphicFrameLocks noChangeAspect="1"/>
          </p:cNvGraphicFramePr>
          <p:nvPr/>
        </p:nvGraphicFramePr>
        <p:xfrm>
          <a:off x="3588450" y="691673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80" name="Equation" r:id="rId19" imgW="152280" imgH="241200" progId="Equation.DSMT4">
                  <p:embed/>
                </p:oleObj>
              </mc:Choice>
              <mc:Fallback>
                <p:oleObj name="Equation" r:id="rId19" imgW="1522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8450" y="691673"/>
                        <a:ext cx="1524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TextBox 74"/>
          <p:cNvSpPr txBox="1"/>
          <p:nvPr/>
        </p:nvSpPr>
        <p:spPr>
          <a:xfrm>
            <a:off x="3351228" y="2326020"/>
            <a:ext cx="2584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i="1" dirty="0">
                <a:sym typeface="Symbol"/>
              </a:rPr>
              <a:t></a:t>
            </a:r>
            <a:endParaRPr lang="en-AU" sz="1100" i="1" dirty="0"/>
          </a:p>
        </p:txBody>
      </p:sp>
    </p:spTree>
    <p:extLst>
      <p:ext uri="{BB962C8B-B14F-4D97-AF65-F5344CB8AC3E}">
        <p14:creationId xmlns:p14="http://schemas.microsoft.com/office/powerpoint/2010/main" val="948853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3056520" y="671417"/>
            <a:ext cx="1048682" cy="831672"/>
          </a:xfrm>
          <a:custGeom>
            <a:avLst/>
            <a:gdLst>
              <a:gd name="connsiteX0" fmla="*/ 0 w 1387586"/>
              <a:gd name="connsiteY0" fmla="*/ 1100904 h 1100904"/>
              <a:gd name="connsiteX1" fmla="*/ 204621 w 1387586"/>
              <a:gd name="connsiteY1" fmla="*/ 857917 h 1100904"/>
              <a:gd name="connsiteX2" fmla="*/ 345298 w 1387586"/>
              <a:gd name="connsiteY2" fmla="*/ 698056 h 1100904"/>
              <a:gd name="connsiteX3" fmla="*/ 511552 w 1387586"/>
              <a:gd name="connsiteY3" fmla="*/ 499830 h 1100904"/>
              <a:gd name="connsiteX4" fmla="*/ 748145 w 1387586"/>
              <a:gd name="connsiteY4" fmla="*/ 282420 h 1100904"/>
              <a:gd name="connsiteX5" fmla="*/ 971949 w 1387586"/>
              <a:gd name="connsiteY5" fmla="*/ 128954 h 1100904"/>
              <a:gd name="connsiteX6" fmla="*/ 1208542 w 1387586"/>
              <a:gd name="connsiteY6" fmla="*/ 20249 h 1100904"/>
              <a:gd name="connsiteX7" fmla="*/ 1387586 w 1387586"/>
              <a:gd name="connsiteY7" fmla="*/ 7461 h 1100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87586" h="1100904">
                <a:moveTo>
                  <a:pt x="0" y="1100904"/>
                </a:moveTo>
                <a:lnTo>
                  <a:pt x="204621" y="857917"/>
                </a:lnTo>
                <a:cubicBezTo>
                  <a:pt x="262171" y="790776"/>
                  <a:pt x="294143" y="757737"/>
                  <a:pt x="345298" y="698056"/>
                </a:cubicBezTo>
                <a:cubicBezTo>
                  <a:pt x="396453" y="638375"/>
                  <a:pt x="444411" y="569103"/>
                  <a:pt x="511552" y="499830"/>
                </a:cubicBezTo>
                <a:cubicBezTo>
                  <a:pt x="578693" y="430557"/>
                  <a:pt x="671412" y="344233"/>
                  <a:pt x="748145" y="282420"/>
                </a:cubicBezTo>
                <a:cubicBezTo>
                  <a:pt x="824878" y="220607"/>
                  <a:pt x="895216" y="172649"/>
                  <a:pt x="971949" y="128954"/>
                </a:cubicBezTo>
                <a:cubicBezTo>
                  <a:pt x="1048682" y="85259"/>
                  <a:pt x="1139269" y="40498"/>
                  <a:pt x="1208542" y="20249"/>
                </a:cubicBezTo>
                <a:cubicBezTo>
                  <a:pt x="1277815" y="0"/>
                  <a:pt x="1332700" y="3730"/>
                  <a:pt x="1387586" y="7461"/>
                </a:cubicBezTo>
              </a:path>
            </a:pathLst>
          </a:cu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2" name="Group 11"/>
          <p:cNvGrpSpPr/>
          <p:nvPr/>
        </p:nvGrpSpPr>
        <p:grpSpPr>
          <a:xfrm>
            <a:off x="95924" y="184428"/>
            <a:ext cx="1272476" cy="1507048"/>
            <a:chOff x="211016" y="184428"/>
            <a:chExt cx="1272476" cy="150704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02848" y="191832"/>
              <a:ext cx="0" cy="13108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09232" y="1502676"/>
              <a:ext cx="1074260" cy="63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5299" name="Object 3"/>
            <p:cNvGraphicFramePr>
              <a:graphicFrameLocks noChangeAspect="1"/>
            </p:cNvGraphicFramePr>
            <p:nvPr/>
          </p:nvGraphicFramePr>
          <p:xfrm>
            <a:off x="217854" y="184428"/>
            <a:ext cx="127000" cy="152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454" name="Equation" r:id="rId3" imgW="126720" imgH="152280" progId="Equation.DSMT4">
                    <p:embed/>
                  </p:oleObj>
                </mc:Choice>
                <mc:Fallback>
                  <p:oleObj name="Equation" r:id="rId3" imgW="126720" imgH="1522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7854" y="184428"/>
                          <a:ext cx="127000" cy="152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/>
            <p:cNvSpPr txBox="1"/>
            <p:nvPr/>
          </p:nvSpPr>
          <p:spPr>
            <a:xfrm>
              <a:off x="211016" y="1460644"/>
              <a:ext cx="39946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(0,0)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405694" y="189755"/>
            <a:ext cx="1272476" cy="1507048"/>
            <a:chOff x="211016" y="184428"/>
            <a:chExt cx="1272476" cy="1507048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402848" y="191832"/>
              <a:ext cx="0" cy="13108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09232" y="1502676"/>
              <a:ext cx="1074260" cy="63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6" name="Object 3"/>
            <p:cNvGraphicFramePr>
              <a:graphicFrameLocks noChangeAspect="1"/>
            </p:cNvGraphicFramePr>
            <p:nvPr/>
          </p:nvGraphicFramePr>
          <p:xfrm>
            <a:off x="217854" y="184428"/>
            <a:ext cx="127000" cy="152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455" name="Equation" r:id="rId5" imgW="126720" imgH="152280" progId="Equation.DSMT4">
                    <p:embed/>
                  </p:oleObj>
                </mc:Choice>
                <mc:Fallback>
                  <p:oleObj name="Equation" r:id="rId5" imgW="126720" imgH="1522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7854" y="184428"/>
                          <a:ext cx="127000" cy="152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TextBox 16"/>
            <p:cNvSpPr txBox="1"/>
            <p:nvPr/>
          </p:nvSpPr>
          <p:spPr>
            <a:xfrm>
              <a:off x="211016" y="1460644"/>
              <a:ext cx="39946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(0,0)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857534" y="189757"/>
            <a:ext cx="1272476" cy="1507048"/>
            <a:chOff x="211016" y="184428"/>
            <a:chExt cx="1272476" cy="1507048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02848" y="191832"/>
              <a:ext cx="0" cy="13108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09232" y="1502676"/>
              <a:ext cx="1074260" cy="63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1" name="Object 3"/>
            <p:cNvGraphicFramePr>
              <a:graphicFrameLocks noChangeAspect="1"/>
            </p:cNvGraphicFramePr>
            <p:nvPr/>
          </p:nvGraphicFramePr>
          <p:xfrm>
            <a:off x="217854" y="184428"/>
            <a:ext cx="127000" cy="152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456" name="Equation" r:id="rId6" imgW="126720" imgH="152280" progId="Equation.DSMT4">
                    <p:embed/>
                  </p:oleObj>
                </mc:Choice>
                <mc:Fallback>
                  <p:oleObj name="Equation" r:id="rId6" imgW="126720" imgH="1522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7854" y="184428"/>
                          <a:ext cx="127000" cy="152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TextBox 21"/>
            <p:cNvSpPr txBox="1"/>
            <p:nvPr/>
          </p:nvSpPr>
          <p:spPr>
            <a:xfrm>
              <a:off x="211016" y="1460644"/>
              <a:ext cx="39946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(0,0)</a:t>
              </a:r>
            </a:p>
          </p:txBody>
        </p:sp>
      </p:grpSp>
      <p:graphicFrame>
        <p:nvGraphicFramePr>
          <p:cNvPr id="55302" name="Object 6"/>
          <p:cNvGraphicFramePr>
            <a:graphicFrameLocks noChangeAspect="1"/>
          </p:cNvGraphicFramePr>
          <p:nvPr/>
        </p:nvGraphicFramePr>
        <p:xfrm>
          <a:off x="1241136" y="1552918"/>
          <a:ext cx="1778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57" name="Equation" r:id="rId7" imgW="177480" imgH="177480" progId="Equation.DSMT4">
                  <p:embed/>
                </p:oleObj>
              </mc:Choice>
              <mc:Fallback>
                <p:oleObj name="Equation" r:id="rId7" imgW="17748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1136" y="1552918"/>
                        <a:ext cx="177800" cy="17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3" name="Object 7"/>
          <p:cNvGraphicFramePr>
            <a:graphicFrameLocks noChangeAspect="1"/>
          </p:cNvGraphicFramePr>
          <p:nvPr/>
        </p:nvGraphicFramePr>
        <p:xfrm>
          <a:off x="2571088" y="1540174"/>
          <a:ext cx="1524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58" name="Equation" r:id="rId9" imgW="152280" imgH="190440" progId="Equation.DSMT4">
                  <p:embed/>
                </p:oleObj>
              </mc:Choice>
              <mc:Fallback>
                <p:oleObj name="Equation" r:id="rId9" imgW="152280" imgH="190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1088" y="1540174"/>
                        <a:ext cx="152400" cy="19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4" name="Object 8"/>
          <p:cNvGraphicFramePr>
            <a:graphicFrameLocks noChangeAspect="1"/>
          </p:cNvGraphicFramePr>
          <p:nvPr/>
        </p:nvGraphicFramePr>
        <p:xfrm>
          <a:off x="3536595" y="1558529"/>
          <a:ext cx="1397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59" name="Equation" r:id="rId11" imgW="139680" imgH="190440" progId="Equation.DSMT4">
                  <p:embed/>
                </p:oleObj>
              </mc:Choice>
              <mc:Fallback>
                <p:oleObj name="Equation" r:id="rId11" imgW="139680" imgH="190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6595" y="1558529"/>
                        <a:ext cx="139700" cy="19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" name="Straight Connector 27"/>
          <p:cNvCxnSpPr/>
          <p:nvPr/>
        </p:nvCxnSpPr>
        <p:spPr>
          <a:xfrm flipV="1">
            <a:off x="295658" y="351690"/>
            <a:ext cx="740236" cy="114731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1611843" y="703386"/>
            <a:ext cx="984289" cy="8009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3056526" y="645836"/>
            <a:ext cx="1048676" cy="12035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305" name="Object 9"/>
          <p:cNvGraphicFramePr>
            <a:graphicFrameLocks noChangeAspect="1"/>
          </p:cNvGraphicFramePr>
          <p:nvPr/>
        </p:nvGraphicFramePr>
        <p:xfrm>
          <a:off x="3978297" y="1547446"/>
          <a:ext cx="200338" cy="16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60" name="Equation" r:id="rId13" imgW="279360" imgH="228600" progId="Equation.DSMT4">
                  <p:embed/>
                </p:oleObj>
              </mc:Choice>
              <mc:Fallback>
                <p:oleObj name="Equation" r:id="rId13" imgW="2793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8297" y="1547446"/>
                        <a:ext cx="200338" cy="16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Straight Connector 34"/>
          <p:cNvCxnSpPr>
            <a:endCxn id="5" idx="7"/>
          </p:cNvCxnSpPr>
          <p:nvPr/>
        </p:nvCxnSpPr>
        <p:spPr>
          <a:xfrm flipH="1" flipV="1">
            <a:off x="4105202" y="677053"/>
            <a:ext cx="6" cy="832027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306" name="Object 10"/>
          <p:cNvGraphicFramePr>
            <a:graphicFrameLocks noChangeAspect="1"/>
          </p:cNvGraphicFramePr>
          <p:nvPr/>
        </p:nvGraphicFramePr>
        <p:xfrm>
          <a:off x="2750705" y="517250"/>
          <a:ext cx="3175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61" name="Equation" r:id="rId15" imgW="317160" imgH="241200" progId="Equation.DSMT4">
                  <p:embed/>
                </p:oleObj>
              </mc:Choice>
              <mc:Fallback>
                <p:oleObj name="Equation" r:id="rId15" imgW="31716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0705" y="517250"/>
                        <a:ext cx="3175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8" name="Object 12"/>
          <p:cNvGraphicFramePr>
            <a:graphicFrameLocks noChangeAspect="1"/>
          </p:cNvGraphicFramePr>
          <p:nvPr/>
        </p:nvGraphicFramePr>
        <p:xfrm>
          <a:off x="1492151" y="1806575"/>
          <a:ext cx="26797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62" name="Equation" r:id="rId17" imgW="2679480" imgH="520560" progId="Equation.DSMT4">
                  <p:embed/>
                </p:oleObj>
              </mc:Choice>
              <mc:Fallback>
                <p:oleObj name="Equation" r:id="rId17" imgW="2679480" imgH="520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2151" y="1806575"/>
                        <a:ext cx="26797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51326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9242" y="345298"/>
            <a:ext cx="1214937" cy="13492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658624" y="601074"/>
            <a:ext cx="786512" cy="869639"/>
          </a:xfrm>
          <a:prstGeom prst="rect">
            <a:avLst/>
          </a:prstGeom>
          <a:noFill/>
          <a:ln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984739" y="1470714"/>
            <a:ext cx="172649" cy="0"/>
          </a:xfrm>
          <a:prstGeom prst="straightConnector1">
            <a:avLst/>
          </a:prstGeom>
          <a:ln w="12700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952766" y="600009"/>
            <a:ext cx="172649" cy="0"/>
          </a:xfrm>
          <a:prstGeom prst="straightConnector1">
            <a:avLst/>
          </a:prstGeom>
          <a:ln w="12700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72487" y="141316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45842" y="33144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3523" y="32611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7129" y="1419555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D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rot="16200000">
            <a:off x="1360944" y="1046552"/>
            <a:ext cx="172649" cy="0"/>
          </a:xfrm>
          <a:prstGeom prst="straightConnector1">
            <a:avLst/>
          </a:prstGeom>
          <a:ln w="12700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5400000">
            <a:off x="574431" y="1078523"/>
            <a:ext cx="172649" cy="0"/>
          </a:xfrm>
          <a:prstGeom prst="straightConnector1">
            <a:avLst/>
          </a:prstGeom>
          <a:ln w="12700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31810" y="652230"/>
            <a:ext cx="243978" cy="307777"/>
          </a:xfrm>
          <a:prstGeom prst="rect">
            <a:avLst/>
          </a:prstGeom>
          <a:noFill/>
          <a:ln>
            <a:solidFill>
              <a:srgbClr val="009900"/>
            </a:solidFill>
          </a:ln>
        </p:spPr>
        <p:txBody>
          <a:bodyPr wrap="none" rtlCol="0">
            <a:spAutoFit/>
          </a:bodyPr>
          <a:lstStyle/>
          <a:p>
            <a:r>
              <a:rPr lang="en-AU" sz="1400" b="1" i="1" dirty="0">
                <a:solidFill>
                  <a:srgbClr val="009900"/>
                </a:solidFill>
                <a:latin typeface="Batang" pitchFamily="18" charset="-127"/>
                <a:ea typeface="Batang" pitchFamily="18" charset="-127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228117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0835" y="549151"/>
            <a:ext cx="1566863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531920" y="546265"/>
            <a:ext cx="2680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8140" y="546265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187" y="619125"/>
            <a:ext cx="41148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56518" y="1305784"/>
            <a:ext cx="5373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brush 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01113" y="860853"/>
            <a:ext cx="5341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brush Y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1701113" y="2195384"/>
            <a:ext cx="268450" cy="185351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894703" y="1869989"/>
            <a:ext cx="193589" cy="807308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927654" y="2370437"/>
            <a:ext cx="40519" cy="19976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969563" y="2205680"/>
            <a:ext cx="284205" cy="164757"/>
          </a:xfrm>
          <a:prstGeom prst="straightConnector1">
            <a:avLst/>
          </a:prstGeom>
          <a:ln w="1905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52807" y="2170584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0000CC"/>
                </a:solidFill>
              </a:rPr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05440" y="2677297"/>
            <a:ext cx="11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force on electron:</a:t>
            </a:r>
          </a:p>
          <a:p>
            <a:r>
              <a:rPr lang="en-AU" dirty="0">
                <a:solidFill>
                  <a:srgbClr val="FF0000"/>
                </a:solidFill>
              </a:rPr>
              <a:t>electrons move from</a:t>
            </a:r>
          </a:p>
          <a:p>
            <a:r>
              <a:rPr lang="en-AU" dirty="0">
                <a:solidFill>
                  <a:srgbClr val="FF0000"/>
                </a:solidFill>
              </a:rPr>
              <a:t>rim of disc to centre</a:t>
            </a:r>
          </a:p>
          <a:p>
            <a:endParaRPr lang="en-AU" dirty="0"/>
          </a:p>
        </p:txBody>
      </p:sp>
      <p:sp>
        <p:nvSpPr>
          <p:cNvPr id="17" name="TextBox 16"/>
          <p:cNvSpPr txBox="1"/>
          <p:nvPr/>
        </p:nvSpPr>
        <p:spPr>
          <a:xfrm>
            <a:off x="2012809" y="1970729"/>
            <a:ext cx="15664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009900"/>
                </a:solidFill>
              </a:rPr>
              <a:t>v </a:t>
            </a:r>
            <a:r>
              <a:rPr lang="en-AU" dirty="0">
                <a:solidFill>
                  <a:srgbClr val="009900"/>
                </a:solidFill>
              </a:rPr>
              <a:t>motion of     electron in disc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27654" y="2409654"/>
            <a:ext cx="2375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7924" y="249793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electrons  move from rim to centre of disc </a:t>
            </a:r>
          </a:p>
          <a:p>
            <a:r>
              <a:rPr lang="en-AU" dirty="0"/>
              <a:t>   </a:t>
            </a:r>
            <a:r>
              <a:rPr lang="en-AU" dirty="0">
                <a:sym typeface="Symbol"/>
              </a:rPr>
              <a:t> current through globe is from Y to X</a:t>
            </a:r>
            <a:endParaRPr lang="en-AU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3225114" y="249793"/>
            <a:ext cx="0" cy="524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225114" y="774357"/>
            <a:ext cx="53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2995660" y="609600"/>
            <a:ext cx="468351" cy="3173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2850292" y="768264"/>
            <a:ext cx="379543" cy="1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718462" y="745524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0000CC"/>
                </a:solidFill>
              </a:rPr>
              <a:t>B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18888" y="452909"/>
            <a:ext cx="2375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009900"/>
                </a:solidFill>
              </a:rPr>
              <a:t>v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263151" y="945593"/>
            <a:ext cx="2375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FF0000"/>
                </a:solidFill>
              </a:rPr>
              <a:t>F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3229835" y="774358"/>
            <a:ext cx="0" cy="31741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229835" y="576649"/>
            <a:ext cx="270882" cy="197709"/>
          </a:xfrm>
          <a:prstGeom prst="straightConnector1">
            <a:avLst/>
          </a:prstGeom>
          <a:ln w="1905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8839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650789" y="523103"/>
            <a:ext cx="150979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50789" y="1256270"/>
            <a:ext cx="150979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50789" y="885568"/>
            <a:ext cx="1828800" cy="0"/>
          </a:xfrm>
          <a:prstGeom prst="line">
            <a:avLst/>
          </a:prstGeom>
          <a:ln w="12700">
            <a:solidFill>
              <a:srgbClr val="FF339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755556" y="209979"/>
            <a:ext cx="73930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/>
              <a:t>E</a:t>
            </a:r>
            <a:r>
              <a:rPr lang="en-AU" dirty="0"/>
              <a:t> </a:t>
            </a:r>
            <a:r>
              <a:rPr lang="en-AU" dirty="0">
                <a:sym typeface="Symbol"/>
              </a:rPr>
              <a:t></a:t>
            </a:r>
            <a:r>
              <a:rPr lang="en-AU" dirty="0"/>
              <a:t> 0    </a:t>
            </a:r>
            <a:r>
              <a:rPr lang="en-AU" i="1" dirty="0"/>
              <a:t>B</a:t>
            </a:r>
            <a:r>
              <a:rPr lang="en-AU" dirty="0"/>
              <a:t> = 0</a:t>
            </a:r>
          </a:p>
        </p:txBody>
      </p:sp>
      <p:sp>
        <p:nvSpPr>
          <p:cNvPr id="16" name="Freeform 15"/>
          <p:cNvSpPr/>
          <p:nvPr/>
        </p:nvSpPr>
        <p:spPr>
          <a:xfrm>
            <a:off x="656967" y="292444"/>
            <a:ext cx="2077995" cy="597243"/>
          </a:xfrm>
          <a:custGeom>
            <a:avLst/>
            <a:gdLst>
              <a:gd name="connsiteX0" fmla="*/ 0 w 490151"/>
              <a:gd name="connsiteY0" fmla="*/ 597243 h 597243"/>
              <a:gd name="connsiteX1" fmla="*/ 181232 w 490151"/>
              <a:gd name="connsiteY1" fmla="*/ 514865 h 597243"/>
              <a:gd name="connsiteX2" fmla="*/ 358346 w 490151"/>
              <a:gd name="connsiteY2" fmla="*/ 271849 h 597243"/>
              <a:gd name="connsiteX3" fmla="*/ 490151 w 490151"/>
              <a:gd name="connsiteY3" fmla="*/ 0 h 597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151" h="597243">
                <a:moveTo>
                  <a:pt x="0" y="597243"/>
                </a:moveTo>
                <a:cubicBezTo>
                  <a:pt x="60754" y="583170"/>
                  <a:pt x="121508" y="569097"/>
                  <a:pt x="181232" y="514865"/>
                </a:cubicBezTo>
                <a:cubicBezTo>
                  <a:pt x="240956" y="460633"/>
                  <a:pt x="306860" y="357660"/>
                  <a:pt x="358346" y="271849"/>
                </a:cubicBezTo>
                <a:cubicBezTo>
                  <a:pt x="409832" y="186038"/>
                  <a:pt x="449991" y="93019"/>
                  <a:pt x="490151" y="0"/>
                </a:cubicBezTo>
              </a:path>
            </a:pathLst>
          </a:custGeom>
          <a:noFill/>
          <a:ln w="1270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Freeform 16"/>
          <p:cNvSpPr/>
          <p:nvPr/>
        </p:nvSpPr>
        <p:spPr>
          <a:xfrm flipV="1">
            <a:off x="661083" y="889696"/>
            <a:ext cx="2077995" cy="597243"/>
          </a:xfrm>
          <a:custGeom>
            <a:avLst/>
            <a:gdLst>
              <a:gd name="connsiteX0" fmla="*/ 0 w 490151"/>
              <a:gd name="connsiteY0" fmla="*/ 597243 h 597243"/>
              <a:gd name="connsiteX1" fmla="*/ 181232 w 490151"/>
              <a:gd name="connsiteY1" fmla="*/ 514865 h 597243"/>
              <a:gd name="connsiteX2" fmla="*/ 358346 w 490151"/>
              <a:gd name="connsiteY2" fmla="*/ 271849 h 597243"/>
              <a:gd name="connsiteX3" fmla="*/ 490151 w 490151"/>
              <a:gd name="connsiteY3" fmla="*/ 0 h 597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151" h="597243">
                <a:moveTo>
                  <a:pt x="0" y="597243"/>
                </a:moveTo>
                <a:cubicBezTo>
                  <a:pt x="60754" y="583170"/>
                  <a:pt x="121508" y="569097"/>
                  <a:pt x="181232" y="514865"/>
                </a:cubicBezTo>
                <a:cubicBezTo>
                  <a:pt x="240956" y="460633"/>
                  <a:pt x="306860" y="357660"/>
                  <a:pt x="358346" y="271849"/>
                </a:cubicBezTo>
                <a:cubicBezTo>
                  <a:pt x="409832" y="186038"/>
                  <a:pt x="449991" y="93019"/>
                  <a:pt x="490151" y="0"/>
                </a:cubicBezTo>
              </a:path>
            </a:pathLst>
          </a:custGeom>
          <a:noFill/>
          <a:ln w="1270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TextBox 17"/>
          <p:cNvSpPr txBox="1"/>
          <p:nvPr/>
        </p:nvSpPr>
        <p:spPr>
          <a:xfrm>
            <a:off x="2677298" y="926671"/>
            <a:ext cx="73930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/>
              <a:t>E</a:t>
            </a:r>
            <a:r>
              <a:rPr lang="en-AU" dirty="0"/>
              <a:t> = 0    </a:t>
            </a:r>
            <a:r>
              <a:rPr lang="en-AU" i="1" dirty="0"/>
              <a:t>B</a:t>
            </a:r>
            <a:r>
              <a:rPr lang="en-AU" dirty="0"/>
              <a:t> = 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92724" y="1371523"/>
            <a:ext cx="73930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/>
              <a:t>E</a:t>
            </a:r>
            <a:r>
              <a:rPr lang="en-AU" dirty="0"/>
              <a:t> = 0    </a:t>
            </a:r>
            <a:r>
              <a:rPr lang="en-AU" i="1" dirty="0"/>
              <a:t>B</a:t>
            </a:r>
            <a:r>
              <a:rPr lang="en-AU" dirty="0"/>
              <a:t> </a:t>
            </a:r>
            <a:r>
              <a:rPr lang="en-AU" dirty="0">
                <a:sym typeface="Symbol"/>
              </a:rPr>
              <a:t></a:t>
            </a:r>
            <a:r>
              <a:rPr lang="en-AU" dirty="0"/>
              <a:t> 0</a:t>
            </a:r>
          </a:p>
        </p:txBody>
      </p:sp>
    </p:spTree>
    <p:extLst>
      <p:ext uri="{BB962C8B-B14F-4D97-AF65-F5344CB8AC3E}">
        <p14:creationId xmlns:p14="http://schemas.microsoft.com/office/powerpoint/2010/main" val="10586802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38" y="394358"/>
            <a:ext cx="2940694" cy="2104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22801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3"/>
          <p:cNvSpPr>
            <a:spLocks noChangeAspect="1" noChangeArrowheads="1" noTextEdit="1"/>
          </p:cNvSpPr>
          <p:nvPr/>
        </p:nvSpPr>
        <p:spPr bwMode="auto">
          <a:xfrm>
            <a:off x="531886" y="835463"/>
            <a:ext cx="1412616" cy="1329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7" name="Freeform 5"/>
          <p:cNvSpPr>
            <a:spLocks noEditPoints="1"/>
          </p:cNvSpPr>
          <p:nvPr/>
        </p:nvSpPr>
        <p:spPr bwMode="auto">
          <a:xfrm>
            <a:off x="1546016" y="1211514"/>
            <a:ext cx="185644" cy="142038"/>
          </a:xfrm>
          <a:custGeom>
            <a:avLst/>
            <a:gdLst>
              <a:gd name="T0" fmla="*/ 1207 w 1207"/>
              <a:gd name="T1" fmla="*/ 39 h 922"/>
              <a:gd name="T2" fmla="*/ 53 w 1207"/>
              <a:gd name="T3" fmla="*/ 912 h 922"/>
              <a:gd name="T4" fmla="*/ 24 w 1207"/>
              <a:gd name="T5" fmla="*/ 874 h 922"/>
              <a:gd name="T6" fmla="*/ 1178 w 1207"/>
              <a:gd name="T7" fmla="*/ 0 h 922"/>
              <a:gd name="T8" fmla="*/ 1207 w 1207"/>
              <a:gd name="T9" fmla="*/ 39 h 922"/>
              <a:gd name="T10" fmla="*/ 207 w 1207"/>
              <a:gd name="T11" fmla="*/ 897 h 922"/>
              <a:gd name="T12" fmla="*/ 0 w 1207"/>
              <a:gd name="T13" fmla="*/ 922 h 922"/>
              <a:gd name="T14" fmla="*/ 80 w 1207"/>
              <a:gd name="T15" fmla="*/ 730 h 922"/>
              <a:gd name="T16" fmla="*/ 112 w 1207"/>
              <a:gd name="T17" fmla="*/ 717 h 922"/>
              <a:gd name="T18" fmla="*/ 125 w 1207"/>
              <a:gd name="T19" fmla="*/ 748 h 922"/>
              <a:gd name="T20" fmla="*/ 61 w 1207"/>
              <a:gd name="T21" fmla="*/ 902 h 922"/>
              <a:gd name="T22" fmla="*/ 35 w 1207"/>
              <a:gd name="T23" fmla="*/ 869 h 922"/>
              <a:gd name="T24" fmla="*/ 201 w 1207"/>
              <a:gd name="T25" fmla="*/ 849 h 922"/>
              <a:gd name="T26" fmla="*/ 228 w 1207"/>
              <a:gd name="T27" fmla="*/ 870 h 922"/>
              <a:gd name="T28" fmla="*/ 207 w 1207"/>
              <a:gd name="T29" fmla="*/ 897 h 9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07" h="922">
                <a:moveTo>
                  <a:pt x="1207" y="39"/>
                </a:moveTo>
                <a:lnTo>
                  <a:pt x="53" y="912"/>
                </a:lnTo>
                <a:lnTo>
                  <a:pt x="24" y="874"/>
                </a:lnTo>
                <a:lnTo>
                  <a:pt x="1178" y="0"/>
                </a:lnTo>
                <a:lnTo>
                  <a:pt x="1207" y="39"/>
                </a:lnTo>
                <a:close/>
                <a:moveTo>
                  <a:pt x="207" y="897"/>
                </a:moveTo>
                <a:lnTo>
                  <a:pt x="0" y="922"/>
                </a:lnTo>
                <a:lnTo>
                  <a:pt x="80" y="730"/>
                </a:lnTo>
                <a:cubicBezTo>
                  <a:pt x="85" y="718"/>
                  <a:pt x="99" y="712"/>
                  <a:pt x="112" y="717"/>
                </a:cubicBezTo>
                <a:cubicBezTo>
                  <a:pt x="124" y="722"/>
                  <a:pt x="130" y="736"/>
                  <a:pt x="125" y="748"/>
                </a:cubicBezTo>
                <a:lnTo>
                  <a:pt x="61" y="902"/>
                </a:lnTo>
                <a:lnTo>
                  <a:pt x="35" y="869"/>
                </a:lnTo>
                <a:lnTo>
                  <a:pt x="201" y="849"/>
                </a:lnTo>
                <a:cubicBezTo>
                  <a:pt x="214" y="848"/>
                  <a:pt x="226" y="857"/>
                  <a:pt x="228" y="870"/>
                </a:cubicBezTo>
                <a:cubicBezTo>
                  <a:pt x="229" y="883"/>
                  <a:pt x="220" y="895"/>
                  <a:pt x="207" y="897"/>
                </a:cubicBezTo>
                <a:close/>
              </a:path>
            </a:pathLst>
          </a:custGeom>
          <a:solidFill>
            <a:srgbClr val="FF0066"/>
          </a:solidFill>
          <a:ln w="0" cap="flat">
            <a:solidFill>
              <a:srgbClr val="FF0066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1064639" y="2043440"/>
            <a:ext cx="313435" cy="18996"/>
          </a:xfrm>
          <a:custGeom>
            <a:avLst/>
            <a:gdLst>
              <a:gd name="T0" fmla="*/ 1 w 363"/>
              <a:gd name="T1" fmla="*/ 0 h 22"/>
              <a:gd name="T2" fmla="*/ 363 w 363"/>
              <a:gd name="T3" fmla="*/ 4 h 22"/>
              <a:gd name="T4" fmla="*/ 363 w 363"/>
              <a:gd name="T5" fmla="*/ 22 h 22"/>
              <a:gd name="T6" fmla="*/ 0 w 363"/>
              <a:gd name="T7" fmla="*/ 18 h 22"/>
              <a:gd name="T8" fmla="*/ 1 w 363"/>
              <a:gd name="T9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3" h="22">
                <a:moveTo>
                  <a:pt x="1" y="0"/>
                </a:moveTo>
                <a:lnTo>
                  <a:pt x="363" y="4"/>
                </a:lnTo>
                <a:lnTo>
                  <a:pt x="363" y="22"/>
                </a:lnTo>
                <a:lnTo>
                  <a:pt x="0" y="18"/>
                </a:lnTo>
                <a:lnTo>
                  <a:pt x="1" y="0"/>
                </a:lnTo>
                <a:close/>
              </a:path>
            </a:pathLst>
          </a:custGeom>
          <a:solidFill>
            <a:srgbClr val="009900"/>
          </a:solidFill>
          <a:ln w="0" cap="flat">
            <a:solidFill>
              <a:srgbClr val="0099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542247" y="2043440"/>
            <a:ext cx="313435" cy="18996"/>
          </a:xfrm>
          <a:custGeom>
            <a:avLst/>
            <a:gdLst>
              <a:gd name="T0" fmla="*/ 0 w 363"/>
              <a:gd name="T1" fmla="*/ 0 h 22"/>
              <a:gd name="T2" fmla="*/ 363 w 363"/>
              <a:gd name="T3" fmla="*/ 4 h 22"/>
              <a:gd name="T4" fmla="*/ 363 w 363"/>
              <a:gd name="T5" fmla="*/ 22 h 22"/>
              <a:gd name="T6" fmla="*/ 0 w 363"/>
              <a:gd name="T7" fmla="*/ 18 h 22"/>
              <a:gd name="T8" fmla="*/ 0 w 363"/>
              <a:gd name="T9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3" h="22">
                <a:moveTo>
                  <a:pt x="0" y="0"/>
                </a:moveTo>
                <a:lnTo>
                  <a:pt x="363" y="4"/>
                </a:lnTo>
                <a:lnTo>
                  <a:pt x="363" y="22"/>
                </a:lnTo>
                <a:lnTo>
                  <a:pt x="0" y="18"/>
                </a:lnTo>
                <a:lnTo>
                  <a:pt x="0" y="0"/>
                </a:lnTo>
                <a:close/>
              </a:path>
            </a:pathLst>
          </a:custGeom>
          <a:solidFill>
            <a:srgbClr val="009900"/>
          </a:solidFill>
          <a:ln w="0" cap="flat">
            <a:solidFill>
              <a:srgbClr val="0099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535340" y="1565948"/>
            <a:ext cx="326387" cy="487853"/>
          </a:xfrm>
          <a:custGeom>
            <a:avLst/>
            <a:gdLst>
              <a:gd name="T0" fmla="*/ 0 w 378"/>
              <a:gd name="T1" fmla="*/ 555 h 565"/>
              <a:gd name="T2" fmla="*/ 363 w 378"/>
              <a:gd name="T3" fmla="*/ 0 h 565"/>
              <a:gd name="T4" fmla="*/ 378 w 378"/>
              <a:gd name="T5" fmla="*/ 10 h 565"/>
              <a:gd name="T6" fmla="*/ 16 w 378"/>
              <a:gd name="T7" fmla="*/ 565 h 565"/>
              <a:gd name="T8" fmla="*/ 0 w 378"/>
              <a:gd name="T9" fmla="*/ 555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8" h="565">
                <a:moveTo>
                  <a:pt x="0" y="555"/>
                </a:moveTo>
                <a:lnTo>
                  <a:pt x="363" y="0"/>
                </a:lnTo>
                <a:lnTo>
                  <a:pt x="378" y="10"/>
                </a:lnTo>
                <a:lnTo>
                  <a:pt x="16" y="565"/>
                </a:lnTo>
                <a:lnTo>
                  <a:pt x="0" y="555"/>
                </a:lnTo>
                <a:close/>
              </a:path>
            </a:pathLst>
          </a:custGeom>
          <a:solidFill>
            <a:srgbClr val="009900"/>
          </a:solidFill>
          <a:ln w="0" cap="flat">
            <a:solidFill>
              <a:srgbClr val="0099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1" name="Freeform 9"/>
          <p:cNvSpPr>
            <a:spLocks/>
          </p:cNvSpPr>
          <p:nvPr/>
        </p:nvSpPr>
        <p:spPr bwMode="auto">
          <a:xfrm>
            <a:off x="1368576" y="1571128"/>
            <a:ext cx="325523" cy="487853"/>
          </a:xfrm>
          <a:custGeom>
            <a:avLst/>
            <a:gdLst>
              <a:gd name="T0" fmla="*/ 0 w 377"/>
              <a:gd name="T1" fmla="*/ 555 h 565"/>
              <a:gd name="T2" fmla="*/ 362 w 377"/>
              <a:gd name="T3" fmla="*/ 0 h 565"/>
              <a:gd name="T4" fmla="*/ 377 w 377"/>
              <a:gd name="T5" fmla="*/ 10 h 565"/>
              <a:gd name="T6" fmla="*/ 16 w 377"/>
              <a:gd name="T7" fmla="*/ 565 h 565"/>
              <a:gd name="T8" fmla="*/ 0 w 377"/>
              <a:gd name="T9" fmla="*/ 555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7" h="565">
                <a:moveTo>
                  <a:pt x="0" y="555"/>
                </a:moveTo>
                <a:lnTo>
                  <a:pt x="362" y="0"/>
                </a:lnTo>
                <a:lnTo>
                  <a:pt x="377" y="10"/>
                </a:lnTo>
                <a:lnTo>
                  <a:pt x="16" y="565"/>
                </a:lnTo>
                <a:lnTo>
                  <a:pt x="0" y="555"/>
                </a:lnTo>
                <a:close/>
              </a:path>
            </a:pathLst>
          </a:custGeom>
          <a:solidFill>
            <a:srgbClr val="009900"/>
          </a:solidFill>
          <a:ln w="0" cap="flat">
            <a:solidFill>
              <a:srgbClr val="0099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2" name="Freeform 10"/>
          <p:cNvSpPr>
            <a:spLocks/>
          </p:cNvSpPr>
          <p:nvPr/>
        </p:nvSpPr>
        <p:spPr bwMode="auto">
          <a:xfrm>
            <a:off x="853092" y="1562494"/>
            <a:ext cx="833236" cy="18996"/>
          </a:xfrm>
          <a:custGeom>
            <a:avLst/>
            <a:gdLst>
              <a:gd name="T0" fmla="*/ 0 w 965"/>
              <a:gd name="T1" fmla="*/ 0 h 22"/>
              <a:gd name="T2" fmla="*/ 965 w 965"/>
              <a:gd name="T3" fmla="*/ 4 h 22"/>
              <a:gd name="T4" fmla="*/ 965 w 965"/>
              <a:gd name="T5" fmla="*/ 22 h 22"/>
              <a:gd name="T6" fmla="*/ 0 w 965"/>
              <a:gd name="T7" fmla="*/ 18 h 22"/>
              <a:gd name="T8" fmla="*/ 0 w 965"/>
              <a:gd name="T9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5" h="22">
                <a:moveTo>
                  <a:pt x="0" y="0"/>
                </a:moveTo>
                <a:lnTo>
                  <a:pt x="965" y="4"/>
                </a:lnTo>
                <a:lnTo>
                  <a:pt x="965" y="22"/>
                </a:lnTo>
                <a:lnTo>
                  <a:pt x="0" y="18"/>
                </a:lnTo>
                <a:lnTo>
                  <a:pt x="0" y="0"/>
                </a:lnTo>
                <a:close/>
              </a:path>
            </a:pathLst>
          </a:custGeom>
          <a:solidFill>
            <a:srgbClr val="009900"/>
          </a:solidFill>
          <a:ln w="0" cap="flat">
            <a:solidFill>
              <a:srgbClr val="0099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3" name="Freeform 11"/>
          <p:cNvSpPr>
            <a:spLocks noEditPoints="1"/>
          </p:cNvSpPr>
          <p:nvPr/>
        </p:nvSpPr>
        <p:spPr bwMode="auto">
          <a:xfrm>
            <a:off x="954117" y="1138536"/>
            <a:ext cx="496488" cy="398054"/>
          </a:xfrm>
          <a:custGeom>
            <a:avLst/>
            <a:gdLst>
              <a:gd name="T0" fmla="*/ 15 w 1535"/>
              <a:gd name="T1" fmla="*/ 493 h 1232"/>
              <a:gd name="T2" fmla="*/ 93 w 1535"/>
              <a:gd name="T3" fmla="*/ 322 h 1232"/>
              <a:gd name="T4" fmla="*/ 225 w 1535"/>
              <a:gd name="T5" fmla="*/ 181 h 1232"/>
              <a:gd name="T6" fmla="*/ 342 w 1535"/>
              <a:gd name="T7" fmla="*/ 103 h 1232"/>
              <a:gd name="T8" fmla="*/ 612 w 1535"/>
              <a:gd name="T9" fmla="*/ 13 h 1232"/>
              <a:gd name="T10" fmla="*/ 844 w 1535"/>
              <a:gd name="T11" fmla="*/ 3 h 1232"/>
              <a:gd name="T12" fmla="*/ 1067 w 1535"/>
              <a:gd name="T13" fmla="*/ 49 h 1232"/>
              <a:gd name="T14" fmla="*/ 1307 w 1535"/>
              <a:gd name="T15" fmla="*/ 178 h 1232"/>
              <a:gd name="T16" fmla="*/ 1404 w 1535"/>
              <a:gd name="T17" fmla="*/ 271 h 1232"/>
              <a:gd name="T18" fmla="*/ 1500 w 1535"/>
              <a:gd name="T19" fmla="*/ 430 h 1232"/>
              <a:gd name="T20" fmla="*/ 1535 w 1535"/>
              <a:gd name="T21" fmla="*/ 615 h 1232"/>
              <a:gd name="T22" fmla="*/ 1501 w 1535"/>
              <a:gd name="T23" fmla="*/ 800 h 1232"/>
              <a:gd name="T24" fmla="*/ 1404 w 1535"/>
              <a:gd name="T25" fmla="*/ 962 h 1232"/>
              <a:gd name="T26" fmla="*/ 1307 w 1535"/>
              <a:gd name="T27" fmla="*/ 1056 h 1232"/>
              <a:gd name="T28" fmla="*/ 1067 w 1535"/>
              <a:gd name="T29" fmla="*/ 1184 h 1232"/>
              <a:gd name="T30" fmla="*/ 846 w 1535"/>
              <a:gd name="T31" fmla="*/ 1229 h 1232"/>
              <a:gd name="T32" fmla="*/ 615 w 1535"/>
              <a:gd name="T33" fmla="*/ 1220 h 1232"/>
              <a:gd name="T34" fmla="*/ 342 w 1535"/>
              <a:gd name="T35" fmla="*/ 1130 h 1232"/>
              <a:gd name="T36" fmla="*/ 225 w 1535"/>
              <a:gd name="T37" fmla="*/ 1053 h 1232"/>
              <a:gd name="T38" fmla="*/ 94 w 1535"/>
              <a:gd name="T39" fmla="*/ 913 h 1232"/>
              <a:gd name="T40" fmla="*/ 16 w 1535"/>
              <a:gd name="T41" fmla="*/ 743 h 1232"/>
              <a:gd name="T42" fmla="*/ 51 w 1535"/>
              <a:gd name="T43" fmla="*/ 673 h 1232"/>
              <a:gd name="T44" fmla="*/ 103 w 1535"/>
              <a:gd name="T45" fmla="*/ 834 h 1232"/>
              <a:gd name="T46" fmla="*/ 167 w 1535"/>
              <a:gd name="T47" fmla="*/ 930 h 1232"/>
              <a:gd name="T48" fmla="*/ 365 w 1535"/>
              <a:gd name="T49" fmla="*/ 1087 h 1232"/>
              <a:gd name="T50" fmla="*/ 484 w 1535"/>
              <a:gd name="T51" fmla="*/ 1138 h 1232"/>
              <a:gd name="T52" fmla="*/ 767 w 1535"/>
              <a:gd name="T53" fmla="*/ 1184 h 1232"/>
              <a:gd name="T54" fmla="*/ 1052 w 1535"/>
              <a:gd name="T55" fmla="*/ 1138 h 1232"/>
              <a:gd name="T56" fmla="*/ 1170 w 1535"/>
              <a:gd name="T57" fmla="*/ 1087 h 1232"/>
              <a:gd name="T58" fmla="*/ 1368 w 1535"/>
              <a:gd name="T59" fmla="*/ 930 h 1232"/>
              <a:gd name="T60" fmla="*/ 1432 w 1535"/>
              <a:gd name="T61" fmla="*/ 836 h 1232"/>
              <a:gd name="T62" fmla="*/ 1484 w 1535"/>
              <a:gd name="T63" fmla="*/ 676 h 1232"/>
              <a:gd name="T64" fmla="*/ 1474 w 1535"/>
              <a:gd name="T65" fmla="*/ 505 h 1232"/>
              <a:gd name="T66" fmla="*/ 1402 w 1535"/>
              <a:gd name="T67" fmla="*/ 349 h 1232"/>
              <a:gd name="T68" fmla="*/ 1277 w 1535"/>
              <a:gd name="T69" fmla="*/ 216 h 1232"/>
              <a:gd name="T70" fmla="*/ 1174 w 1535"/>
              <a:gd name="T71" fmla="*/ 148 h 1232"/>
              <a:gd name="T72" fmla="*/ 915 w 1535"/>
              <a:gd name="T73" fmla="*/ 60 h 1232"/>
              <a:gd name="T74" fmla="*/ 694 w 1535"/>
              <a:gd name="T75" fmla="*/ 51 h 1232"/>
              <a:gd name="T76" fmla="*/ 488 w 1535"/>
              <a:gd name="T77" fmla="*/ 94 h 1232"/>
              <a:gd name="T78" fmla="*/ 255 w 1535"/>
              <a:gd name="T79" fmla="*/ 218 h 1232"/>
              <a:gd name="T80" fmla="*/ 170 w 1535"/>
              <a:gd name="T81" fmla="*/ 300 h 1232"/>
              <a:gd name="T82" fmla="*/ 80 w 1535"/>
              <a:gd name="T83" fmla="*/ 448 h 1232"/>
              <a:gd name="T84" fmla="*/ 47 w 1535"/>
              <a:gd name="T85" fmla="*/ 615 h 1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35" h="1232">
                <a:moveTo>
                  <a:pt x="0" y="618"/>
                </a:moveTo>
                <a:lnTo>
                  <a:pt x="4" y="555"/>
                </a:lnTo>
                <a:lnTo>
                  <a:pt x="15" y="493"/>
                </a:lnTo>
                <a:lnTo>
                  <a:pt x="35" y="433"/>
                </a:lnTo>
                <a:lnTo>
                  <a:pt x="61" y="376"/>
                </a:lnTo>
                <a:lnTo>
                  <a:pt x="93" y="322"/>
                </a:lnTo>
                <a:lnTo>
                  <a:pt x="131" y="271"/>
                </a:lnTo>
                <a:cubicBezTo>
                  <a:pt x="132" y="270"/>
                  <a:pt x="133" y="269"/>
                  <a:pt x="134" y="268"/>
                </a:cubicBezTo>
                <a:lnTo>
                  <a:pt x="225" y="181"/>
                </a:lnTo>
                <a:cubicBezTo>
                  <a:pt x="226" y="180"/>
                  <a:pt x="227" y="179"/>
                  <a:pt x="228" y="178"/>
                </a:cubicBezTo>
                <a:lnTo>
                  <a:pt x="338" y="105"/>
                </a:lnTo>
                <a:cubicBezTo>
                  <a:pt x="339" y="105"/>
                  <a:pt x="341" y="104"/>
                  <a:pt x="342" y="103"/>
                </a:cubicBezTo>
                <a:lnTo>
                  <a:pt x="469" y="49"/>
                </a:lnTo>
                <a:cubicBezTo>
                  <a:pt x="470" y="49"/>
                  <a:pt x="471" y="48"/>
                  <a:pt x="473" y="48"/>
                </a:cubicBezTo>
                <a:lnTo>
                  <a:pt x="612" y="13"/>
                </a:lnTo>
                <a:lnTo>
                  <a:pt x="689" y="4"/>
                </a:lnTo>
                <a:lnTo>
                  <a:pt x="767" y="0"/>
                </a:lnTo>
                <a:lnTo>
                  <a:pt x="844" y="3"/>
                </a:lnTo>
                <a:lnTo>
                  <a:pt x="920" y="13"/>
                </a:lnTo>
                <a:lnTo>
                  <a:pt x="1063" y="48"/>
                </a:lnTo>
                <a:cubicBezTo>
                  <a:pt x="1065" y="48"/>
                  <a:pt x="1066" y="49"/>
                  <a:pt x="1067" y="49"/>
                </a:cubicBezTo>
                <a:lnTo>
                  <a:pt x="1193" y="103"/>
                </a:lnTo>
                <a:cubicBezTo>
                  <a:pt x="1194" y="104"/>
                  <a:pt x="1196" y="105"/>
                  <a:pt x="1197" y="105"/>
                </a:cubicBezTo>
                <a:lnTo>
                  <a:pt x="1307" y="178"/>
                </a:lnTo>
                <a:cubicBezTo>
                  <a:pt x="1308" y="179"/>
                  <a:pt x="1309" y="180"/>
                  <a:pt x="1310" y="181"/>
                </a:cubicBezTo>
                <a:lnTo>
                  <a:pt x="1401" y="268"/>
                </a:lnTo>
                <a:cubicBezTo>
                  <a:pt x="1402" y="269"/>
                  <a:pt x="1403" y="270"/>
                  <a:pt x="1404" y="271"/>
                </a:cubicBezTo>
                <a:lnTo>
                  <a:pt x="1441" y="320"/>
                </a:lnTo>
                <a:lnTo>
                  <a:pt x="1474" y="374"/>
                </a:lnTo>
                <a:lnTo>
                  <a:pt x="1500" y="430"/>
                </a:lnTo>
                <a:lnTo>
                  <a:pt x="1519" y="490"/>
                </a:lnTo>
                <a:lnTo>
                  <a:pt x="1531" y="552"/>
                </a:lnTo>
                <a:lnTo>
                  <a:pt x="1535" y="615"/>
                </a:lnTo>
                <a:lnTo>
                  <a:pt x="1531" y="679"/>
                </a:lnTo>
                <a:lnTo>
                  <a:pt x="1520" y="740"/>
                </a:lnTo>
                <a:lnTo>
                  <a:pt x="1501" y="800"/>
                </a:lnTo>
                <a:lnTo>
                  <a:pt x="1475" y="857"/>
                </a:lnTo>
                <a:lnTo>
                  <a:pt x="1442" y="911"/>
                </a:lnTo>
                <a:lnTo>
                  <a:pt x="1404" y="962"/>
                </a:lnTo>
                <a:cubicBezTo>
                  <a:pt x="1403" y="963"/>
                  <a:pt x="1402" y="964"/>
                  <a:pt x="1401" y="965"/>
                </a:cubicBezTo>
                <a:lnTo>
                  <a:pt x="1310" y="1053"/>
                </a:lnTo>
                <a:cubicBezTo>
                  <a:pt x="1309" y="1054"/>
                  <a:pt x="1308" y="1055"/>
                  <a:pt x="1307" y="1056"/>
                </a:cubicBezTo>
                <a:lnTo>
                  <a:pt x="1197" y="1128"/>
                </a:lnTo>
                <a:cubicBezTo>
                  <a:pt x="1195" y="1128"/>
                  <a:pt x="1194" y="1129"/>
                  <a:pt x="1193" y="1130"/>
                </a:cubicBezTo>
                <a:lnTo>
                  <a:pt x="1067" y="1184"/>
                </a:lnTo>
                <a:cubicBezTo>
                  <a:pt x="1066" y="1184"/>
                  <a:pt x="1065" y="1184"/>
                  <a:pt x="1063" y="1185"/>
                </a:cubicBezTo>
                <a:lnTo>
                  <a:pt x="923" y="1220"/>
                </a:lnTo>
                <a:lnTo>
                  <a:pt x="846" y="1229"/>
                </a:lnTo>
                <a:lnTo>
                  <a:pt x="768" y="1232"/>
                </a:lnTo>
                <a:lnTo>
                  <a:pt x="691" y="1229"/>
                </a:lnTo>
                <a:lnTo>
                  <a:pt x="615" y="1220"/>
                </a:lnTo>
                <a:lnTo>
                  <a:pt x="473" y="1185"/>
                </a:lnTo>
                <a:cubicBezTo>
                  <a:pt x="471" y="1184"/>
                  <a:pt x="470" y="1184"/>
                  <a:pt x="469" y="1184"/>
                </a:cubicBezTo>
                <a:lnTo>
                  <a:pt x="342" y="1130"/>
                </a:lnTo>
                <a:cubicBezTo>
                  <a:pt x="341" y="1129"/>
                  <a:pt x="340" y="1128"/>
                  <a:pt x="338" y="1128"/>
                </a:cubicBezTo>
                <a:lnTo>
                  <a:pt x="228" y="1056"/>
                </a:lnTo>
                <a:cubicBezTo>
                  <a:pt x="227" y="1055"/>
                  <a:pt x="226" y="1054"/>
                  <a:pt x="225" y="1053"/>
                </a:cubicBezTo>
                <a:lnTo>
                  <a:pt x="134" y="965"/>
                </a:lnTo>
                <a:cubicBezTo>
                  <a:pt x="133" y="964"/>
                  <a:pt x="132" y="963"/>
                  <a:pt x="131" y="962"/>
                </a:cubicBezTo>
                <a:lnTo>
                  <a:pt x="94" y="913"/>
                </a:lnTo>
                <a:lnTo>
                  <a:pt x="62" y="859"/>
                </a:lnTo>
                <a:lnTo>
                  <a:pt x="36" y="803"/>
                </a:lnTo>
                <a:lnTo>
                  <a:pt x="16" y="743"/>
                </a:lnTo>
                <a:lnTo>
                  <a:pt x="4" y="682"/>
                </a:lnTo>
                <a:lnTo>
                  <a:pt x="0" y="618"/>
                </a:lnTo>
                <a:close/>
                <a:moveTo>
                  <a:pt x="51" y="673"/>
                </a:moveTo>
                <a:lnTo>
                  <a:pt x="61" y="728"/>
                </a:lnTo>
                <a:lnTo>
                  <a:pt x="79" y="782"/>
                </a:lnTo>
                <a:lnTo>
                  <a:pt x="103" y="834"/>
                </a:lnTo>
                <a:lnTo>
                  <a:pt x="133" y="884"/>
                </a:lnTo>
                <a:lnTo>
                  <a:pt x="170" y="933"/>
                </a:lnTo>
                <a:lnTo>
                  <a:pt x="167" y="930"/>
                </a:lnTo>
                <a:lnTo>
                  <a:pt x="258" y="1018"/>
                </a:lnTo>
                <a:lnTo>
                  <a:pt x="255" y="1015"/>
                </a:lnTo>
                <a:lnTo>
                  <a:pt x="365" y="1087"/>
                </a:lnTo>
                <a:lnTo>
                  <a:pt x="361" y="1085"/>
                </a:lnTo>
                <a:lnTo>
                  <a:pt x="488" y="1139"/>
                </a:lnTo>
                <a:lnTo>
                  <a:pt x="484" y="1138"/>
                </a:lnTo>
                <a:lnTo>
                  <a:pt x="620" y="1173"/>
                </a:lnTo>
                <a:lnTo>
                  <a:pt x="692" y="1181"/>
                </a:lnTo>
                <a:lnTo>
                  <a:pt x="767" y="1184"/>
                </a:lnTo>
                <a:lnTo>
                  <a:pt x="841" y="1182"/>
                </a:lnTo>
                <a:lnTo>
                  <a:pt x="912" y="1173"/>
                </a:lnTo>
                <a:lnTo>
                  <a:pt x="1052" y="1138"/>
                </a:lnTo>
                <a:lnTo>
                  <a:pt x="1048" y="1139"/>
                </a:lnTo>
                <a:lnTo>
                  <a:pt x="1174" y="1085"/>
                </a:lnTo>
                <a:lnTo>
                  <a:pt x="1170" y="1087"/>
                </a:lnTo>
                <a:lnTo>
                  <a:pt x="1280" y="1015"/>
                </a:lnTo>
                <a:lnTo>
                  <a:pt x="1277" y="1018"/>
                </a:lnTo>
                <a:lnTo>
                  <a:pt x="1368" y="930"/>
                </a:lnTo>
                <a:lnTo>
                  <a:pt x="1365" y="933"/>
                </a:lnTo>
                <a:lnTo>
                  <a:pt x="1401" y="886"/>
                </a:lnTo>
                <a:lnTo>
                  <a:pt x="1432" y="836"/>
                </a:lnTo>
                <a:lnTo>
                  <a:pt x="1456" y="785"/>
                </a:lnTo>
                <a:lnTo>
                  <a:pt x="1473" y="731"/>
                </a:lnTo>
                <a:lnTo>
                  <a:pt x="1484" y="676"/>
                </a:lnTo>
                <a:lnTo>
                  <a:pt x="1488" y="618"/>
                </a:lnTo>
                <a:lnTo>
                  <a:pt x="1484" y="561"/>
                </a:lnTo>
                <a:lnTo>
                  <a:pt x="1474" y="505"/>
                </a:lnTo>
                <a:lnTo>
                  <a:pt x="1457" y="451"/>
                </a:lnTo>
                <a:lnTo>
                  <a:pt x="1433" y="399"/>
                </a:lnTo>
                <a:lnTo>
                  <a:pt x="1402" y="349"/>
                </a:lnTo>
                <a:lnTo>
                  <a:pt x="1365" y="300"/>
                </a:lnTo>
                <a:lnTo>
                  <a:pt x="1368" y="303"/>
                </a:lnTo>
                <a:lnTo>
                  <a:pt x="1277" y="216"/>
                </a:lnTo>
                <a:lnTo>
                  <a:pt x="1280" y="218"/>
                </a:lnTo>
                <a:lnTo>
                  <a:pt x="1170" y="145"/>
                </a:lnTo>
                <a:lnTo>
                  <a:pt x="1174" y="148"/>
                </a:lnTo>
                <a:lnTo>
                  <a:pt x="1048" y="94"/>
                </a:lnTo>
                <a:lnTo>
                  <a:pt x="1052" y="95"/>
                </a:lnTo>
                <a:lnTo>
                  <a:pt x="915" y="60"/>
                </a:lnTo>
                <a:lnTo>
                  <a:pt x="843" y="51"/>
                </a:lnTo>
                <a:lnTo>
                  <a:pt x="768" y="48"/>
                </a:lnTo>
                <a:lnTo>
                  <a:pt x="694" y="51"/>
                </a:lnTo>
                <a:lnTo>
                  <a:pt x="623" y="60"/>
                </a:lnTo>
                <a:lnTo>
                  <a:pt x="484" y="95"/>
                </a:lnTo>
                <a:lnTo>
                  <a:pt x="488" y="94"/>
                </a:lnTo>
                <a:lnTo>
                  <a:pt x="361" y="148"/>
                </a:lnTo>
                <a:lnTo>
                  <a:pt x="365" y="145"/>
                </a:lnTo>
                <a:lnTo>
                  <a:pt x="255" y="218"/>
                </a:lnTo>
                <a:lnTo>
                  <a:pt x="258" y="216"/>
                </a:lnTo>
                <a:lnTo>
                  <a:pt x="167" y="303"/>
                </a:lnTo>
                <a:lnTo>
                  <a:pt x="170" y="300"/>
                </a:lnTo>
                <a:lnTo>
                  <a:pt x="134" y="347"/>
                </a:lnTo>
                <a:lnTo>
                  <a:pt x="104" y="397"/>
                </a:lnTo>
                <a:lnTo>
                  <a:pt x="80" y="448"/>
                </a:lnTo>
                <a:lnTo>
                  <a:pt x="62" y="502"/>
                </a:lnTo>
                <a:lnTo>
                  <a:pt x="51" y="558"/>
                </a:lnTo>
                <a:lnTo>
                  <a:pt x="47" y="615"/>
                </a:lnTo>
                <a:lnTo>
                  <a:pt x="51" y="673"/>
                </a:lnTo>
                <a:close/>
              </a:path>
            </a:pathLst>
          </a:custGeom>
          <a:solidFill>
            <a:srgbClr val="009900"/>
          </a:solidFill>
          <a:ln w="0" cap="flat">
            <a:solidFill>
              <a:srgbClr val="0099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1137170" y="1477012"/>
            <a:ext cx="139880" cy="14506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5" name="Freeform 13"/>
          <p:cNvSpPr>
            <a:spLocks noEditPoints="1"/>
          </p:cNvSpPr>
          <p:nvPr/>
        </p:nvSpPr>
        <p:spPr bwMode="auto">
          <a:xfrm>
            <a:off x="1129398" y="1469241"/>
            <a:ext cx="155422" cy="160603"/>
          </a:xfrm>
          <a:custGeom>
            <a:avLst/>
            <a:gdLst>
              <a:gd name="T0" fmla="*/ 0 w 480"/>
              <a:gd name="T1" fmla="*/ 24 h 496"/>
              <a:gd name="T2" fmla="*/ 24 w 480"/>
              <a:gd name="T3" fmla="*/ 0 h 496"/>
              <a:gd name="T4" fmla="*/ 456 w 480"/>
              <a:gd name="T5" fmla="*/ 0 h 496"/>
              <a:gd name="T6" fmla="*/ 480 w 480"/>
              <a:gd name="T7" fmla="*/ 24 h 496"/>
              <a:gd name="T8" fmla="*/ 480 w 480"/>
              <a:gd name="T9" fmla="*/ 472 h 496"/>
              <a:gd name="T10" fmla="*/ 456 w 480"/>
              <a:gd name="T11" fmla="*/ 496 h 496"/>
              <a:gd name="T12" fmla="*/ 24 w 480"/>
              <a:gd name="T13" fmla="*/ 496 h 496"/>
              <a:gd name="T14" fmla="*/ 0 w 480"/>
              <a:gd name="T15" fmla="*/ 472 h 496"/>
              <a:gd name="T16" fmla="*/ 0 w 480"/>
              <a:gd name="T17" fmla="*/ 24 h 496"/>
              <a:gd name="T18" fmla="*/ 48 w 480"/>
              <a:gd name="T19" fmla="*/ 472 h 496"/>
              <a:gd name="T20" fmla="*/ 24 w 480"/>
              <a:gd name="T21" fmla="*/ 448 h 496"/>
              <a:gd name="T22" fmla="*/ 456 w 480"/>
              <a:gd name="T23" fmla="*/ 448 h 496"/>
              <a:gd name="T24" fmla="*/ 432 w 480"/>
              <a:gd name="T25" fmla="*/ 472 h 496"/>
              <a:gd name="T26" fmla="*/ 432 w 480"/>
              <a:gd name="T27" fmla="*/ 24 h 496"/>
              <a:gd name="T28" fmla="*/ 456 w 480"/>
              <a:gd name="T29" fmla="*/ 48 h 496"/>
              <a:gd name="T30" fmla="*/ 24 w 480"/>
              <a:gd name="T31" fmla="*/ 48 h 496"/>
              <a:gd name="T32" fmla="*/ 48 w 480"/>
              <a:gd name="T33" fmla="*/ 24 h 496"/>
              <a:gd name="T34" fmla="*/ 48 w 480"/>
              <a:gd name="T35" fmla="*/ 472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80" h="496">
                <a:moveTo>
                  <a:pt x="0" y="24"/>
                </a:moveTo>
                <a:cubicBezTo>
                  <a:pt x="0" y="11"/>
                  <a:pt x="11" y="0"/>
                  <a:pt x="24" y="0"/>
                </a:cubicBezTo>
                <a:lnTo>
                  <a:pt x="456" y="0"/>
                </a:lnTo>
                <a:cubicBezTo>
                  <a:pt x="470" y="0"/>
                  <a:pt x="480" y="11"/>
                  <a:pt x="480" y="24"/>
                </a:cubicBezTo>
                <a:lnTo>
                  <a:pt x="480" y="472"/>
                </a:lnTo>
                <a:cubicBezTo>
                  <a:pt x="480" y="486"/>
                  <a:pt x="470" y="496"/>
                  <a:pt x="456" y="496"/>
                </a:cubicBezTo>
                <a:lnTo>
                  <a:pt x="24" y="496"/>
                </a:lnTo>
                <a:cubicBezTo>
                  <a:pt x="11" y="496"/>
                  <a:pt x="0" y="486"/>
                  <a:pt x="0" y="472"/>
                </a:cubicBezTo>
                <a:lnTo>
                  <a:pt x="0" y="24"/>
                </a:lnTo>
                <a:close/>
                <a:moveTo>
                  <a:pt x="48" y="472"/>
                </a:moveTo>
                <a:lnTo>
                  <a:pt x="24" y="448"/>
                </a:lnTo>
                <a:lnTo>
                  <a:pt x="456" y="448"/>
                </a:lnTo>
                <a:lnTo>
                  <a:pt x="432" y="472"/>
                </a:lnTo>
                <a:lnTo>
                  <a:pt x="432" y="24"/>
                </a:lnTo>
                <a:lnTo>
                  <a:pt x="456" y="48"/>
                </a:lnTo>
                <a:lnTo>
                  <a:pt x="24" y="48"/>
                </a:lnTo>
                <a:lnTo>
                  <a:pt x="48" y="24"/>
                </a:lnTo>
                <a:lnTo>
                  <a:pt x="48" y="472"/>
                </a:lnTo>
                <a:close/>
              </a:path>
            </a:pathLst>
          </a:custGeom>
          <a:solidFill>
            <a:srgbClr val="FFFFFF"/>
          </a:solidFill>
          <a:ln w="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1119037" y="1518458"/>
            <a:ext cx="15542" cy="54398"/>
          </a:xfrm>
          <a:prstGeom prst="rect">
            <a:avLst/>
          </a:prstGeom>
          <a:solidFill>
            <a:srgbClr val="009900"/>
          </a:solidFill>
          <a:ln w="0" cap="flat">
            <a:solidFill>
              <a:srgbClr val="0099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1284821" y="1513277"/>
            <a:ext cx="15542" cy="54398"/>
          </a:xfrm>
          <a:prstGeom prst="rect">
            <a:avLst/>
          </a:prstGeom>
          <a:solidFill>
            <a:srgbClr val="009900"/>
          </a:solidFill>
          <a:ln w="0" cap="flat">
            <a:solidFill>
              <a:srgbClr val="0099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918715" y="1979544"/>
            <a:ext cx="92390" cy="128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G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Freeform 17"/>
          <p:cNvSpPr>
            <a:spLocks noEditPoints="1"/>
          </p:cNvSpPr>
          <p:nvPr/>
        </p:nvSpPr>
        <p:spPr bwMode="auto">
          <a:xfrm>
            <a:off x="850502" y="1939825"/>
            <a:ext cx="222772" cy="222772"/>
          </a:xfrm>
          <a:custGeom>
            <a:avLst/>
            <a:gdLst>
              <a:gd name="T0" fmla="*/ 8 w 689"/>
              <a:gd name="T1" fmla="*/ 278 h 689"/>
              <a:gd name="T2" fmla="*/ 28 w 689"/>
              <a:gd name="T3" fmla="*/ 209 h 689"/>
              <a:gd name="T4" fmla="*/ 100 w 689"/>
              <a:gd name="T5" fmla="*/ 103 h 689"/>
              <a:gd name="T6" fmla="*/ 154 w 689"/>
              <a:gd name="T7" fmla="*/ 58 h 689"/>
              <a:gd name="T8" fmla="*/ 274 w 689"/>
              <a:gd name="T9" fmla="*/ 8 h 689"/>
              <a:gd name="T10" fmla="*/ 347 w 689"/>
              <a:gd name="T11" fmla="*/ 1 h 689"/>
              <a:gd name="T12" fmla="*/ 476 w 689"/>
              <a:gd name="T13" fmla="*/ 26 h 689"/>
              <a:gd name="T14" fmla="*/ 539 w 689"/>
              <a:gd name="T15" fmla="*/ 61 h 689"/>
              <a:gd name="T16" fmla="*/ 628 w 689"/>
              <a:gd name="T17" fmla="*/ 150 h 689"/>
              <a:gd name="T18" fmla="*/ 662 w 689"/>
              <a:gd name="T19" fmla="*/ 213 h 689"/>
              <a:gd name="T20" fmla="*/ 688 w 689"/>
              <a:gd name="T21" fmla="*/ 342 h 689"/>
              <a:gd name="T22" fmla="*/ 681 w 689"/>
              <a:gd name="T23" fmla="*/ 417 h 689"/>
              <a:gd name="T24" fmla="*/ 630 w 689"/>
              <a:gd name="T25" fmla="*/ 535 h 689"/>
              <a:gd name="T26" fmla="*/ 586 w 689"/>
              <a:gd name="T27" fmla="*/ 589 h 689"/>
              <a:gd name="T28" fmla="*/ 481 w 689"/>
              <a:gd name="T29" fmla="*/ 660 h 689"/>
              <a:gd name="T30" fmla="*/ 412 w 689"/>
              <a:gd name="T31" fmla="*/ 682 h 689"/>
              <a:gd name="T32" fmla="*/ 278 w 689"/>
              <a:gd name="T33" fmla="*/ 682 h 689"/>
              <a:gd name="T34" fmla="*/ 209 w 689"/>
              <a:gd name="T35" fmla="*/ 661 h 689"/>
              <a:gd name="T36" fmla="*/ 103 w 689"/>
              <a:gd name="T37" fmla="*/ 589 h 689"/>
              <a:gd name="T38" fmla="*/ 58 w 689"/>
              <a:gd name="T39" fmla="*/ 535 h 689"/>
              <a:gd name="T40" fmla="*/ 8 w 689"/>
              <a:gd name="T41" fmla="*/ 416 h 689"/>
              <a:gd name="T42" fmla="*/ 55 w 689"/>
              <a:gd name="T43" fmla="*/ 407 h 689"/>
              <a:gd name="T44" fmla="*/ 70 w 689"/>
              <a:gd name="T45" fmla="*/ 458 h 689"/>
              <a:gd name="T46" fmla="*/ 137 w 689"/>
              <a:gd name="T47" fmla="*/ 555 h 689"/>
              <a:gd name="T48" fmla="*/ 177 w 689"/>
              <a:gd name="T49" fmla="*/ 588 h 689"/>
              <a:gd name="T50" fmla="*/ 288 w 689"/>
              <a:gd name="T51" fmla="*/ 636 h 689"/>
              <a:gd name="T52" fmla="*/ 342 w 689"/>
              <a:gd name="T53" fmla="*/ 641 h 689"/>
              <a:gd name="T54" fmla="*/ 462 w 689"/>
              <a:gd name="T55" fmla="*/ 617 h 689"/>
              <a:gd name="T56" fmla="*/ 508 w 689"/>
              <a:gd name="T57" fmla="*/ 591 h 689"/>
              <a:gd name="T58" fmla="*/ 591 w 689"/>
              <a:gd name="T59" fmla="*/ 508 h 689"/>
              <a:gd name="T60" fmla="*/ 617 w 689"/>
              <a:gd name="T61" fmla="*/ 462 h 689"/>
              <a:gd name="T62" fmla="*/ 641 w 689"/>
              <a:gd name="T63" fmla="*/ 342 h 689"/>
              <a:gd name="T64" fmla="*/ 636 w 689"/>
              <a:gd name="T65" fmla="*/ 288 h 689"/>
              <a:gd name="T66" fmla="*/ 588 w 689"/>
              <a:gd name="T67" fmla="*/ 177 h 689"/>
              <a:gd name="T68" fmla="*/ 555 w 689"/>
              <a:gd name="T69" fmla="*/ 137 h 689"/>
              <a:gd name="T70" fmla="*/ 458 w 689"/>
              <a:gd name="T71" fmla="*/ 70 h 689"/>
              <a:gd name="T72" fmla="*/ 407 w 689"/>
              <a:gd name="T73" fmla="*/ 55 h 689"/>
              <a:gd name="T74" fmla="*/ 283 w 689"/>
              <a:gd name="T75" fmla="*/ 55 h 689"/>
              <a:gd name="T76" fmla="*/ 232 w 689"/>
              <a:gd name="T77" fmla="*/ 71 h 689"/>
              <a:gd name="T78" fmla="*/ 134 w 689"/>
              <a:gd name="T79" fmla="*/ 137 h 689"/>
              <a:gd name="T80" fmla="*/ 101 w 689"/>
              <a:gd name="T81" fmla="*/ 177 h 689"/>
              <a:gd name="T82" fmla="*/ 54 w 689"/>
              <a:gd name="T83" fmla="*/ 287 h 689"/>
              <a:gd name="T84" fmla="*/ 48 w 689"/>
              <a:gd name="T85" fmla="*/ 342 h 6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89" h="689">
                <a:moveTo>
                  <a:pt x="1" y="347"/>
                </a:moveTo>
                <a:cubicBezTo>
                  <a:pt x="0" y="345"/>
                  <a:pt x="0" y="344"/>
                  <a:pt x="1" y="342"/>
                </a:cubicBezTo>
                <a:lnTo>
                  <a:pt x="8" y="278"/>
                </a:lnTo>
                <a:cubicBezTo>
                  <a:pt x="8" y="276"/>
                  <a:pt x="8" y="275"/>
                  <a:pt x="8" y="274"/>
                </a:cubicBezTo>
                <a:lnTo>
                  <a:pt x="26" y="214"/>
                </a:lnTo>
                <a:cubicBezTo>
                  <a:pt x="27" y="212"/>
                  <a:pt x="28" y="210"/>
                  <a:pt x="28" y="209"/>
                </a:cubicBezTo>
                <a:lnTo>
                  <a:pt x="58" y="154"/>
                </a:lnTo>
                <a:cubicBezTo>
                  <a:pt x="59" y="153"/>
                  <a:pt x="60" y="151"/>
                  <a:pt x="61" y="150"/>
                </a:cubicBezTo>
                <a:lnTo>
                  <a:pt x="100" y="103"/>
                </a:lnTo>
                <a:cubicBezTo>
                  <a:pt x="101" y="102"/>
                  <a:pt x="102" y="101"/>
                  <a:pt x="103" y="100"/>
                </a:cubicBezTo>
                <a:lnTo>
                  <a:pt x="150" y="61"/>
                </a:lnTo>
                <a:cubicBezTo>
                  <a:pt x="151" y="60"/>
                  <a:pt x="153" y="59"/>
                  <a:pt x="154" y="58"/>
                </a:cubicBezTo>
                <a:lnTo>
                  <a:pt x="209" y="28"/>
                </a:lnTo>
                <a:cubicBezTo>
                  <a:pt x="210" y="28"/>
                  <a:pt x="212" y="27"/>
                  <a:pt x="214" y="26"/>
                </a:cubicBezTo>
                <a:lnTo>
                  <a:pt x="274" y="8"/>
                </a:lnTo>
                <a:cubicBezTo>
                  <a:pt x="275" y="8"/>
                  <a:pt x="276" y="8"/>
                  <a:pt x="278" y="8"/>
                </a:cubicBezTo>
                <a:lnTo>
                  <a:pt x="342" y="1"/>
                </a:lnTo>
                <a:cubicBezTo>
                  <a:pt x="344" y="0"/>
                  <a:pt x="345" y="0"/>
                  <a:pt x="347" y="1"/>
                </a:cubicBezTo>
                <a:lnTo>
                  <a:pt x="412" y="8"/>
                </a:lnTo>
                <a:cubicBezTo>
                  <a:pt x="414" y="8"/>
                  <a:pt x="415" y="8"/>
                  <a:pt x="416" y="8"/>
                </a:cubicBezTo>
                <a:lnTo>
                  <a:pt x="476" y="26"/>
                </a:lnTo>
                <a:cubicBezTo>
                  <a:pt x="478" y="27"/>
                  <a:pt x="480" y="28"/>
                  <a:pt x="481" y="28"/>
                </a:cubicBezTo>
                <a:lnTo>
                  <a:pt x="535" y="58"/>
                </a:lnTo>
                <a:cubicBezTo>
                  <a:pt x="536" y="59"/>
                  <a:pt x="538" y="60"/>
                  <a:pt x="539" y="61"/>
                </a:cubicBezTo>
                <a:lnTo>
                  <a:pt x="586" y="100"/>
                </a:lnTo>
                <a:cubicBezTo>
                  <a:pt x="587" y="101"/>
                  <a:pt x="588" y="102"/>
                  <a:pt x="589" y="103"/>
                </a:cubicBezTo>
                <a:lnTo>
                  <a:pt x="628" y="150"/>
                </a:lnTo>
                <a:cubicBezTo>
                  <a:pt x="629" y="151"/>
                  <a:pt x="630" y="153"/>
                  <a:pt x="631" y="154"/>
                </a:cubicBezTo>
                <a:lnTo>
                  <a:pt x="661" y="209"/>
                </a:lnTo>
                <a:cubicBezTo>
                  <a:pt x="661" y="210"/>
                  <a:pt x="662" y="212"/>
                  <a:pt x="662" y="213"/>
                </a:cubicBezTo>
                <a:lnTo>
                  <a:pt x="681" y="273"/>
                </a:lnTo>
                <a:cubicBezTo>
                  <a:pt x="682" y="275"/>
                  <a:pt x="682" y="277"/>
                  <a:pt x="682" y="278"/>
                </a:cubicBezTo>
                <a:lnTo>
                  <a:pt x="688" y="342"/>
                </a:lnTo>
                <a:cubicBezTo>
                  <a:pt x="689" y="344"/>
                  <a:pt x="689" y="345"/>
                  <a:pt x="688" y="347"/>
                </a:cubicBezTo>
                <a:lnTo>
                  <a:pt x="682" y="412"/>
                </a:lnTo>
                <a:cubicBezTo>
                  <a:pt x="682" y="413"/>
                  <a:pt x="682" y="415"/>
                  <a:pt x="681" y="417"/>
                </a:cubicBezTo>
                <a:lnTo>
                  <a:pt x="662" y="477"/>
                </a:lnTo>
                <a:cubicBezTo>
                  <a:pt x="662" y="478"/>
                  <a:pt x="661" y="480"/>
                  <a:pt x="660" y="481"/>
                </a:cubicBezTo>
                <a:lnTo>
                  <a:pt x="630" y="535"/>
                </a:lnTo>
                <a:cubicBezTo>
                  <a:pt x="630" y="536"/>
                  <a:pt x="629" y="538"/>
                  <a:pt x="628" y="539"/>
                </a:cubicBezTo>
                <a:lnTo>
                  <a:pt x="589" y="586"/>
                </a:lnTo>
                <a:cubicBezTo>
                  <a:pt x="588" y="587"/>
                  <a:pt x="587" y="588"/>
                  <a:pt x="586" y="589"/>
                </a:cubicBezTo>
                <a:lnTo>
                  <a:pt x="539" y="628"/>
                </a:lnTo>
                <a:cubicBezTo>
                  <a:pt x="538" y="629"/>
                  <a:pt x="536" y="630"/>
                  <a:pt x="535" y="630"/>
                </a:cubicBezTo>
                <a:lnTo>
                  <a:pt x="481" y="660"/>
                </a:lnTo>
                <a:cubicBezTo>
                  <a:pt x="480" y="661"/>
                  <a:pt x="478" y="662"/>
                  <a:pt x="477" y="662"/>
                </a:cubicBezTo>
                <a:lnTo>
                  <a:pt x="417" y="681"/>
                </a:lnTo>
                <a:cubicBezTo>
                  <a:pt x="415" y="682"/>
                  <a:pt x="413" y="682"/>
                  <a:pt x="412" y="682"/>
                </a:cubicBezTo>
                <a:lnTo>
                  <a:pt x="347" y="688"/>
                </a:lnTo>
                <a:cubicBezTo>
                  <a:pt x="345" y="689"/>
                  <a:pt x="344" y="688"/>
                  <a:pt x="342" y="688"/>
                </a:cubicBezTo>
                <a:lnTo>
                  <a:pt x="278" y="682"/>
                </a:lnTo>
                <a:cubicBezTo>
                  <a:pt x="277" y="682"/>
                  <a:pt x="275" y="682"/>
                  <a:pt x="273" y="681"/>
                </a:cubicBezTo>
                <a:lnTo>
                  <a:pt x="213" y="662"/>
                </a:lnTo>
                <a:cubicBezTo>
                  <a:pt x="212" y="662"/>
                  <a:pt x="210" y="661"/>
                  <a:pt x="209" y="661"/>
                </a:cubicBezTo>
                <a:lnTo>
                  <a:pt x="154" y="631"/>
                </a:lnTo>
                <a:cubicBezTo>
                  <a:pt x="153" y="630"/>
                  <a:pt x="151" y="629"/>
                  <a:pt x="150" y="628"/>
                </a:cubicBezTo>
                <a:lnTo>
                  <a:pt x="103" y="589"/>
                </a:lnTo>
                <a:cubicBezTo>
                  <a:pt x="102" y="588"/>
                  <a:pt x="101" y="587"/>
                  <a:pt x="100" y="586"/>
                </a:cubicBezTo>
                <a:lnTo>
                  <a:pt x="61" y="539"/>
                </a:lnTo>
                <a:cubicBezTo>
                  <a:pt x="60" y="538"/>
                  <a:pt x="59" y="536"/>
                  <a:pt x="58" y="535"/>
                </a:cubicBezTo>
                <a:lnTo>
                  <a:pt x="28" y="481"/>
                </a:lnTo>
                <a:cubicBezTo>
                  <a:pt x="28" y="480"/>
                  <a:pt x="27" y="478"/>
                  <a:pt x="26" y="476"/>
                </a:cubicBezTo>
                <a:lnTo>
                  <a:pt x="8" y="416"/>
                </a:lnTo>
                <a:cubicBezTo>
                  <a:pt x="8" y="415"/>
                  <a:pt x="8" y="414"/>
                  <a:pt x="8" y="412"/>
                </a:cubicBezTo>
                <a:lnTo>
                  <a:pt x="1" y="347"/>
                </a:lnTo>
                <a:close/>
                <a:moveTo>
                  <a:pt x="55" y="407"/>
                </a:moveTo>
                <a:lnTo>
                  <a:pt x="54" y="403"/>
                </a:lnTo>
                <a:lnTo>
                  <a:pt x="72" y="463"/>
                </a:lnTo>
                <a:lnTo>
                  <a:pt x="70" y="458"/>
                </a:lnTo>
                <a:lnTo>
                  <a:pt x="100" y="512"/>
                </a:lnTo>
                <a:lnTo>
                  <a:pt x="98" y="508"/>
                </a:lnTo>
                <a:lnTo>
                  <a:pt x="137" y="555"/>
                </a:lnTo>
                <a:lnTo>
                  <a:pt x="134" y="552"/>
                </a:lnTo>
                <a:lnTo>
                  <a:pt x="181" y="591"/>
                </a:lnTo>
                <a:lnTo>
                  <a:pt x="177" y="588"/>
                </a:lnTo>
                <a:lnTo>
                  <a:pt x="232" y="618"/>
                </a:lnTo>
                <a:lnTo>
                  <a:pt x="228" y="617"/>
                </a:lnTo>
                <a:lnTo>
                  <a:pt x="288" y="636"/>
                </a:lnTo>
                <a:lnTo>
                  <a:pt x="283" y="635"/>
                </a:lnTo>
                <a:lnTo>
                  <a:pt x="347" y="641"/>
                </a:lnTo>
                <a:lnTo>
                  <a:pt x="342" y="641"/>
                </a:lnTo>
                <a:lnTo>
                  <a:pt x="407" y="635"/>
                </a:lnTo>
                <a:lnTo>
                  <a:pt x="402" y="636"/>
                </a:lnTo>
                <a:lnTo>
                  <a:pt x="462" y="617"/>
                </a:lnTo>
                <a:lnTo>
                  <a:pt x="458" y="618"/>
                </a:lnTo>
                <a:lnTo>
                  <a:pt x="512" y="588"/>
                </a:lnTo>
                <a:lnTo>
                  <a:pt x="508" y="591"/>
                </a:lnTo>
                <a:lnTo>
                  <a:pt x="555" y="552"/>
                </a:lnTo>
                <a:lnTo>
                  <a:pt x="552" y="555"/>
                </a:lnTo>
                <a:lnTo>
                  <a:pt x="591" y="508"/>
                </a:lnTo>
                <a:lnTo>
                  <a:pt x="588" y="512"/>
                </a:lnTo>
                <a:lnTo>
                  <a:pt x="618" y="458"/>
                </a:lnTo>
                <a:lnTo>
                  <a:pt x="617" y="462"/>
                </a:lnTo>
                <a:lnTo>
                  <a:pt x="636" y="402"/>
                </a:lnTo>
                <a:lnTo>
                  <a:pt x="635" y="407"/>
                </a:lnTo>
                <a:lnTo>
                  <a:pt x="641" y="342"/>
                </a:lnTo>
                <a:lnTo>
                  <a:pt x="641" y="347"/>
                </a:lnTo>
                <a:lnTo>
                  <a:pt x="635" y="283"/>
                </a:lnTo>
                <a:lnTo>
                  <a:pt x="636" y="288"/>
                </a:lnTo>
                <a:lnTo>
                  <a:pt x="617" y="228"/>
                </a:lnTo>
                <a:lnTo>
                  <a:pt x="618" y="232"/>
                </a:lnTo>
                <a:lnTo>
                  <a:pt x="588" y="177"/>
                </a:lnTo>
                <a:lnTo>
                  <a:pt x="591" y="181"/>
                </a:lnTo>
                <a:lnTo>
                  <a:pt x="552" y="134"/>
                </a:lnTo>
                <a:lnTo>
                  <a:pt x="555" y="137"/>
                </a:lnTo>
                <a:lnTo>
                  <a:pt x="508" y="98"/>
                </a:lnTo>
                <a:lnTo>
                  <a:pt x="512" y="100"/>
                </a:lnTo>
                <a:lnTo>
                  <a:pt x="458" y="70"/>
                </a:lnTo>
                <a:lnTo>
                  <a:pt x="463" y="72"/>
                </a:lnTo>
                <a:lnTo>
                  <a:pt x="403" y="54"/>
                </a:lnTo>
                <a:lnTo>
                  <a:pt x="407" y="55"/>
                </a:lnTo>
                <a:lnTo>
                  <a:pt x="342" y="48"/>
                </a:lnTo>
                <a:lnTo>
                  <a:pt x="347" y="48"/>
                </a:lnTo>
                <a:lnTo>
                  <a:pt x="283" y="55"/>
                </a:lnTo>
                <a:lnTo>
                  <a:pt x="287" y="54"/>
                </a:lnTo>
                <a:lnTo>
                  <a:pt x="227" y="72"/>
                </a:lnTo>
                <a:lnTo>
                  <a:pt x="232" y="71"/>
                </a:lnTo>
                <a:lnTo>
                  <a:pt x="177" y="101"/>
                </a:lnTo>
                <a:lnTo>
                  <a:pt x="181" y="98"/>
                </a:lnTo>
                <a:lnTo>
                  <a:pt x="134" y="137"/>
                </a:lnTo>
                <a:lnTo>
                  <a:pt x="137" y="134"/>
                </a:lnTo>
                <a:lnTo>
                  <a:pt x="98" y="181"/>
                </a:lnTo>
                <a:lnTo>
                  <a:pt x="101" y="177"/>
                </a:lnTo>
                <a:lnTo>
                  <a:pt x="71" y="232"/>
                </a:lnTo>
                <a:lnTo>
                  <a:pt x="72" y="227"/>
                </a:lnTo>
                <a:lnTo>
                  <a:pt x="54" y="287"/>
                </a:lnTo>
                <a:lnTo>
                  <a:pt x="55" y="283"/>
                </a:lnTo>
                <a:lnTo>
                  <a:pt x="48" y="347"/>
                </a:lnTo>
                <a:lnTo>
                  <a:pt x="48" y="342"/>
                </a:lnTo>
                <a:lnTo>
                  <a:pt x="55" y="407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0" name="Freeform 18"/>
          <p:cNvSpPr>
            <a:spLocks/>
          </p:cNvSpPr>
          <p:nvPr/>
        </p:nvSpPr>
        <p:spPr bwMode="auto">
          <a:xfrm>
            <a:off x="1419520" y="1032331"/>
            <a:ext cx="293575" cy="268535"/>
          </a:xfrm>
          <a:custGeom>
            <a:avLst/>
            <a:gdLst>
              <a:gd name="T0" fmla="*/ 0 w 340"/>
              <a:gd name="T1" fmla="*/ 203 h 311"/>
              <a:gd name="T2" fmla="*/ 254 w 340"/>
              <a:gd name="T3" fmla="*/ 0 h 311"/>
              <a:gd name="T4" fmla="*/ 340 w 340"/>
              <a:gd name="T5" fmla="*/ 108 h 311"/>
              <a:gd name="T6" fmla="*/ 87 w 340"/>
              <a:gd name="T7" fmla="*/ 311 h 311"/>
              <a:gd name="T8" fmla="*/ 0 w 340"/>
              <a:gd name="T9" fmla="*/ 203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0" h="311">
                <a:moveTo>
                  <a:pt x="0" y="203"/>
                </a:moveTo>
                <a:lnTo>
                  <a:pt x="254" y="0"/>
                </a:lnTo>
                <a:lnTo>
                  <a:pt x="340" y="108"/>
                </a:lnTo>
                <a:lnTo>
                  <a:pt x="87" y="311"/>
                </a:lnTo>
                <a:lnTo>
                  <a:pt x="0" y="203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1" name="Freeform 19"/>
          <p:cNvSpPr>
            <a:spLocks/>
          </p:cNvSpPr>
          <p:nvPr/>
        </p:nvSpPr>
        <p:spPr bwMode="auto">
          <a:xfrm>
            <a:off x="1638838" y="857049"/>
            <a:ext cx="292712" cy="268535"/>
          </a:xfrm>
          <a:custGeom>
            <a:avLst/>
            <a:gdLst>
              <a:gd name="T0" fmla="*/ 0 w 339"/>
              <a:gd name="T1" fmla="*/ 203 h 311"/>
              <a:gd name="T2" fmla="*/ 253 w 339"/>
              <a:gd name="T3" fmla="*/ 0 h 311"/>
              <a:gd name="T4" fmla="*/ 339 w 339"/>
              <a:gd name="T5" fmla="*/ 108 h 311"/>
              <a:gd name="T6" fmla="*/ 86 w 339"/>
              <a:gd name="T7" fmla="*/ 311 h 311"/>
              <a:gd name="T8" fmla="*/ 0 w 339"/>
              <a:gd name="T9" fmla="*/ 203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9" h="311">
                <a:moveTo>
                  <a:pt x="0" y="203"/>
                </a:moveTo>
                <a:lnTo>
                  <a:pt x="253" y="0"/>
                </a:lnTo>
                <a:lnTo>
                  <a:pt x="339" y="108"/>
                </a:lnTo>
                <a:lnTo>
                  <a:pt x="86" y="311"/>
                </a:lnTo>
                <a:lnTo>
                  <a:pt x="0" y="203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2" name="Freeform 20"/>
          <p:cNvSpPr>
            <a:spLocks noEditPoints="1"/>
          </p:cNvSpPr>
          <p:nvPr/>
        </p:nvSpPr>
        <p:spPr bwMode="auto">
          <a:xfrm>
            <a:off x="1410885" y="844098"/>
            <a:ext cx="531026" cy="463676"/>
          </a:xfrm>
          <a:custGeom>
            <a:avLst/>
            <a:gdLst>
              <a:gd name="T0" fmla="*/ 8 w 1644"/>
              <a:gd name="T1" fmla="*/ 1125 h 1434"/>
              <a:gd name="T2" fmla="*/ 12 w 1644"/>
              <a:gd name="T3" fmla="*/ 1091 h 1434"/>
              <a:gd name="T4" fmla="*/ 1364 w 1644"/>
              <a:gd name="T5" fmla="*/ 8 h 1434"/>
              <a:gd name="T6" fmla="*/ 1398 w 1644"/>
              <a:gd name="T7" fmla="*/ 12 h 1434"/>
              <a:gd name="T8" fmla="*/ 1636 w 1644"/>
              <a:gd name="T9" fmla="*/ 310 h 1434"/>
              <a:gd name="T10" fmla="*/ 1632 w 1644"/>
              <a:gd name="T11" fmla="*/ 344 h 1434"/>
              <a:gd name="T12" fmla="*/ 280 w 1644"/>
              <a:gd name="T13" fmla="*/ 1426 h 1434"/>
              <a:gd name="T14" fmla="*/ 246 w 1644"/>
              <a:gd name="T15" fmla="*/ 1422 h 1434"/>
              <a:gd name="T16" fmla="*/ 8 w 1644"/>
              <a:gd name="T17" fmla="*/ 1125 h 1434"/>
              <a:gd name="T18" fmla="*/ 284 w 1644"/>
              <a:gd name="T19" fmla="*/ 1392 h 1434"/>
              <a:gd name="T20" fmla="*/ 250 w 1644"/>
              <a:gd name="T21" fmla="*/ 1389 h 1434"/>
              <a:gd name="T22" fmla="*/ 1602 w 1644"/>
              <a:gd name="T23" fmla="*/ 306 h 1434"/>
              <a:gd name="T24" fmla="*/ 1599 w 1644"/>
              <a:gd name="T25" fmla="*/ 340 h 1434"/>
              <a:gd name="T26" fmla="*/ 1360 w 1644"/>
              <a:gd name="T27" fmla="*/ 42 h 1434"/>
              <a:gd name="T28" fmla="*/ 1394 w 1644"/>
              <a:gd name="T29" fmla="*/ 46 h 1434"/>
              <a:gd name="T30" fmla="*/ 42 w 1644"/>
              <a:gd name="T31" fmla="*/ 1128 h 1434"/>
              <a:gd name="T32" fmla="*/ 46 w 1644"/>
              <a:gd name="T33" fmla="*/ 1095 h 1434"/>
              <a:gd name="T34" fmla="*/ 284 w 1644"/>
              <a:gd name="T35" fmla="*/ 1392 h 1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644" h="1434">
                <a:moveTo>
                  <a:pt x="8" y="1125"/>
                </a:moveTo>
                <a:cubicBezTo>
                  <a:pt x="0" y="1114"/>
                  <a:pt x="2" y="1099"/>
                  <a:pt x="12" y="1091"/>
                </a:cubicBezTo>
                <a:lnTo>
                  <a:pt x="1364" y="8"/>
                </a:lnTo>
                <a:cubicBezTo>
                  <a:pt x="1374" y="0"/>
                  <a:pt x="1390" y="2"/>
                  <a:pt x="1398" y="12"/>
                </a:cubicBezTo>
                <a:lnTo>
                  <a:pt x="1636" y="310"/>
                </a:lnTo>
                <a:cubicBezTo>
                  <a:pt x="1644" y="320"/>
                  <a:pt x="1643" y="335"/>
                  <a:pt x="1632" y="344"/>
                </a:cubicBezTo>
                <a:lnTo>
                  <a:pt x="280" y="1426"/>
                </a:lnTo>
                <a:cubicBezTo>
                  <a:pt x="270" y="1434"/>
                  <a:pt x="255" y="1433"/>
                  <a:pt x="246" y="1422"/>
                </a:cubicBezTo>
                <a:lnTo>
                  <a:pt x="8" y="1125"/>
                </a:lnTo>
                <a:close/>
                <a:moveTo>
                  <a:pt x="284" y="1392"/>
                </a:moveTo>
                <a:lnTo>
                  <a:pt x="250" y="1389"/>
                </a:lnTo>
                <a:lnTo>
                  <a:pt x="1602" y="306"/>
                </a:lnTo>
                <a:lnTo>
                  <a:pt x="1599" y="340"/>
                </a:lnTo>
                <a:lnTo>
                  <a:pt x="1360" y="42"/>
                </a:lnTo>
                <a:lnTo>
                  <a:pt x="1394" y="46"/>
                </a:lnTo>
                <a:lnTo>
                  <a:pt x="42" y="1128"/>
                </a:lnTo>
                <a:lnTo>
                  <a:pt x="46" y="1095"/>
                </a:lnTo>
                <a:lnTo>
                  <a:pt x="284" y="1392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3" name="Freeform 21"/>
          <p:cNvSpPr>
            <a:spLocks/>
          </p:cNvSpPr>
          <p:nvPr/>
        </p:nvSpPr>
        <p:spPr bwMode="auto">
          <a:xfrm>
            <a:off x="1473918" y="1183436"/>
            <a:ext cx="63032" cy="66486"/>
          </a:xfrm>
          <a:custGeom>
            <a:avLst/>
            <a:gdLst>
              <a:gd name="T0" fmla="*/ 194 w 197"/>
              <a:gd name="T1" fmla="*/ 115 h 205"/>
              <a:gd name="T2" fmla="*/ 196 w 197"/>
              <a:gd name="T3" fmla="*/ 120 h 205"/>
              <a:gd name="T4" fmla="*/ 197 w 197"/>
              <a:gd name="T5" fmla="*/ 124 h 205"/>
              <a:gd name="T6" fmla="*/ 195 w 197"/>
              <a:gd name="T7" fmla="*/ 129 h 205"/>
              <a:gd name="T8" fmla="*/ 192 w 197"/>
              <a:gd name="T9" fmla="*/ 132 h 205"/>
              <a:gd name="T10" fmla="*/ 181 w 197"/>
              <a:gd name="T11" fmla="*/ 141 h 205"/>
              <a:gd name="T12" fmla="*/ 174 w 197"/>
              <a:gd name="T13" fmla="*/ 145 h 205"/>
              <a:gd name="T14" fmla="*/ 168 w 197"/>
              <a:gd name="T15" fmla="*/ 146 h 205"/>
              <a:gd name="T16" fmla="*/ 160 w 197"/>
              <a:gd name="T17" fmla="*/ 144 h 205"/>
              <a:gd name="T18" fmla="*/ 149 w 197"/>
              <a:gd name="T19" fmla="*/ 140 h 205"/>
              <a:gd name="T20" fmla="*/ 70 w 197"/>
              <a:gd name="T21" fmla="*/ 106 h 205"/>
              <a:gd name="T22" fmla="*/ 56 w 197"/>
              <a:gd name="T23" fmla="*/ 99 h 205"/>
              <a:gd name="T24" fmla="*/ 41 w 197"/>
              <a:gd name="T25" fmla="*/ 91 h 205"/>
              <a:gd name="T26" fmla="*/ 41 w 197"/>
              <a:gd name="T27" fmla="*/ 92 h 205"/>
              <a:gd name="T28" fmla="*/ 53 w 197"/>
              <a:gd name="T29" fmla="*/ 105 h 205"/>
              <a:gd name="T30" fmla="*/ 64 w 197"/>
              <a:gd name="T31" fmla="*/ 119 h 205"/>
              <a:gd name="T32" fmla="*/ 117 w 197"/>
              <a:gd name="T33" fmla="*/ 185 h 205"/>
              <a:gd name="T34" fmla="*/ 118 w 197"/>
              <a:gd name="T35" fmla="*/ 188 h 205"/>
              <a:gd name="T36" fmla="*/ 117 w 197"/>
              <a:gd name="T37" fmla="*/ 190 h 205"/>
              <a:gd name="T38" fmla="*/ 114 w 197"/>
              <a:gd name="T39" fmla="*/ 194 h 205"/>
              <a:gd name="T40" fmla="*/ 109 w 197"/>
              <a:gd name="T41" fmla="*/ 199 h 205"/>
              <a:gd name="T42" fmla="*/ 103 w 197"/>
              <a:gd name="T43" fmla="*/ 203 h 205"/>
              <a:gd name="T44" fmla="*/ 99 w 197"/>
              <a:gd name="T45" fmla="*/ 205 h 205"/>
              <a:gd name="T46" fmla="*/ 96 w 197"/>
              <a:gd name="T47" fmla="*/ 205 h 205"/>
              <a:gd name="T48" fmla="*/ 94 w 197"/>
              <a:gd name="T49" fmla="*/ 204 h 205"/>
              <a:gd name="T50" fmla="*/ 3 w 197"/>
              <a:gd name="T51" fmla="*/ 90 h 205"/>
              <a:gd name="T52" fmla="*/ 0 w 197"/>
              <a:gd name="T53" fmla="*/ 81 h 205"/>
              <a:gd name="T54" fmla="*/ 5 w 197"/>
              <a:gd name="T55" fmla="*/ 74 h 205"/>
              <a:gd name="T56" fmla="*/ 19 w 197"/>
              <a:gd name="T57" fmla="*/ 63 h 205"/>
              <a:gd name="T58" fmla="*/ 26 w 197"/>
              <a:gd name="T59" fmla="*/ 58 h 205"/>
              <a:gd name="T60" fmla="*/ 32 w 197"/>
              <a:gd name="T61" fmla="*/ 57 h 205"/>
              <a:gd name="T62" fmla="*/ 39 w 197"/>
              <a:gd name="T63" fmla="*/ 58 h 205"/>
              <a:gd name="T64" fmla="*/ 48 w 197"/>
              <a:gd name="T65" fmla="*/ 61 h 205"/>
              <a:gd name="T66" fmla="*/ 109 w 197"/>
              <a:gd name="T67" fmla="*/ 88 h 205"/>
              <a:gd name="T68" fmla="*/ 120 w 197"/>
              <a:gd name="T69" fmla="*/ 93 h 205"/>
              <a:gd name="T70" fmla="*/ 131 w 197"/>
              <a:gd name="T71" fmla="*/ 98 h 205"/>
              <a:gd name="T72" fmla="*/ 141 w 197"/>
              <a:gd name="T73" fmla="*/ 102 h 205"/>
              <a:gd name="T74" fmla="*/ 151 w 197"/>
              <a:gd name="T75" fmla="*/ 107 h 205"/>
              <a:gd name="T76" fmla="*/ 151 w 197"/>
              <a:gd name="T77" fmla="*/ 107 h 205"/>
              <a:gd name="T78" fmla="*/ 139 w 197"/>
              <a:gd name="T79" fmla="*/ 93 h 205"/>
              <a:gd name="T80" fmla="*/ 127 w 197"/>
              <a:gd name="T81" fmla="*/ 79 h 205"/>
              <a:gd name="T82" fmla="*/ 80 w 197"/>
              <a:gd name="T83" fmla="*/ 20 h 205"/>
              <a:gd name="T84" fmla="*/ 79 w 197"/>
              <a:gd name="T85" fmla="*/ 18 h 205"/>
              <a:gd name="T86" fmla="*/ 80 w 197"/>
              <a:gd name="T87" fmla="*/ 15 h 205"/>
              <a:gd name="T88" fmla="*/ 83 w 197"/>
              <a:gd name="T89" fmla="*/ 11 h 205"/>
              <a:gd name="T90" fmla="*/ 88 w 197"/>
              <a:gd name="T91" fmla="*/ 6 h 205"/>
              <a:gd name="T92" fmla="*/ 94 w 197"/>
              <a:gd name="T93" fmla="*/ 2 h 205"/>
              <a:gd name="T94" fmla="*/ 98 w 197"/>
              <a:gd name="T95" fmla="*/ 0 h 205"/>
              <a:gd name="T96" fmla="*/ 101 w 197"/>
              <a:gd name="T97" fmla="*/ 0 h 205"/>
              <a:gd name="T98" fmla="*/ 103 w 197"/>
              <a:gd name="T99" fmla="*/ 2 h 205"/>
              <a:gd name="T100" fmla="*/ 194 w 197"/>
              <a:gd name="T101" fmla="*/ 115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97" h="205">
                <a:moveTo>
                  <a:pt x="194" y="115"/>
                </a:moveTo>
                <a:cubicBezTo>
                  <a:pt x="195" y="117"/>
                  <a:pt x="196" y="118"/>
                  <a:pt x="196" y="120"/>
                </a:cubicBezTo>
                <a:cubicBezTo>
                  <a:pt x="197" y="121"/>
                  <a:pt x="197" y="123"/>
                  <a:pt x="197" y="124"/>
                </a:cubicBezTo>
                <a:cubicBezTo>
                  <a:pt x="196" y="126"/>
                  <a:pt x="196" y="127"/>
                  <a:pt x="195" y="129"/>
                </a:cubicBezTo>
                <a:cubicBezTo>
                  <a:pt x="194" y="130"/>
                  <a:pt x="193" y="131"/>
                  <a:pt x="192" y="132"/>
                </a:cubicBezTo>
                <a:lnTo>
                  <a:pt x="181" y="141"/>
                </a:lnTo>
                <a:cubicBezTo>
                  <a:pt x="178" y="143"/>
                  <a:pt x="176" y="144"/>
                  <a:pt x="174" y="145"/>
                </a:cubicBezTo>
                <a:cubicBezTo>
                  <a:pt x="172" y="146"/>
                  <a:pt x="170" y="146"/>
                  <a:pt x="168" y="146"/>
                </a:cubicBezTo>
                <a:cubicBezTo>
                  <a:pt x="165" y="146"/>
                  <a:pt x="163" y="145"/>
                  <a:pt x="160" y="144"/>
                </a:cubicBezTo>
                <a:cubicBezTo>
                  <a:pt x="157" y="143"/>
                  <a:pt x="153" y="142"/>
                  <a:pt x="149" y="140"/>
                </a:cubicBezTo>
                <a:lnTo>
                  <a:pt x="70" y="106"/>
                </a:lnTo>
                <a:cubicBezTo>
                  <a:pt x="66" y="104"/>
                  <a:pt x="61" y="102"/>
                  <a:pt x="56" y="99"/>
                </a:cubicBezTo>
                <a:cubicBezTo>
                  <a:pt x="50" y="97"/>
                  <a:pt x="46" y="94"/>
                  <a:pt x="41" y="91"/>
                </a:cubicBezTo>
                <a:lnTo>
                  <a:pt x="41" y="92"/>
                </a:lnTo>
                <a:cubicBezTo>
                  <a:pt x="45" y="96"/>
                  <a:pt x="49" y="100"/>
                  <a:pt x="53" y="105"/>
                </a:cubicBezTo>
                <a:cubicBezTo>
                  <a:pt x="56" y="110"/>
                  <a:pt x="60" y="114"/>
                  <a:pt x="64" y="119"/>
                </a:cubicBezTo>
                <a:lnTo>
                  <a:pt x="117" y="185"/>
                </a:lnTo>
                <a:cubicBezTo>
                  <a:pt x="118" y="186"/>
                  <a:pt x="118" y="187"/>
                  <a:pt x="118" y="188"/>
                </a:cubicBezTo>
                <a:cubicBezTo>
                  <a:pt x="118" y="188"/>
                  <a:pt x="118" y="189"/>
                  <a:pt x="117" y="190"/>
                </a:cubicBezTo>
                <a:cubicBezTo>
                  <a:pt x="117" y="191"/>
                  <a:pt x="116" y="193"/>
                  <a:pt x="114" y="194"/>
                </a:cubicBezTo>
                <a:cubicBezTo>
                  <a:pt x="113" y="195"/>
                  <a:pt x="111" y="197"/>
                  <a:pt x="109" y="199"/>
                </a:cubicBezTo>
                <a:cubicBezTo>
                  <a:pt x="107" y="201"/>
                  <a:pt x="105" y="202"/>
                  <a:pt x="103" y="203"/>
                </a:cubicBezTo>
                <a:cubicBezTo>
                  <a:pt x="101" y="204"/>
                  <a:pt x="100" y="205"/>
                  <a:pt x="99" y="205"/>
                </a:cubicBezTo>
                <a:cubicBezTo>
                  <a:pt x="98" y="205"/>
                  <a:pt x="97" y="205"/>
                  <a:pt x="96" y="205"/>
                </a:cubicBezTo>
                <a:cubicBezTo>
                  <a:pt x="95" y="205"/>
                  <a:pt x="95" y="205"/>
                  <a:pt x="94" y="204"/>
                </a:cubicBezTo>
                <a:lnTo>
                  <a:pt x="3" y="90"/>
                </a:lnTo>
                <a:cubicBezTo>
                  <a:pt x="1" y="87"/>
                  <a:pt x="0" y="84"/>
                  <a:pt x="0" y="81"/>
                </a:cubicBezTo>
                <a:cubicBezTo>
                  <a:pt x="1" y="78"/>
                  <a:pt x="3" y="76"/>
                  <a:pt x="5" y="74"/>
                </a:cubicBezTo>
                <a:lnTo>
                  <a:pt x="19" y="63"/>
                </a:lnTo>
                <a:cubicBezTo>
                  <a:pt x="21" y="61"/>
                  <a:pt x="24" y="59"/>
                  <a:pt x="26" y="58"/>
                </a:cubicBezTo>
                <a:cubicBezTo>
                  <a:pt x="28" y="57"/>
                  <a:pt x="30" y="57"/>
                  <a:pt x="32" y="57"/>
                </a:cubicBezTo>
                <a:cubicBezTo>
                  <a:pt x="34" y="57"/>
                  <a:pt x="36" y="57"/>
                  <a:pt x="39" y="58"/>
                </a:cubicBezTo>
                <a:cubicBezTo>
                  <a:pt x="41" y="59"/>
                  <a:pt x="44" y="60"/>
                  <a:pt x="48" y="61"/>
                </a:cubicBezTo>
                <a:lnTo>
                  <a:pt x="109" y="88"/>
                </a:lnTo>
                <a:cubicBezTo>
                  <a:pt x="113" y="90"/>
                  <a:pt x="116" y="91"/>
                  <a:pt x="120" y="93"/>
                </a:cubicBezTo>
                <a:cubicBezTo>
                  <a:pt x="124" y="94"/>
                  <a:pt x="127" y="96"/>
                  <a:pt x="131" y="98"/>
                </a:cubicBezTo>
                <a:cubicBezTo>
                  <a:pt x="134" y="99"/>
                  <a:pt x="137" y="101"/>
                  <a:pt x="141" y="102"/>
                </a:cubicBezTo>
                <a:cubicBezTo>
                  <a:pt x="144" y="104"/>
                  <a:pt x="147" y="106"/>
                  <a:pt x="151" y="107"/>
                </a:cubicBezTo>
                <a:lnTo>
                  <a:pt x="151" y="107"/>
                </a:lnTo>
                <a:cubicBezTo>
                  <a:pt x="147" y="103"/>
                  <a:pt x="143" y="98"/>
                  <a:pt x="139" y="93"/>
                </a:cubicBezTo>
                <a:cubicBezTo>
                  <a:pt x="135" y="89"/>
                  <a:pt x="131" y="84"/>
                  <a:pt x="127" y="79"/>
                </a:cubicBezTo>
                <a:lnTo>
                  <a:pt x="80" y="20"/>
                </a:lnTo>
                <a:cubicBezTo>
                  <a:pt x="79" y="20"/>
                  <a:pt x="79" y="19"/>
                  <a:pt x="79" y="18"/>
                </a:cubicBezTo>
                <a:cubicBezTo>
                  <a:pt x="79" y="17"/>
                  <a:pt x="79" y="16"/>
                  <a:pt x="80" y="15"/>
                </a:cubicBezTo>
                <a:cubicBezTo>
                  <a:pt x="81" y="14"/>
                  <a:pt x="82" y="13"/>
                  <a:pt x="83" y="11"/>
                </a:cubicBezTo>
                <a:cubicBezTo>
                  <a:pt x="84" y="10"/>
                  <a:pt x="86" y="8"/>
                  <a:pt x="88" y="6"/>
                </a:cubicBezTo>
                <a:cubicBezTo>
                  <a:pt x="91" y="5"/>
                  <a:pt x="93" y="3"/>
                  <a:pt x="94" y="2"/>
                </a:cubicBezTo>
                <a:cubicBezTo>
                  <a:pt x="96" y="1"/>
                  <a:pt x="97" y="1"/>
                  <a:pt x="98" y="0"/>
                </a:cubicBezTo>
                <a:cubicBezTo>
                  <a:pt x="99" y="0"/>
                  <a:pt x="100" y="0"/>
                  <a:pt x="101" y="0"/>
                </a:cubicBezTo>
                <a:cubicBezTo>
                  <a:pt x="102" y="1"/>
                  <a:pt x="103" y="1"/>
                  <a:pt x="103" y="2"/>
                </a:cubicBezTo>
                <a:lnTo>
                  <a:pt x="194" y="115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4" name="Freeform 22"/>
          <p:cNvSpPr>
            <a:spLocks/>
          </p:cNvSpPr>
          <p:nvPr/>
        </p:nvSpPr>
        <p:spPr bwMode="auto">
          <a:xfrm>
            <a:off x="1833979" y="913174"/>
            <a:ext cx="47490" cy="54398"/>
          </a:xfrm>
          <a:custGeom>
            <a:avLst/>
            <a:gdLst>
              <a:gd name="T0" fmla="*/ 135 w 147"/>
              <a:gd name="T1" fmla="*/ 75 h 170"/>
              <a:gd name="T2" fmla="*/ 145 w 147"/>
              <a:gd name="T3" fmla="*/ 96 h 170"/>
              <a:gd name="T4" fmla="*/ 145 w 147"/>
              <a:gd name="T5" fmla="*/ 116 h 170"/>
              <a:gd name="T6" fmla="*/ 136 w 147"/>
              <a:gd name="T7" fmla="*/ 136 h 170"/>
              <a:gd name="T8" fmla="*/ 120 w 147"/>
              <a:gd name="T9" fmla="*/ 153 h 170"/>
              <a:gd name="T10" fmla="*/ 107 w 147"/>
              <a:gd name="T11" fmla="*/ 161 h 170"/>
              <a:gd name="T12" fmla="*/ 95 w 147"/>
              <a:gd name="T13" fmla="*/ 167 h 170"/>
              <a:gd name="T14" fmla="*/ 86 w 147"/>
              <a:gd name="T15" fmla="*/ 169 h 170"/>
              <a:gd name="T16" fmla="*/ 79 w 147"/>
              <a:gd name="T17" fmla="*/ 170 h 170"/>
              <a:gd name="T18" fmla="*/ 74 w 147"/>
              <a:gd name="T19" fmla="*/ 167 h 170"/>
              <a:gd name="T20" fmla="*/ 68 w 147"/>
              <a:gd name="T21" fmla="*/ 161 h 170"/>
              <a:gd name="T22" fmla="*/ 65 w 147"/>
              <a:gd name="T23" fmla="*/ 156 h 170"/>
              <a:gd name="T24" fmla="*/ 63 w 147"/>
              <a:gd name="T25" fmla="*/ 152 h 170"/>
              <a:gd name="T26" fmla="*/ 62 w 147"/>
              <a:gd name="T27" fmla="*/ 149 h 170"/>
              <a:gd name="T28" fmla="*/ 64 w 147"/>
              <a:gd name="T29" fmla="*/ 147 h 170"/>
              <a:gd name="T30" fmla="*/ 69 w 147"/>
              <a:gd name="T31" fmla="*/ 146 h 170"/>
              <a:gd name="T32" fmla="*/ 78 w 147"/>
              <a:gd name="T33" fmla="*/ 144 h 170"/>
              <a:gd name="T34" fmla="*/ 90 w 147"/>
              <a:gd name="T35" fmla="*/ 140 h 170"/>
              <a:gd name="T36" fmla="*/ 104 w 147"/>
              <a:gd name="T37" fmla="*/ 132 h 170"/>
              <a:gd name="T38" fmla="*/ 111 w 147"/>
              <a:gd name="T39" fmla="*/ 124 h 170"/>
              <a:gd name="T40" fmla="*/ 115 w 147"/>
              <a:gd name="T41" fmla="*/ 116 h 170"/>
              <a:gd name="T42" fmla="*/ 115 w 147"/>
              <a:gd name="T43" fmla="*/ 108 h 170"/>
              <a:gd name="T44" fmla="*/ 111 w 147"/>
              <a:gd name="T45" fmla="*/ 100 h 170"/>
              <a:gd name="T46" fmla="*/ 103 w 147"/>
              <a:gd name="T47" fmla="*/ 94 h 170"/>
              <a:gd name="T48" fmla="*/ 92 w 147"/>
              <a:gd name="T49" fmla="*/ 94 h 170"/>
              <a:gd name="T50" fmla="*/ 80 w 147"/>
              <a:gd name="T51" fmla="*/ 96 h 170"/>
              <a:gd name="T52" fmla="*/ 67 w 147"/>
              <a:gd name="T53" fmla="*/ 100 h 170"/>
              <a:gd name="T54" fmla="*/ 53 w 147"/>
              <a:gd name="T55" fmla="*/ 102 h 170"/>
              <a:gd name="T56" fmla="*/ 38 w 147"/>
              <a:gd name="T57" fmla="*/ 102 h 170"/>
              <a:gd name="T58" fmla="*/ 24 w 147"/>
              <a:gd name="T59" fmla="*/ 97 h 170"/>
              <a:gd name="T60" fmla="*/ 11 w 147"/>
              <a:gd name="T61" fmla="*/ 85 h 170"/>
              <a:gd name="T62" fmla="*/ 2 w 147"/>
              <a:gd name="T63" fmla="*/ 67 h 170"/>
              <a:gd name="T64" fmla="*/ 2 w 147"/>
              <a:gd name="T65" fmla="*/ 48 h 170"/>
              <a:gd name="T66" fmla="*/ 10 w 147"/>
              <a:gd name="T67" fmla="*/ 30 h 170"/>
              <a:gd name="T68" fmla="*/ 24 w 147"/>
              <a:gd name="T69" fmla="*/ 15 h 170"/>
              <a:gd name="T70" fmla="*/ 34 w 147"/>
              <a:gd name="T71" fmla="*/ 8 h 170"/>
              <a:gd name="T72" fmla="*/ 44 w 147"/>
              <a:gd name="T73" fmla="*/ 4 h 170"/>
              <a:gd name="T74" fmla="*/ 53 w 147"/>
              <a:gd name="T75" fmla="*/ 1 h 170"/>
              <a:gd name="T76" fmla="*/ 59 w 147"/>
              <a:gd name="T77" fmla="*/ 0 h 170"/>
              <a:gd name="T78" fmla="*/ 61 w 147"/>
              <a:gd name="T79" fmla="*/ 1 h 170"/>
              <a:gd name="T80" fmla="*/ 64 w 147"/>
              <a:gd name="T81" fmla="*/ 2 h 170"/>
              <a:gd name="T82" fmla="*/ 66 w 147"/>
              <a:gd name="T83" fmla="*/ 4 h 170"/>
              <a:gd name="T84" fmla="*/ 70 w 147"/>
              <a:gd name="T85" fmla="*/ 9 h 170"/>
              <a:gd name="T86" fmla="*/ 73 w 147"/>
              <a:gd name="T87" fmla="*/ 13 h 170"/>
              <a:gd name="T88" fmla="*/ 75 w 147"/>
              <a:gd name="T89" fmla="*/ 17 h 170"/>
              <a:gd name="T90" fmla="*/ 76 w 147"/>
              <a:gd name="T91" fmla="*/ 20 h 170"/>
              <a:gd name="T92" fmla="*/ 75 w 147"/>
              <a:gd name="T93" fmla="*/ 22 h 170"/>
              <a:gd name="T94" fmla="*/ 70 w 147"/>
              <a:gd name="T95" fmla="*/ 23 h 170"/>
              <a:gd name="T96" fmla="*/ 62 w 147"/>
              <a:gd name="T97" fmla="*/ 25 h 170"/>
              <a:gd name="T98" fmla="*/ 52 w 147"/>
              <a:gd name="T99" fmla="*/ 28 h 170"/>
              <a:gd name="T100" fmla="*/ 41 w 147"/>
              <a:gd name="T101" fmla="*/ 35 h 170"/>
              <a:gd name="T102" fmla="*/ 34 w 147"/>
              <a:gd name="T103" fmla="*/ 42 h 170"/>
              <a:gd name="T104" fmla="*/ 31 w 147"/>
              <a:gd name="T105" fmla="*/ 49 h 170"/>
              <a:gd name="T106" fmla="*/ 32 w 147"/>
              <a:gd name="T107" fmla="*/ 55 h 170"/>
              <a:gd name="T108" fmla="*/ 35 w 147"/>
              <a:gd name="T109" fmla="*/ 62 h 170"/>
              <a:gd name="T110" fmla="*/ 43 w 147"/>
              <a:gd name="T111" fmla="*/ 67 h 170"/>
              <a:gd name="T112" fmla="*/ 54 w 147"/>
              <a:gd name="T113" fmla="*/ 68 h 170"/>
              <a:gd name="T114" fmla="*/ 66 w 147"/>
              <a:gd name="T115" fmla="*/ 65 h 170"/>
              <a:gd name="T116" fmla="*/ 80 w 147"/>
              <a:gd name="T117" fmla="*/ 62 h 170"/>
              <a:gd name="T118" fmla="*/ 94 w 147"/>
              <a:gd name="T119" fmla="*/ 59 h 170"/>
              <a:gd name="T120" fmla="*/ 108 w 147"/>
              <a:gd name="T121" fmla="*/ 59 h 170"/>
              <a:gd name="T122" fmla="*/ 122 w 147"/>
              <a:gd name="T123" fmla="*/ 64 h 170"/>
              <a:gd name="T124" fmla="*/ 135 w 147"/>
              <a:gd name="T125" fmla="*/ 75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7" h="170">
                <a:moveTo>
                  <a:pt x="135" y="75"/>
                </a:moveTo>
                <a:cubicBezTo>
                  <a:pt x="140" y="82"/>
                  <a:pt x="144" y="89"/>
                  <a:pt x="145" y="96"/>
                </a:cubicBezTo>
                <a:cubicBezTo>
                  <a:pt x="147" y="103"/>
                  <a:pt x="147" y="110"/>
                  <a:pt x="145" y="116"/>
                </a:cubicBezTo>
                <a:cubicBezTo>
                  <a:pt x="144" y="123"/>
                  <a:pt x="141" y="129"/>
                  <a:pt x="136" y="136"/>
                </a:cubicBezTo>
                <a:cubicBezTo>
                  <a:pt x="132" y="142"/>
                  <a:pt x="127" y="148"/>
                  <a:pt x="120" y="153"/>
                </a:cubicBezTo>
                <a:cubicBezTo>
                  <a:pt x="116" y="156"/>
                  <a:pt x="112" y="159"/>
                  <a:pt x="107" y="161"/>
                </a:cubicBezTo>
                <a:cubicBezTo>
                  <a:pt x="103" y="164"/>
                  <a:pt x="99" y="165"/>
                  <a:pt x="95" y="167"/>
                </a:cubicBezTo>
                <a:cubicBezTo>
                  <a:pt x="92" y="168"/>
                  <a:pt x="88" y="169"/>
                  <a:pt x="86" y="169"/>
                </a:cubicBezTo>
                <a:cubicBezTo>
                  <a:pt x="83" y="170"/>
                  <a:pt x="81" y="170"/>
                  <a:pt x="79" y="170"/>
                </a:cubicBezTo>
                <a:cubicBezTo>
                  <a:pt x="78" y="170"/>
                  <a:pt x="76" y="169"/>
                  <a:pt x="74" y="167"/>
                </a:cubicBezTo>
                <a:cubicBezTo>
                  <a:pt x="73" y="166"/>
                  <a:pt x="71" y="164"/>
                  <a:pt x="68" y="161"/>
                </a:cubicBezTo>
                <a:cubicBezTo>
                  <a:pt x="67" y="159"/>
                  <a:pt x="65" y="157"/>
                  <a:pt x="65" y="156"/>
                </a:cubicBezTo>
                <a:cubicBezTo>
                  <a:pt x="64" y="154"/>
                  <a:pt x="63" y="153"/>
                  <a:pt x="63" y="152"/>
                </a:cubicBezTo>
                <a:cubicBezTo>
                  <a:pt x="62" y="151"/>
                  <a:pt x="62" y="150"/>
                  <a:pt x="62" y="149"/>
                </a:cubicBezTo>
                <a:cubicBezTo>
                  <a:pt x="62" y="148"/>
                  <a:pt x="63" y="148"/>
                  <a:pt x="64" y="147"/>
                </a:cubicBezTo>
                <a:cubicBezTo>
                  <a:pt x="64" y="147"/>
                  <a:pt x="66" y="146"/>
                  <a:pt x="69" y="146"/>
                </a:cubicBezTo>
                <a:cubicBezTo>
                  <a:pt x="71" y="146"/>
                  <a:pt x="74" y="145"/>
                  <a:pt x="78" y="144"/>
                </a:cubicBezTo>
                <a:cubicBezTo>
                  <a:pt x="82" y="144"/>
                  <a:pt x="86" y="142"/>
                  <a:pt x="90" y="140"/>
                </a:cubicBezTo>
                <a:cubicBezTo>
                  <a:pt x="95" y="139"/>
                  <a:pt x="99" y="136"/>
                  <a:pt x="104" y="132"/>
                </a:cubicBezTo>
                <a:cubicBezTo>
                  <a:pt x="107" y="129"/>
                  <a:pt x="110" y="127"/>
                  <a:pt x="111" y="124"/>
                </a:cubicBezTo>
                <a:cubicBezTo>
                  <a:pt x="113" y="121"/>
                  <a:pt x="115" y="119"/>
                  <a:pt x="115" y="116"/>
                </a:cubicBezTo>
                <a:cubicBezTo>
                  <a:pt x="116" y="113"/>
                  <a:pt x="116" y="110"/>
                  <a:pt x="115" y="108"/>
                </a:cubicBezTo>
                <a:cubicBezTo>
                  <a:pt x="114" y="105"/>
                  <a:pt x="113" y="102"/>
                  <a:pt x="111" y="100"/>
                </a:cubicBezTo>
                <a:cubicBezTo>
                  <a:pt x="109" y="97"/>
                  <a:pt x="106" y="95"/>
                  <a:pt x="103" y="94"/>
                </a:cubicBezTo>
                <a:cubicBezTo>
                  <a:pt x="100" y="94"/>
                  <a:pt x="96" y="93"/>
                  <a:pt x="92" y="94"/>
                </a:cubicBezTo>
                <a:cubicBezTo>
                  <a:pt x="89" y="94"/>
                  <a:pt x="84" y="95"/>
                  <a:pt x="80" y="96"/>
                </a:cubicBezTo>
                <a:cubicBezTo>
                  <a:pt x="76" y="97"/>
                  <a:pt x="71" y="98"/>
                  <a:pt x="67" y="100"/>
                </a:cubicBezTo>
                <a:cubicBezTo>
                  <a:pt x="62" y="101"/>
                  <a:pt x="57" y="102"/>
                  <a:pt x="53" y="102"/>
                </a:cubicBezTo>
                <a:cubicBezTo>
                  <a:pt x="48" y="103"/>
                  <a:pt x="43" y="103"/>
                  <a:pt x="38" y="102"/>
                </a:cubicBezTo>
                <a:cubicBezTo>
                  <a:pt x="34" y="101"/>
                  <a:pt x="29" y="99"/>
                  <a:pt x="24" y="97"/>
                </a:cubicBezTo>
                <a:cubicBezTo>
                  <a:pt x="20" y="94"/>
                  <a:pt x="15" y="91"/>
                  <a:pt x="11" y="85"/>
                </a:cubicBezTo>
                <a:cubicBezTo>
                  <a:pt x="6" y="79"/>
                  <a:pt x="3" y="73"/>
                  <a:pt x="2" y="67"/>
                </a:cubicBezTo>
                <a:cubicBezTo>
                  <a:pt x="0" y="60"/>
                  <a:pt x="0" y="54"/>
                  <a:pt x="2" y="48"/>
                </a:cubicBezTo>
                <a:cubicBezTo>
                  <a:pt x="3" y="42"/>
                  <a:pt x="6" y="36"/>
                  <a:pt x="10" y="30"/>
                </a:cubicBezTo>
                <a:cubicBezTo>
                  <a:pt x="14" y="25"/>
                  <a:pt x="19" y="20"/>
                  <a:pt x="24" y="15"/>
                </a:cubicBezTo>
                <a:cubicBezTo>
                  <a:pt x="27" y="13"/>
                  <a:pt x="31" y="10"/>
                  <a:pt x="34" y="8"/>
                </a:cubicBezTo>
                <a:cubicBezTo>
                  <a:pt x="37" y="7"/>
                  <a:pt x="41" y="5"/>
                  <a:pt x="44" y="4"/>
                </a:cubicBezTo>
                <a:cubicBezTo>
                  <a:pt x="47" y="2"/>
                  <a:pt x="50" y="1"/>
                  <a:pt x="53" y="1"/>
                </a:cubicBezTo>
                <a:cubicBezTo>
                  <a:pt x="56" y="0"/>
                  <a:pt x="58" y="0"/>
                  <a:pt x="59" y="0"/>
                </a:cubicBezTo>
                <a:cubicBezTo>
                  <a:pt x="60" y="0"/>
                  <a:pt x="61" y="0"/>
                  <a:pt x="61" y="1"/>
                </a:cubicBezTo>
                <a:cubicBezTo>
                  <a:pt x="62" y="1"/>
                  <a:pt x="63" y="1"/>
                  <a:pt x="64" y="2"/>
                </a:cubicBezTo>
                <a:cubicBezTo>
                  <a:pt x="64" y="2"/>
                  <a:pt x="65" y="3"/>
                  <a:pt x="66" y="4"/>
                </a:cubicBezTo>
                <a:cubicBezTo>
                  <a:pt x="67" y="5"/>
                  <a:pt x="68" y="7"/>
                  <a:pt x="70" y="9"/>
                </a:cubicBezTo>
                <a:cubicBezTo>
                  <a:pt x="71" y="10"/>
                  <a:pt x="72" y="12"/>
                  <a:pt x="73" y="13"/>
                </a:cubicBezTo>
                <a:cubicBezTo>
                  <a:pt x="74" y="15"/>
                  <a:pt x="75" y="16"/>
                  <a:pt x="75" y="17"/>
                </a:cubicBezTo>
                <a:cubicBezTo>
                  <a:pt x="76" y="18"/>
                  <a:pt x="76" y="19"/>
                  <a:pt x="76" y="20"/>
                </a:cubicBezTo>
                <a:cubicBezTo>
                  <a:pt x="76" y="20"/>
                  <a:pt x="75" y="21"/>
                  <a:pt x="75" y="22"/>
                </a:cubicBezTo>
                <a:cubicBezTo>
                  <a:pt x="74" y="22"/>
                  <a:pt x="72" y="23"/>
                  <a:pt x="70" y="23"/>
                </a:cubicBezTo>
                <a:cubicBezTo>
                  <a:pt x="68" y="23"/>
                  <a:pt x="65" y="24"/>
                  <a:pt x="62" y="25"/>
                </a:cubicBezTo>
                <a:cubicBezTo>
                  <a:pt x="59" y="25"/>
                  <a:pt x="55" y="27"/>
                  <a:pt x="52" y="28"/>
                </a:cubicBezTo>
                <a:cubicBezTo>
                  <a:pt x="48" y="30"/>
                  <a:pt x="44" y="32"/>
                  <a:pt x="41" y="35"/>
                </a:cubicBezTo>
                <a:cubicBezTo>
                  <a:pt x="38" y="37"/>
                  <a:pt x="36" y="39"/>
                  <a:pt x="34" y="42"/>
                </a:cubicBezTo>
                <a:cubicBezTo>
                  <a:pt x="33" y="44"/>
                  <a:pt x="32" y="46"/>
                  <a:pt x="31" y="49"/>
                </a:cubicBezTo>
                <a:cubicBezTo>
                  <a:pt x="31" y="51"/>
                  <a:pt x="31" y="53"/>
                  <a:pt x="32" y="55"/>
                </a:cubicBezTo>
                <a:cubicBezTo>
                  <a:pt x="32" y="58"/>
                  <a:pt x="34" y="60"/>
                  <a:pt x="35" y="62"/>
                </a:cubicBezTo>
                <a:cubicBezTo>
                  <a:pt x="37" y="64"/>
                  <a:pt x="40" y="66"/>
                  <a:pt x="43" y="67"/>
                </a:cubicBezTo>
                <a:cubicBezTo>
                  <a:pt x="46" y="68"/>
                  <a:pt x="50" y="68"/>
                  <a:pt x="54" y="68"/>
                </a:cubicBezTo>
                <a:cubicBezTo>
                  <a:pt x="58" y="67"/>
                  <a:pt x="62" y="66"/>
                  <a:pt x="66" y="65"/>
                </a:cubicBezTo>
                <a:cubicBezTo>
                  <a:pt x="70" y="64"/>
                  <a:pt x="75" y="63"/>
                  <a:pt x="80" y="62"/>
                </a:cubicBezTo>
                <a:cubicBezTo>
                  <a:pt x="84" y="60"/>
                  <a:pt x="89" y="59"/>
                  <a:pt x="94" y="59"/>
                </a:cubicBezTo>
                <a:cubicBezTo>
                  <a:pt x="99" y="58"/>
                  <a:pt x="103" y="58"/>
                  <a:pt x="108" y="59"/>
                </a:cubicBezTo>
                <a:cubicBezTo>
                  <a:pt x="113" y="60"/>
                  <a:pt x="118" y="61"/>
                  <a:pt x="122" y="64"/>
                </a:cubicBezTo>
                <a:cubicBezTo>
                  <a:pt x="127" y="66"/>
                  <a:pt x="131" y="70"/>
                  <a:pt x="135" y="75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137170" y="969299"/>
            <a:ext cx="313435" cy="247380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1200760" y="1226806"/>
            <a:ext cx="278465" cy="193415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78269" y="736824"/>
            <a:ext cx="49564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solidFill>
                  <a:srgbClr val="0000CC"/>
                </a:solidFill>
              </a:rPr>
              <a:t>B</a:t>
            </a:r>
            <a:r>
              <a:rPr lang="en-AU" baseline="-25000" dirty="0" err="1">
                <a:solidFill>
                  <a:srgbClr val="0000CC"/>
                </a:solidFill>
              </a:rPr>
              <a:t>induced</a:t>
            </a:r>
            <a:endParaRPr lang="en-AU" baseline="-25000" dirty="0">
              <a:solidFill>
                <a:srgbClr val="0000CC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39979" y="1279388"/>
            <a:ext cx="50366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solidFill>
                  <a:srgbClr val="0000CC"/>
                </a:solidFill>
              </a:rPr>
              <a:t>B</a:t>
            </a:r>
            <a:r>
              <a:rPr lang="en-AU" baseline="-25000" dirty="0" err="1">
                <a:solidFill>
                  <a:srgbClr val="0000CC"/>
                </a:solidFill>
              </a:rPr>
              <a:t>magnet</a:t>
            </a:r>
            <a:endParaRPr lang="en-AU" baseline="-25000" dirty="0">
              <a:solidFill>
                <a:srgbClr val="0000CC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88129" y="940918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right hand</a:t>
            </a:r>
          </a:p>
          <a:p>
            <a:r>
              <a:rPr lang="en-AU" dirty="0"/>
              <a:t> screw rule</a:t>
            </a:r>
          </a:p>
        </p:txBody>
      </p:sp>
      <p:sp>
        <p:nvSpPr>
          <p:cNvPr id="35" name="Freeform 34"/>
          <p:cNvSpPr/>
          <p:nvPr/>
        </p:nvSpPr>
        <p:spPr>
          <a:xfrm>
            <a:off x="961984" y="1182130"/>
            <a:ext cx="96578" cy="271848"/>
          </a:xfrm>
          <a:custGeom>
            <a:avLst/>
            <a:gdLst>
              <a:gd name="connsiteX0" fmla="*/ 43032 w 96578"/>
              <a:gd name="connsiteY0" fmla="*/ 271848 h 271848"/>
              <a:gd name="connsiteX1" fmla="*/ 1843 w 96578"/>
              <a:gd name="connsiteY1" fmla="*/ 144162 h 271848"/>
              <a:gd name="connsiteX2" fmla="*/ 96578 w 96578"/>
              <a:gd name="connsiteY2" fmla="*/ 0 h 271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578" h="271848">
                <a:moveTo>
                  <a:pt x="43032" y="271848"/>
                </a:moveTo>
                <a:cubicBezTo>
                  <a:pt x="17975" y="230659"/>
                  <a:pt x="-7081" y="189470"/>
                  <a:pt x="1843" y="144162"/>
                </a:cubicBezTo>
                <a:cubicBezTo>
                  <a:pt x="10767" y="98854"/>
                  <a:pt x="53672" y="49427"/>
                  <a:pt x="96578" y="0"/>
                </a:cubicBezTo>
              </a:path>
            </a:pathLst>
          </a:custGeom>
          <a:noFill/>
          <a:ln>
            <a:solidFill>
              <a:srgbClr val="FF3399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TextBox 35"/>
          <p:cNvSpPr txBox="1"/>
          <p:nvPr/>
        </p:nvSpPr>
        <p:spPr>
          <a:xfrm>
            <a:off x="544784" y="1220660"/>
            <a:ext cx="4860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AU" b="1" baseline="-25000" dirty="0" err="1">
                <a:solidFill>
                  <a:srgbClr val="FF3399"/>
                </a:solidFill>
              </a:rPr>
              <a:t>induced</a:t>
            </a:r>
            <a:endParaRPr lang="en-AU" b="1" baseline="-25000" dirty="0">
              <a:solidFill>
                <a:srgbClr val="FF3399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9624" y="2213316"/>
            <a:ext cx="160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Lenz’s  law: induced current produces a magnetic field to oppose the motion of the magnet entering the coil</a:t>
            </a:r>
          </a:p>
        </p:txBody>
      </p:sp>
      <p:sp>
        <p:nvSpPr>
          <p:cNvPr id="38" name="AutoShape 3"/>
          <p:cNvSpPr>
            <a:spLocks noChangeAspect="1" noChangeArrowheads="1" noTextEdit="1"/>
          </p:cNvSpPr>
          <p:nvPr/>
        </p:nvSpPr>
        <p:spPr bwMode="auto">
          <a:xfrm>
            <a:off x="2657248" y="972328"/>
            <a:ext cx="1412616" cy="1329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9" name="Freeform 5"/>
          <p:cNvSpPr>
            <a:spLocks noEditPoints="1"/>
          </p:cNvSpPr>
          <p:nvPr/>
        </p:nvSpPr>
        <p:spPr bwMode="auto">
          <a:xfrm>
            <a:off x="2607444" y="1709721"/>
            <a:ext cx="185644" cy="142038"/>
          </a:xfrm>
          <a:custGeom>
            <a:avLst/>
            <a:gdLst>
              <a:gd name="T0" fmla="*/ 1207 w 1207"/>
              <a:gd name="T1" fmla="*/ 39 h 922"/>
              <a:gd name="T2" fmla="*/ 53 w 1207"/>
              <a:gd name="T3" fmla="*/ 912 h 922"/>
              <a:gd name="T4" fmla="*/ 24 w 1207"/>
              <a:gd name="T5" fmla="*/ 874 h 922"/>
              <a:gd name="T6" fmla="*/ 1178 w 1207"/>
              <a:gd name="T7" fmla="*/ 0 h 922"/>
              <a:gd name="T8" fmla="*/ 1207 w 1207"/>
              <a:gd name="T9" fmla="*/ 39 h 922"/>
              <a:gd name="T10" fmla="*/ 207 w 1207"/>
              <a:gd name="T11" fmla="*/ 897 h 922"/>
              <a:gd name="T12" fmla="*/ 0 w 1207"/>
              <a:gd name="T13" fmla="*/ 922 h 922"/>
              <a:gd name="T14" fmla="*/ 80 w 1207"/>
              <a:gd name="T15" fmla="*/ 730 h 922"/>
              <a:gd name="T16" fmla="*/ 112 w 1207"/>
              <a:gd name="T17" fmla="*/ 717 h 922"/>
              <a:gd name="T18" fmla="*/ 125 w 1207"/>
              <a:gd name="T19" fmla="*/ 748 h 922"/>
              <a:gd name="T20" fmla="*/ 61 w 1207"/>
              <a:gd name="T21" fmla="*/ 902 h 922"/>
              <a:gd name="T22" fmla="*/ 35 w 1207"/>
              <a:gd name="T23" fmla="*/ 869 h 922"/>
              <a:gd name="T24" fmla="*/ 201 w 1207"/>
              <a:gd name="T25" fmla="*/ 849 h 922"/>
              <a:gd name="T26" fmla="*/ 228 w 1207"/>
              <a:gd name="T27" fmla="*/ 870 h 922"/>
              <a:gd name="T28" fmla="*/ 207 w 1207"/>
              <a:gd name="T29" fmla="*/ 897 h 9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07" h="922">
                <a:moveTo>
                  <a:pt x="1207" y="39"/>
                </a:moveTo>
                <a:lnTo>
                  <a:pt x="53" y="912"/>
                </a:lnTo>
                <a:lnTo>
                  <a:pt x="24" y="874"/>
                </a:lnTo>
                <a:lnTo>
                  <a:pt x="1178" y="0"/>
                </a:lnTo>
                <a:lnTo>
                  <a:pt x="1207" y="39"/>
                </a:lnTo>
                <a:close/>
                <a:moveTo>
                  <a:pt x="207" y="897"/>
                </a:moveTo>
                <a:lnTo>
                  <a:pt x="0" y="922"/>
                </a:lnTo>
                <a:lnTo>
                  <a:pt x="80" y="730"/>
                </a:lnTo>
                <a:cubicBezTo>
                  <a:pt x="85" y="718"/>
                  <a:pt x="99" y="712"/>
                  <a:pt x="112" y="717"/>
                </a:cubicBezTo>
                <a:cubicBezTo>
                  <a:pt x="124" y="722"/>
                  <a:pt x="130" y="736"/>
                  <a:pt x="125" y="748"/>
                </a:cubicBezTo>
                <a:lnTo>
                  <a:pt x="61" y="902"/>
                </a:lnTo>
                <a:lnTo>
                  <a:pt x="35" y="869"/>
                </a:lnTo>
                <a:lnTo>
                  <a:pt x="201" y="849"/>
                </a:lnTo>
                <a:cubicBezTo>
                  <a:pt x="214" y="848"/>
                  <a:pt x="226" y="857"/>
                  <a:pt x="228" y="870"/>
                </a:cubicBezTo>
                <a:cubicBezTo>
                  <a:pt x="229" y="883"/>
                  <a:pt x="220" y="895"/>
                  <a:pt x="207" y="897"/>
                </a:cubicBezTo>
                <a:close/>
              </a:path>
            </a:pathLst>
          </a:custGeom>
          <a:solidFill>
            <a:srgbClr val="FF0066"/>
          </a:solidFill>
          <a:ln w="0" cap="flat">
            <a:solidFill>
              <a:srgbClr val="FF0066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40" name="Freeform 6"/>
          <p:cNvSpPr>
            <a:spLocks/>
          </p:cNvSpPr>
          <p:nvPr/>
        </p:nvSpPr>
        <p:spPr bwMode="auto">
          <a:xfrm>
            <a:off x="3190001" y="2180305"/>
            <a:ext cx="313435" cy="18996"/>
          </a:xfrm>
          <a:custGeom>
            <a:avLst/>
            <a:gdLst>
              <a:gd name="T0" fmla="*/ 1 w 363"/>
              <a:gd name="T1" fmla="*/ 0 h 22"/>
              <a:gd name="T2" fmla="*/ 363 w 363"/>
              <a:gd name="T3" fmla="*/ 4 h 22"/>
              <a:gd name="T4" fmla="*/ 363 w 363"/>
              <a:gd name="T5" fmla="*/ 22 h 22"/>
              <a:gd name="T6" fmla="*/ 0 w 363"/>
              <a:gd name="T7" fmla="*/ 18 h 22"/>
              <a:gd name="T8" fmla="*/ 1 w 363"/>
              <a:gd name="T9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3" h="22">
                <a:moveTo>
                  <a:pt x="1" y="0"/>
                </a:moveTo>
                <a:lnTo>
                  <a:pt x="363" y="4"/>
                </a:lnTo>
                <a:lnTo>
                  <a:pt x="363" y="22"/>
                </a:lnTo>
                <a:lnTo>
                  <a:pt x="0" y="18"/>
                </a:lnTo>
                <a:lnTo>
                  <a:pt x="1" y="0"/>
                </a:lnTo>
                <a:close/>
              </a:path>
            </a:pathLst>
          </a:custGeom>
          <a:solidFill>
            <a:srgbClr val="009900"/>
          </a:solidFill>
          <a:ln w="0" cap="flat">
            <a:solidFill>
              <a:srgbClr val="0099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41" name="Freeform 7"/>
          <p:cNvSpPr>
            <a:spLocks/>
          </p:cNvSpPr>
          <p:nvPr/>
        </p:nvSpPr>
        <p:spPr bwMode="auto">
          <a:xfrm>
            <a:off x="2667609" y="2180305"/>
            <a:ext cx="313435" cy="18996"/>
          </a:xfrm>
          <a:custGeom>
            <a:avLst/>
            <a:gdLst>
              <a:gd name="T0" fmla="*/ 0 w 363"/>
              <a:gd name="T1" fmla="*/ 0 h 22"/>
              <a:gd name="T2" fmla="*/ 363 w 363"/>
              <a:gd name="T3" fmla="*/ 4 h 22"/>
              <a:gd name="T4" fmla="*/ 363 w 363"/>
              <a:gd name="T5" fmla="*/ 22 h 22"/>
              <a:gd name="T6" fmla="*/ 0 w 363"/>
              <a:gd name="T7" fmla="*/ 18 h 22"/>
              <a:gd name="T8" fmla="*/ 0 w 363"/>
              <a:gd name="T9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3" h="22">
                <a:moveTo>
                  <a:pt x="0" y="0"/>
                </a:moveTo>
                <a:lnTo>
                  <a:pt x="363" y="4"/>
                </a:lnTo>
                <a:lnTo>
                  <a:pt x="363" y="22"/>
                </a:lnTo>
                <a:lnTo>
                  <a:pt x="0" y="18"/>
                </a:lnTo>
                <a:lnTo>
                  <a:pt x="0" y="0"/>
                </a:lnTo>
                <a:close/>
              </a:path>
            </a:pathLst>
          </a:custGeom>
          <a:solidFill>
            <a:srgbClr val="009900"/>
          </a:solidFill>
          <a:ln w="0" cap="flat">
            <a:solidFill>
              <a:srgbClr val="0099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42" name="Freeform 8"/>
          <p:cNvSpPr>
            <a:spLocks/>
          </p:cNvSpPr>
          <p:nvPr/>
        </p:nvSpPr>
        <p:spPr bwMode="auto">
          <a:xfrm>
            <a:off x="2660702" y="1702813"/>
            <a:ext cx="326387" cy="487853"/>
          </a:xfrm>
          <a:custGeom>
            <a:avLst/>
            <a:gdLst>
              <a:gd name="T0" fmla="*/ 0 w 378"/>
              <a:gd name="T1" fmla="*/ 555 h 565"/>
              <a:gd name="T2" fmla="*/ 363 w 378"/>
              <a:gd name="T3" fmla="*/ 0 h 565"/>
              <a:gd name="T4" fmla="*/ 378 w 378"/>
              <a:gd name="T5" fmla="*/ 10 h 565"/>
              <a:gd name="T6" fmla="*/ 16 w 378"/>
              <a:gd name="T7" fmla="*/ 565 h 565"/>
              <a:gd name="T8" fmla="*/ 0 w 378"/>
              <a:gd name="T9" fmla="*/ 555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8" h="565">
                <a:moveTo>
                  <a:pt x="0" y="555"/>
                </a:moveTo>
                <a:lnTo>
                  <a:pt x="363" y="0"/>
                </a:lnTo>
                <a:lnTo>
                  <a:pt x="378" y="10"/>
                </a:lnTo>
                <a:lnTo>
                  <a:pt x="16" y="565"/>
                </a:lnTo>
                <a:lnTo>
                  <a:pt x="0" y="555"/>
                </a:lnTo>
                <a:close/>
              </a:path>
            </a:pathLst>
          </a:custGeom>
          <a:solidFill>
            <a:srgbClr val="009900"/>
          </a:solidFill>
          <a:ln w="0" cap="flat">
            <a:solidFill>
              <a:srgbClr val="0099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43" name="Freeform 9"/>
          <p:cNvSpPr>
            <a:spLocks/>
          </p:cNvSpPr>
          <p:nvPr/>
        </p:nvSpPr>
        <p:spPr bwMode="auto">
          <a:xfrm>
            <a:off x="3493938" y="1707993"/>
            <a:ext cx="325523" cy="487853"/>
          </a:xfrm>
          <a:custGeom>
            <a:avLst/>
            <a:gdLst>
              <a:gd name="T0" fmla="*/ 0 w 377"/>
              <a:gd name="T1" fmla="*/ 555 h 565"/>
              <a:gd name="T2" fmla="*/ 362 w 377"/>
              <a:gd name="T3" fmla="*/ 0 h 565"/>
              <a:gd name="T4" fmla="*/ 377 w 377"/>
              <a:gd name="T5" fmla="*/ 10 h 565"/>
              <a:gd name="T6" fmla="*/ 16 w 377"/>
              <a:gd name="T7" fmla="*/ 565 h 565"/>
              <a:gd name="T8" fmla="*/ 0 w 377"/>
              <a:gd name="T9" fmla="*/ 555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7" h="565">
                <a:moveTo>
                  <a:pt x="0" y="555"/>
                </a:moveTo>
                <a:lnTo>
                  <a:pt x="362" y="0"/>
                </a:lnTo>
                <a:lnTo>
                  <a:pt x="377" y="10"/>
                </a:lnTo>
                <a:lnTo>
                  <a:pt x="16" y="565"/>
                </a:lnTo>
                <a:lnTo>
                  <a:pt x="0" y="555"/>
                </a:lnTo>
                <a:close/>
              </a:path>
            </a:pathLst>
          </a:custGeom>
          <a:solidFill>
            <a:srgbClr val="009900"/>
          </a:solidFill>
          <a:ln w="0" cap="flat">
            <a:solidFill>
              <a:srgbClr val="0099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44" name="Freeform 10"/>
          <p:cNvSpPr>
            <a:spLocks/>
          </p:cNvSpPr>
          <p:nvPr/>
        </p:nvSpPr>
        <p:spPr bwMode="auto">
          <a:xfrm>
            <a:off x="2978454" y="1699359"/>
            <a:ext cx="833236" cy="18996"/>
          </a:xfrm>
          <a:custGeom>
            <a:avLst/>
            <a:gdLst>
              <a:gd name="T0" fmla="*/ 0 w 965"/>
              <a:gd name="T1" fmla="*/ 0 h 22"/>
              <a:gd name="T2" fmla="*/ 965 w 965"/>
              <a:gd name="T3" fmla="*/ 4 h 22"/>
              <a:gd name="T4" fmla="*/ 965 w 965"/>
              <a:gd name="T5" fmla="*/ 22 h 22"/>
              <a:gd name="T6" fmla="*/ 0 w 965"/>
              <a:gd name="T7" fmla="*/ 18 h 22"/>
              <a:gd name="T8" fmla="*/ 0 w 965"/>
              <a:gd name="T9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5" h="22">
                <a:moveTo>
                  <a:pt x="0" y="0"/>
                </a:moveTo>
                <a:lnTo>
                  <a:pt x="965" y="4"/>
                </a:lnTo>
                <a:lnTo>
                  <a:pt x="965" y="22"/>
                </a:lnTo>
                <a:lnTo>
                  <a:pt x="0" y="18"/>
                </a:lnTo>
                <a:lnTo>
                  <a:pt x="0" y="0"/>
                </a:lnTo>
                <a:close/>
              </a:path>
            </a:pathLst>
          </a:custGeom>
          <a:solidFill>
            <a:srgbClr val="009900"/>
          </a:solidFill>
          <a:ln w="0" cap="flat">
            <a:solidFill>
              <a:srgbClr val="0099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45" name="Freeform 11"/>
          <p:cNvSpPr>
            <a:spLocks noEditPoints="1"/>
          </p:cNvSpPr>
          <p:nvPr/>
        </p:nvSpPr>
        <p:spPr bwMode="auto">
          <a:xfrm>
            <a:off x="3079479" y="1275401"/>
            <a:ext cx="496488" cy="398054"/>
          </a:xfrm>
          <a:custGeom>
            <a:avLst/>
            <a:gdLst>
              <a:gd name="T0" fmla="*/ 15 w 1535"/>
              <a:gd name="T1" fmla="*/ 493 h 1232"/>
              <a:gd name="T2" fmla="*/ 93 w 1535"/>
              <a:gd name="T3" fmla="*/ 322 h 1232"/>
              <a:gd name="T4" fmla="*/ 225 w 1535"/>
              <a:gd name="T5" fmla="*/ 181 h 1232"/>
              <a:gd name="T6" fmla="*/ 342 w 1535"/>
              <a:gd name="T7" fmla="*/ 103 h 1232"/>
              <a:gd name="T8" fmla="*/ 612 w 1535"/>
              <a:gd name="T9" fmla="*/ 13 h 1232"/>
              <a:gd name="T10" fmla="*/ 844 w 1535"/>
              <a:gd name="T11" fmla="*/ 3 h 1232"/>
              <a:gd name="T12" fmla="*/ 1067 w 1535"/>
              <a:gd name="T13" fmla="*/ 49 h 1232"/>
              <a:gd name="T14" fmla="*/ 1307 w 1535"/>
              <a:gd name="T15" fmla="*/ 178 h 1232"/>
              <a:gd name="T16" fmla="*/ 1404 w 1535"/>
              <a:gd name="T17" fmla="*/ 271 h 1232"/>
              <a:gd name="T18" fmla="*/ 1500 w 1535"/>
              <a:gd name="T19" fmla="*/ 430 h 1232"/>
              <a:gd name="T20" fmla="*/ 1535 w 1535"/>
              <a:gd name="T21" fmla="*/ 615 h 1232"/>
              <a:gd name="T22" fmla="*/ 1501 w 1535"/>
              <a:gd name="T23" fmla="*/ 800 h 1232"/>
              <a:gd name="T24" fmla="*/ 1404 w 1535"/>
              <a:gd name="T25" fmla="*/ 962 h 1232"/>
              <a:gd name="T26" fmla="*/ 1307 w 1535"/>
              <a:gd name="T27" fmla="*/ 1056 h 1232"/>
              <a:gd name="T28" fmla="*/ 1067 w 1535"/>
              <a:gd name="T29" fmla="*/ 1184 h 1232"/>
              <a:gd name="T30" fmla="*/ 846 w 1535"/>
              <a:gd name="T31" fmla="*/ 1229 h 1232"/>
              <a:gd name="T32" fmla="*/ 615 w 1535"/>
              <a:gd name="T33" fmla="*/ 1220 h 1232"/>
              <a:gd name="T34" fmla="*/ 342 w 1535"/>
              <a:gd name="T35" fmla="*/ 1130 h 1232"/>
              <a:gd name="T36" fmla="*/ 225 w 1535"/>
              <a:gd name="T37" fmla="*/ 1053 h 1232"/>
              <a:gd name="T38" fmla="*/ 94 w 1535"/>
              <a:gd name="T39" fmla="*/ 913 h 1232"/>
              <a:gd name="T40" fmla="*/ 16 w 1535"/>
              <a:gd name="T41" fmla="*/ 743 h 1232"/>
              <a:gd name="T42" fmla="*/ 51 w 1535"/>
              <a:gd name="T43" fmla="*/ 673 h 1232"/>
              <a:gd name="T44" fmla="*/ 103 w 1535"/>
              <a:gd name="T45" fmla="*/ 834 h 1232"/>
              <a:gd name="T46" fmla="*/ 167 w 1535"/>
              <a:gd name="T47" fmla="*/ 930 h 1232"/>
              <a:gd name="T48" fmla="*/ 365 w 1535"/>
              <a:gd name="T49" fmla="*/ 1087 h 1232"/>
              <a:gd name="T50" fmla="*/ 484 w 1535"/>
              <a:gd name="T51" fmla="*/ 1138 h 1232"/>
              <a:gd name="T52" fmla="*/ 767 w 1535"/>
              <a:gd name="T53" fmla="*/ 1184 h 1232"/>
              <a:gd name="T54" fmla="*/ 1052 w 1535"/>
              <a:gd name="T55" fmla="*/ 1138 h 1232"/>
              <a:gd name="T56" fmla="*/ 1170 w 1535"/>
              <a:gd name="T57" fmla="*/ 1087 h 1232"/>
              <a:gd name="T58" fmla="*/ 1368 w 1535"/>
              <a:gd name="T59" fmla="*/ 930 h 1232"/>
              <a:gd name="T60" fmla="*/ 1432 w 1535"/>
              <a:gd name="T61" fmla="*/ 836 h 1232"/>
              <a:gd name="T62" fmla="*/ 1484 w 1535"/>
              <a:gd name="T63" fmla="*/ 676 h 1232"/>
              <a:gd name="T64" fmla="*/ 1474 w 1535"/>
              <a:gd name="T65" fmla="*/ 505 h 1232"/>
              <a:gd name="T66" fmla="*/ 1402 w 1535"/>
              <a:gd name="T67" fmla="*/ 349 h 1232"/>
              <a:gd name="T68" fmla="*/ 1277 w 1535"/>
              <a:gd name="T69" fmla="*/ 216 h 1232"/>
              <a:gd name="T70" fmla="*/ 1174 w 1535"/>
              <a:gd name="T71" fmla="*/ 148 h 1232"/>
              <a:gd name="T72" fmla="*/ 915 w 1535"/>
              <a:gd name="T73" fmla="*/ 60 h 1232"/>
              <a:gd name="T74" fmla="*/ 694 w 1535"/>
              <a:gd name="T75" fmla="*/ 51 h 1232"/>
              <a:gd name="T76" fmla="*/ 488 w 1535"/>
              <a:gd name="T77" fmla="*/ 94 h 1232"/>
              <a:gd name="T78" fmla="*/ 255 w 1535"/>
              <a:gd name="T79" fmla="*/ 218 h 1232"/>
              <a:gd name="T80" fmla="*/ 170 w 1535"/>
              <a:gd name="T81" fmla="*/ 300 h 1232"/>
              <a:gd name="T82" fmla="*/ 80 w 1535"/>
              <a:gd name="T83" fmla="*/ 448 h 1232"/>
              <a:gd name="T84" fmla="*/ 47 w 1535"/>
              <a:gd name="T85" fmla="*/ 615 h 1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35" h="1232">
                <a:moveTo>
                  <a:pt x="0" y="618"/>
                </a:moveTo>
                <a:lnTo>
                  <a:pt x="4" y="555"/>
                </a:lnTo>
                <a:lnTo>
                  <a:pt x="15" y="493"/>
                </a:lnTo>
                <a:lnTo>
                  <a:pt x="35" y="433"/>
                </a:lnTo>
                <a:lnTo>
                  <a:pt x="61" y="376"/>
                </a:lnTo>
                <a:lnTo>
                  <a:pt x="93" y="322"/>
                </a:lnTo>
                <a:lnTo>
                  <a:pt x="131" y="271"/>
                </a:lnTo>
                <a:cubicBezTo>
                  <a:pt x="132" y="270"/>
                  <a:pt x="133" y="269"/>
                  <a:pt x="134" y="268"/>
                </a:cubicBezTo>
                <a:lnTo>
                  <a:pt x="225" y="181"/>
                </a:lnTo>
                <a:cubicBezTo>
                  <a:pt x="226" y="180"/>
                  <a:pt x="227" y="179"/>
                  <a:pt x="228" y="178"/>
                </a:cubicBezTo>
                <a:lnTo>
                  <a:pt x="338" y="105"/>
                </a:lnTo>
                <a:cubicBezTo>
                  <a:pt x="339" y="105"/>
                  <a:pt x="341" y="104"/>
                  <a:pt x="342" y="103"/>
                </a:cubicBezTo>
                <a:lnTo>
                  <a:pt x="469" y="49"/>
                </a:lnTo>
                <a:cubicBezTo>
                  <a:pt x="470" y="49"/>
                  <a:pt x="471" y="48"/>
                  <a:pt x="473" y="48"/>
                </a:cubicBezTo>
                <a:lnTo>
                  <a:pt x="612" y="13"/>
                </a:lnTo>
                <a:lnTo>
                  <a:pt x="689" y="4"/>
                </a:lnTo>
                <a:lnTo>
                  <a:pt x="767" y="0"/>
                </a:lnTo>
                <a:lnTo>
                  <a:pt x="844" y="3"/>
                </a:lnTo>
                <a:lnTo>
                  <a:pt x="920" y="13"/>
                </a:lnTo>
                <a:lnTo>
                  <a:pt x="1063" y="48"/>
                </a:lnTo>
                <a:cubicBezTo>
                  <a:pt x="1065" y="48"/>
                  <a:pt x="1066" y="49"/>
                  <a:pt x="1067" y="49"/>
                </a:cubicBezTo>
                <a:lnTo>
                  <a:pt x="1193" y="103"/>
                </a:lnTo>
                <a:cubicBezTo>
                  <a:pt x="1194" y="104"/>
                  <a:pt x="1196" y="105"/>
                  <a:pt x="1197" y="105"/>
                </a:cubicBezTo>
                <a:lnTo>
                  <a:pt x="1307" y="178"/>
                </a:lnTo>
                <a:cubicBezTo>
                  <a:pt x="1308" y="179"/>
                  <a:pt x="1309" y="180"/>
                  <a:pt x="1310" y="181"/>
                </a:cubicBezTo>
                <a:lnTo>
                  <a:pt x="1401" y="268"/>
                </a:lnTo>
                <a:cubicBezTo>
                  <a:pt x="1402" y="269"/>
                  <a:pt x="1403" y="270"/>
                  <a:pt x="1404" y="271"/>
                </a:cubicBezTo>
                <a:lnTo>
                  <a:pt x="1441" y="320"/>
                </a:lnTo>
                <a:lnTo>
                  <a:pt x="1474" y="374"/>
                </a:lnTo>
                <a:lnTo>
                  <a:pt x="1500" y="430"/>
                </a:lnTo>
                <a:lnTo>
                  <a:pt x="1519" y="490"/>
                </a:lnTo>
                <a:lnTo>
                  <a:pt x="1531" y="552"/>
                </a:lnTo>
                <a:lnTo>
                  <a:pt x="1535" y="615"/>
                </a:lnTo>
                <a:lnTo>
                  <a:pt x="1531" y="679"/>
                </a:lnTo>
                <a:lnTo>
                  <a:pt x="1520" y="740"/>
                </a:lnTo>
                <a:lnTo>
                  <a:pt x="1501" y="800"/>
                </a:lnTo>
                <a:lnTo>
                  <a:pt x="1475" y="857"/>
                </a:lnTo>
                <a:lnTo>
                  <a:pt x="1442" y="911"/>
                </a:lnTo>
                <a:lnTo>
                  <a:pt x="1404" y="962"/>
                </a:lnTo>
                <a:cubicBezTo>
                  <a:pt x="1403" y="963"/>
                  <a:pt x="1402" y="964"/>
                  <a:pt x="1401" y="965"/>
                </a:cubicBezTo>
                <a:lnTo>
                  <a:pt x="1310" y="1053"/>
                </a:lnTo>
                <a:cubicBezTo>
                  <a:pt x="1309" y="1054"/>
                  <a:pt x="1308" y="1055"/>
                  <a:pt x="1307" y="1056"/>
                </a:cubicBezTo>
                <a:lnTo>
                  <a:pt x="1197" y="1128"/>
                </a:lnTo>
                <a:cubicBezTo>
                  <a:pt x="1195" y="1128"/>
                  <a:pt x="1194" y="1129"/>
                  <a:pt x="1193" y="1130"/>
                </a:cubicBezTo>
                <a:lnTo>
                  <a:pt x="1067" y="1184"/>
                </a:lnTo>
                <a:cubicBezTo>
                  <a:pt x="1066" y="1184"/>
                  <a:pt x="1065" y="1184"/>
                  <a:pt x="1063" y="1185"/>
                </a:cubicBezTo>
                <a:lnTo>
                  <a:pt x="923" y="1220"/>
                </a:lnTo>
                <a:lnTo>
                  <a:pt x="846" y="1229"/>
                </a:lnTo>
                <a:lnTo>
                  <a:pt x="768" y="1232"/>
                </a:lnTo>
                <a:lnTo>
                  <a:pt x="691" y="1229"/>
                </a:lnTo>
                <a:lnTo>
                  <a:pt x="615" y="1220"/>
                </a:lnTo>
                <a:lnTo>
                  <a:pt x="473" y="1185"/>
                </a:lnTo>
                <a:cubicBezTo>
                  <a:pt x="471" y="1184"/>
                  <a:pt x="470" y="1184"/>
                  <a:pt x="469" y="1184"/>
                </a:cubicBezTo>
                <a:lnTo>
                  <a:pt x="342" y="1130"/>
                </a:lnTo>
                <a:cubicBezTo>
                  <a:pt x="341" y="1129"/>
                  <a:pt x="340" y="1128"/>
                  <a:pt x="338" y="1128"/>
                </a:cubicBezTo>
                <a:lnTo>
                  <a:pt x="228" y="1056"/>
                </a:lnTo>
                <a:cubicBezTo>
                  <a:pt x="227" y="1055"/>
                  <a:pt x="226" y="1054"/>
                  <a:pt x="225" y="1053"/>
                </a:cubicBezTo>
                <a:lnTo>
                  <a:pt x="134" y="965"/>
                </a:lnTo>
                <a:cubicBezTo>
                  <a:pt x="133" y="964"/>
                  <a:pt x="132" y="963"/>
                  <a:pt x="131" y="962"/>
                </a:cubicBezTo>
                <a:lnTo>
                  <a:pt x="94" y="913"/>
                </a:lnTo>
                <a:lnTo>
                  <a:pt x="62" y="859"/>
                </a:lnTo>
                <a:lnTo>
                  <a:pt x="36" y="803"/>
                </a:lnTo>
                <a:lnTo>
                  <a:pt x="16" y="743"/>
                </a:lnTo>
                <a:lnTo>
                  <a:pt x="4" y="682"/>
                </a:lnTo>
                <a:lnTo>
                  <a:pt x="0" y="618"/>
                </a:lnTo>
                <a:close/>
                <a:moveTo>
                  <a:pt x="51" y="673"/>
                </a:moveTo>
                <a:lnTo>
                  <a:pt x="61" y="728"/>
                </a:lnTo>
                <a:lnTo>
                  <a:pt x="79" y="782"/>
                </a:lnTo>
                <a:lnTo>
                  <a:pt x="103" y="834"/>
                </a:lnTo>
                <a:lnTo>
                  <a:pt x="133" y="884"/>
                </a:lnTo>
                <a:lnTo>
                  <a:pt x="170" y="933"/>
                </a:lnTo>
                <a:lnTo>
                  <a:pt x="167" y="930"/>
                </a:lnTo>
                <a:lnTo>
                  <a:pt x="258" y="1018"/>
                </a:lnTo>
                <a:lnTo>
                  <a:pt x="255" y="1015"/>
                </a:lnTo>
                <a:lnTo>
                  <a:pt x="365" y="1087"/>
                </a:lnTo>
                <a:lnTo>
                  <a:pt x="361" y="1085"/>
                </a:lnTo>
                <a:lnTo>
                  <a:pt x="488" y="1139"/>
                </a:lnTo>
                <a:lnTo>
                  <a:pt x="484" y="1138"/>
                </a:lnTo>
                <a:lnTo>
                  <a:pt x="620" y="1173"/>
                </a:lnTo>
                <a:lnTo>
                  <a:pt x="692" y="1181"/>
                </a:lnTo>
                <a:lnTo>
                  <a:pt x="767" y="1184"/>
                </a:lnTo>
                <a:lnTo>
                  <a:pt x="841" y="1182"/>
                </a:lnTo>
                <a:lnTo>
                  <a:pt x="912" y="1173"/>
                </a:lnTo>
                <a:lnTo>
                  <a:pt x="1052" y="1138"/>
                </a:lnTo>
                <a:lnTo>
                  <a:pt x="1048" y="1139"/>
                </a:lnTo>
                <a:lnTo>
                  <a:pt x="1174" y="1085"/>
                </a:lnTo>
                <a:lnTo>
                  <a:pt x="1170" y="1087"/>
                </a:lnTo>
                <a:lnTo>
                  <a:pt x="1280" y="1015"/>
                </a:lnTo>
                <a:lnTo>
                  <a:pt x="1277" y="1018"/>
                </a:lnTo>
                <a:lnTo>
                  <a:pt x="1368" y="930"/>
                </a:lnTo>
                <a:lnTo>
                  <a:pt x="1365" y="933"/>
                </a:lnTo>
                <a:lnTo>
                  <a:pt x="1401" y="886"/>
                </a:lnTo>
                <a:lnTo>
                  <a:pt x="1432" y="836"/>
                </a:lnTo>
                <a:lnTo>
                  <a:pt x="1456" y="785"/>
                </a:lnTo>
                <a:lnTo>
                  <a:pt x="1473" y="731"/>
                </a:lnTo>
                <a:lnTo>
                  <a:pt x="1484" y="676"/>
                </a:lnTo>
                <a:lnTo>
                  <a:pt x="1488" y="618"/>
                </a:lnTo>
                <a:lnTo>
                  <a:pt x="1484" y="561"/>
                </a:lnTo>
                <a:lnTo>
                  <a:pt x="1474" y="505"/>
                </a:lnTo>
                <a:lnTo>
                  <a:pt x="1457" y="451"/>
                </a:lnTo>
                <a:lnTo>
                  <a:pt x="1433" y="399"/>
                </a:lnTo>
                <a:lnTo>
                  <a:pt x="1402" y="349"/>
                </a:lnTo>
                <a:lnTo>
                  <a:pt x="1365" y="300"/>
                </a:lnTo>
                <a:lnTo>
                  <a:pt x="1368" y="303"/>
                </a:lnTo>
                <a:lnTo>
                  <a:pt x="1277" y="216"/>
                </a:lnTo>
                <a:lnTo>
                  <a:pt x="1280" y="218"/>
                </a:lnTo>
                <a:lnTo>
                  <a:pt x="1170" y="145"/>
                </a:lnTo>
                <a:lnTo>
                  <a:pt x="1174" y="148"/>
                </a:lnTo>
                <a:lnTo>
                  <a:pt x="1048" y="94"/>
                </a:lnTo>
                <a:lnTo>
                  <a:pt x="1052" y="95"/>
                </a:lnTo>
                <a:lnTo>
                  <a:pt x="915" y="60"/>
                </a:lnTo>
                <a:lnTo>
                  <a:pt x="843" y="51"/>
                </a:lnTo>
                <a:lnTo>
                  <a:pt x="768" y="48"/>
                </a:lnTo>
                <a:lnTo>
                  <a:pt x="694" y="51"/>
                </a:lnTo>
                <a:lnTo>
                  <a:pt x="623" y="60"/>
                </a:lnTo>
                <a:lnTo>
                  <a:pt x="484" y="95"/>
                </a:lnTo>
                <a:lnTo>
                  <a:pt x="488" y="94"/>
                </a:lnTo>
                <a:lnTo>
                  <a:pt x="361" y="148"/>
                </a:lnTo>
                <a:lnTo>
                  <a:pt x="365" y="145"/>
                </a:lnTo>
                <a:lnTo>
                  <a:pt x="255" y="218"/>
                </a:lnTo>
                <a:lnTo>
                  <a:pt x="258" y="216"/>
                </a:lnTo>
                <a:lnTo>
                  <a:pt x="167" y="303"/>
                </a:lnTo>
                <a:lnTo>
                  <a:pt x="170" y="300"/>
                </a:lnTo>
                <a:lnTo>
                  <a:pt x="134" y="347"/>
                </a:lnTo>
                <a:lnTo>
                  <a:pt x="104" y="397"/>
                </a:lnTo>
                <a:lnTo>
                  <a:pt x="80" y="448"/>
                </a:lnTo>
                <a:lnTo>
                  <a:pt x="62" y="502"/>
                </a:lnTo>
                <a:lnTo>
                  <a:pt x="51" y="558"/>
                </a:lnTo>
                <a:lnTo>
                  <a:pt x="47" y="615"/>
                </a:lnTo>
                <a:lnTo>
                  <a:pt x="51" y="673"/>
                </a:lnTo>
                <a:close/>
              </a:path>
            </a:pathLst>
          </a:custGeom>
          <a:solidFill>
            <a:srgbClr val="009900"/>
          </a:solidFill>
          <a:ln w="0" cap="flat">
            <a:solidFill>
              <a:srgbClr val="0099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46" name="Rectangle 12"/>
          <p:cNvSpPr>
            <a:spLocks noChangeArrowheads="1"/>
          </p:cNvSpPr>
          <p:nvPr/>
        </p:nvSpPr>
        <p:spPr bwMode="auto">
          <a:xfrm>
            <a:off x="3262532" y="1613877"/>
            <a:ext cx="139880" cy="14506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47" name="Freeform 13"/>
          <p:cNvSpPr>
            <a:spLocks noEditPoints="1"/>
          </p:cNvSpPr>
          <p:nvPr/>
        </p:nvSpPr>
        <p:spPr bwMode="auto">
          <a:xfrm>
            <a:off x="3254760" y="1606106"/>
            <a:ext cx="155422" cy="160603"/>
          </a:xfrm>
          <a:custGeom>
            <a:avLst/>
            <a:gdLst>
              <a:gd name="T0" fmla="*/ 0 w 480"/>
              <a:gd name="T1" fmla="*/ 24 h 496"/>
              <a:gd name="T2" fmla="*/ 24 w 480"/>
              <a:gd name="T3" fmla="*/ 0 h 496"/>
              <a:gd name="T4" fmla="*/ 456 w 480"/>
              <a:gd name="T5" fmla="*/ 0 h 496"/>
              <a:gd name="T6" fmla="*/ 480 w 480"/>
              <a:gd name="T7" fmla="*/ 24 h 496"/>
              <a:gd name="T8" fmla="*/ 480 w 480"/>
              <a:gd name="T9" fmla="*/ 472 h 496"/>
              <a:gd name="T10" fmla="*/ 456 w 480"/>
              <a:gd name="T11" fmla="*/ 496 h 496"/>
              <a:gd name="T12" fmla="*/ 24 w 480"/>
              <a:gd name="T13" fmla="*/ 496 h 496"/>
              <a:gd name="T14" fmla="*/ 0 w 480"/>
              <a:gd name="T15" fmla="*/ 472 h 496"/>
              <a:gd name="T16" fmla="*/ 0 w 480"/>
              <a:gd name="T17" fmla="*/ 24 h 496"/>
              <a:gd name="T18" fmla="*/ 48 w 480"/>
              <a:gd name="T19" fmla="*/ 472 h 496"/>
              <a:gd name="T20" fmla="*/ 24 w 480"/>
              <a:gd name="T21" fmla="*/ 448 h 496"/>
              <a:gd name="T22" fmla="*/ 456 w 480"/>
              <a:gd name="T23" fmla="*/ 448 h 496"/>
              <a:gd name="T24" fmla="*/ 432 w 480"/>
              <a:gd name="T25" fmla="*/ 472 h 496"/>
              <a:gd name="T26" fmla="*/ 432 w 480"/>
              <a:gd name="T27" fmla="*/ 24 h 496"/>
              <a:gd name="T28" fmla="*/ 456 w 480"/>
              <a:gd name="T29" fmla="*/ 48 h 496"/>
              <a:gd name="T30" fmla="*/ 24 w 480"/>
              <a:gd name="T31" fmla="*/ 48 h 496"/>
              <a:gd name="T32" fmla="*/ 48 w 480"/>
              <a:gd name="T33" fmla="*/ 24 h 496"/>
              <a:gd name="T34" fmla="*/ 48 w 480"/>
              <a:gd name="T35" fmla="*/ 472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80" h="496">
                <a:moveTo>
                  <a:pt x="0" y="24"/>
                </a:moveTo>
                <a:cubicBezTo>
                  <a:pt x="0" y="11"/>
                  <a:pt x="11" y="0"/>
                  <a:pt x="24" y="0"/>
                </a:cubicBezTo>
                <a:lnTo>
                  <a:pt x="456" y="0"/>
                </a:lnTo>
                <a:cubicBezTo>
                  <a:pt x="470" y="0"/>
                  <a:pt x="480" y="11"/>
                  <a:pt x="480" y="24"/>
                </a:cubicBezTo>
                <a:lnTo>
                  <a:pt x="480" y="472"/>
                </a:lnTo>
                <a:cubicBezTo>
                  <a:pt x="480" y="486"/>
                  <a:pt x="470" y="496"/>
                  <a:pt x="456" y="496"/>
                </a:cubicBezTo>
                <a:lnTo>
                  <a:pt x="24" y="496"/>
                </a:lnTo>
                <a:cubicBezTo>
                  <a:pt x="11" y="496"/>
                  <a:pt x="0" y="486"/>
                  <a:pt x="0" y="472"/>
                </a:cubicBezTo>
                <a:lnTo>
                  <a:pt x="0" y="24"/>
                </a:lnTo>
                <a:close/>
                <a:moveTo>
                  <a:pt x="48" y="472"/>
                </a:moveTo>
                <a:lnTo>
                  <a:pt x="24" y="448"/>
                </a:lnTo>
                <a:lnTo>
                  <a:pt x="456" y="448"/>
                </a:lnTo>
                <a:lnTo>
                  <a:pt x="432" y="472"/>
                </a:lnTo>
                <a:lnTo>
                  <a:pt x="432" y="24"/>
                </a:lnTo>
                <a:lnTo>
                  <a:pt x="456" y="48"/>
                </a:lnTo>
                <a:lnTo>
                  <a:pt x="24" y="48"/>
                </a:lnTo>
                <a:lnTo>
                  <a:pt x="48" y="24"/>
                </a:lnTo>
                <a:lnTo>
                  <a:pt x="48" y="472"/>
                </a:lnTo>
                <a:close/>
              </a:path>
            </a:pathLst>
          </a:custGeom>
          <a:solidFill>
            <a:srgbClr val="FFFFFF"/>
          </a:solidFill>
          <a:ln w="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48" name="Rectangle 14"/>
          <p:cNvSpPr>
            <a:spLocks noChangeArrowheads="1"/>
          </p:cNvSpPr>
          <p:nvPr/>
        </p:nvSpPr>
        <p:spPr bwMode="auto">
          <a:xfrm>
            <a:off x="3244399" y="1655323"/>
            <a:ext cx="15542" cy="54398"/>
          </a:xfrm>
          <a:prstGeom prst="rect">
            <a:avLst/>
          </a:prstGeom>
          <a:solidFill>
            <a:srgbClr val="009900"/>
          </a:solidFill>
          <a:ln w="0" cap="flat">
            <a:solidFill>
              <a:srgbClr val="0099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49" name="Rectangle 15"/>
          <p:cNvSpPr>
            <a:spLocks noChangeArrowheads="1"/>
          </p:cNvSpPr>
          <p:nvPr/>
        </p:nvSpPr>
        <p:spPr bwMode="auto">
          <a:xfrm>
            <a:off x="3410183" y="1650142"/>
            <a:ext cx="15542" cy="54398"/>
          </a:xfrm>
          <a:prstGeom prst="rect">
            <a:avLst/>
          </a:prstGeom>
          <a:solidFill>
            <a:srgbClr val="009900"/>
          </a:solidFill>
          <a:ln w="0" cap="flat">
            <a:solidFill>
              <a:srgbClr val="0099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50" name="Rectangle 16"/>
          <p:cNvSpPr>
            <a:spLocks noChangeArrowheads="1"/>
          </p:cNvSpPr>
          <p:nvPr/>
        </p:nvSpPr>
        <p:spPr bwMode="auto">
          <a:xfrm>
            <a:off x="3044077" y="2116409"/>
            <a:ext cx="92390" cy="128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G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1" name="Freeform 17"/>
          <p:cNvSpPr>
            <a:spLocks noEditPoints="1"/>
          </p:cNvSpPr>
          <p:nvPr/>
        </p:nvSpPr>
        <p:spPr bwMode="auto">
          <a:xfrm>
            <a:off x="2975864" y="2076690"/>
            <a:ext cx="222772" cy="222772"/>
          </a:xfrm>
          <a:custGeom>
            <a:avLst/>
            <a:gdLst>
              <a:gd name="T0" fmla="*/ 8 w 689"/>
              <a:gd name="T1" fmla="*/ 278 h 689"/>
              <a:gd name="T2" fmla="*/ 28 w 689"/>
              <a:gd name="T3" fmla="*/ 209 h 689"/>
              <a:gd name="T4" fmla="*/ 100 w 689"/>
              <a:gd name="T5" fmla="*/ 103 h 689"/>
              <a:gd name="T6" fmla="*/ 154 w 689"/>
              <a:gd name="T7" fmla="*/ 58 h 689"/>
              <a:gd name="T8" fmla="*/ 274 w 689"/>
              <a:gd name="T9" fmla="*/ 8 h 689"/>
              <a:gd name="T10" fmla="*/ 347 w 689"/>
              <a:gd name="T11" fmla="*/ 1 h 689"/>
              <a:gd name="T12" fmla="*/ 476 w 689"/>
              <a:gd name="T13" fmla="*/ 26 h 689"/>
              <a:gd name="T14" fmla="*/ 539 w 689"/>
              <a:gd name="T15" fmla="*/ 61 h 689"/>
              <a:gd name="T16" fmla="*/ 628 w 689"/>
              <a:gd name="T17" fmla="*/ 150 h 689"/>
              <a:gd name="T18" fmla="*/ 662 w 689"/>
              <a:gd name="T19" fmla="*/ 213 h 689"/>
              <a:gd name="T20" fmla="*/ 688 w 689"/>
              <a:gd name="T21" fmla="*/ 342 h 689"/>
              <a:gd name="T22" fmla="*/ 681 w 689"/>
              <a:gd name="T23" fmla="*/ 417 h 689"/>
              <a:gd name="T24" fmla="*/ 630 w 689"/>
              <a:gd name="T25" fmla="*/ 535 h 689"/>
              <a:gd name="T26" fmla="*/ 586 w 689"/>
              <a:gd name="T27" fmla="*/ 589 h 689"/>
              <a:gd name="T28" fmla="*/ 481 w 689"/>
              <a:gd name="T29" fmla="*/ 660 h 689"/>
              <a:gd name="T30" fmla="*/ 412 w 689"/>
              <a:gd name="T31" fmla="*/ 682 h 689"/>
              <a:gd name="T32" fmla="*/ 278 w 689"/>
              <a:gd name="T33" fmla="*/ 682 h 689"/>
              <a:gd name="T34" fmla="*/ 209 w 689"/>
              <a:gd name="T35" fmla="*/ 661 h 689"/>
              <a:gd name="T36" fmla="*/ 103 w 689"/>
              <a:gd name="T37" fmla="*/ 589 h 689"/>
              <a:gd name="T38" fmla="*/ 58 w 689"/>
              <a:gd name="T39" fmla="*/ 535 h 689"/>
              <a:gd name="T40" fmla="*/ 8 w 689"/>
              <a:gd name="T41" fmla="*/ 416 h 689"/>
              <a:gd name="T42" fmla="*/ 55 w 689"/>
              <a:gd name="T43" fmla="*/ 407 h 689"/>
              <a:gd name="T44" fmla="*/ 70 w 689"/>
              <a:gd name="T45" fmla="*/ 458 h 689"/>
              <a:gd name="T46" fmla="*/ 137 w 689"/>
              <a:gd name="T47" fmla="*/ 555 h 689"/>
              <a:gd name="T48" fmla="*/ 177 w 689"/>
              <a:gd name="T49" fmla="*/ 588 h 689"/>
              <a:gd name="T50" fmla="*/ 288 w 689"/>
              <a:gd name="T51" fmla="*/ 636 h 689"/>
              <a:gd name="T52" fmla="*/ 342 w 689"/>
              <a:gd name="T53" fmla="*/ 641 h 689"/>
              <a:gd name="T54" fmla="*/ 462 w 689"/>
              <a:gd name="T55" fmla="*/ 617 h 689"/>
              <a:gd name="T56" fmla="*/ 508 w 689"/>
              <a:gd name="T57" fmla="*/ 591 h 689"/>
              <a:gd name="T58" fmla="*/ 591 w 689"/>
              <a:gd name="T59" fmla="*/ 508 h 689"/>
              <a:gd name="T60" fmla="*/ 617 w 689"/>
              <a:gd name="T61" fmla="*/ 462 h 689"/>
              <a:gd name="T62" fmla="*/ 641 w 689"/>
              <a:gd name="T63" fmla="*/ 342 h 689"/>
              <a:gd name="T64" fmla="*/ 636 w 689"/>
              <a:gd name="T65" fmla="*/ 288 h 689"/>
              <a:gd name="T66" fmla="*/ 588 w 689"/>
              <a:gd name="T67" fmla="*/ 177 h 689"/>
              <a:gd name="T68" fmla="*/ 555 w 689"/>
              <a:gd name="T69" fmla="*/ 137 h 689"/>
              <a:gd name="T70" fmla="*/ 458 w 689"/>
              <a:gd name="T71" fmla="*/ 70 h 689"/>
              <a:gd name="T72" fmla="*/ 407 w 689"/>
              <a:gd name="T73" fmla="*/ 55 h 689"/>
              <a:gd name="T74" fmla="*/ 283 w 689"/>
              <a:gd name="T75" fmla="*/ 55 h 689"/>
              <a:gd name="T76" fmla="*/ 232 w 689"/>
              <a:gd name="T77" fmla="*/ 71 h 689"/>
              <a:gd name="T78" fmla="*/ 134 w 689"/>
              <a:gd name="T79" fmla="*/ 137 h 689"/>
              <a:gd name="T80" fmla="*/ 101 w 689"/>
              <a:gd name="T81" fmla="*/ 177 h 689"/>
              <a:gd name="T82" fmla="*/ 54 w 689"/>
              <a:gd name="T83" fmla="*/ 287 h 689"/>
              <a:gd name="T84" fmla="*/ 48 w 689"/>
              <a:gd name="T85" fmla="*/ 342 h 6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89" h="689">
                <a:moveTo>
                  <a:pt x="1" y="347"/>
                </a:moveTo>
                <a:cubicBezTo>
                  <a:pt x="0" y="345"/>
                  <a:pt x="0" y="344"/>
                  <a:pt x="1" y="342"/>
                </a:cubicBezTo>
                <a:lnTo>
                  <a:pt x="8" y="278"/>
                </a:lnTo>
                <a:cubicBezTo>
                  <a:pt x="8" y="276"/>
                  <a:pt x="8" y="275"/>
                  <a:pt x="8" y="274"/>
                </a:cubicBezTo>
                <a:lnTo>
                  <a:pt x="26" y="214"/>
                </a:lnTo>
                <a:cubicBezTo>
                  <a:pt x="27" y="212"/>
                  <a:pt x="28" y="210"/>
                  <a:pt x="28" y="209"/>
                </a:cubicBezTo>
                <a:lnTo>
                  <a:pt x="58" y="154"/>
                </a:lnTo>
                <a:cubicBezTo>
                  <a:pt x="59" y="153"/>
                  <a:pt x="60" y="151"/>
                  <a:pt x="61" y="150"/>
                </a:cubicBezTo>
                <a:lnTo>
                  <a:pt x="100" y="103"/>
                </a:lnTo>
                <a:cubicBezTo>
                  <a:pt x="101" y="102"/>
                  <a:pt x="102" y="101"/>
                  <a:pt x="103" y="100"/>
                </a:cubicBezTo>
                <a:lnTo>
                  <a:pt x="150" y="61"/>
                </a:lnTo>
                <a:cubicBezTo>
                  <a:pt x="151" y="60"/>
                  <a:pt x="153" y="59"/>
                  <a:pt x="154" y="58"/>
                </a:cubicBezTo>
                <a:lnTo>
                  <a:pt x="209" y="28"/>
                </a:lnTo>
                <a:cubicBezTo>
                  <a:pt x="210" y="28"/>
                  <a:pt x="212" y="27"/>
                  <a:pt x="214" y="26"/>
                </a:cubicBezTo>
                <a:lnTo>
                  <a:pt x="274" y="8"/>
                </a:lnTo>
                <a:cubicBezTo>
                  <a:pt x="275" y="8"/>
                  <a:pt x="276" y="8"/>
                  <a:pt x="278" y="8"/>
                </a:cubicBezTo>
                <a:lnTo>
                  <a:pt x="342" y="1"/>
                </a:lnTo>
                <a:cubicBezTo>
                  <a:pt x="344" y="0"/>
                  <a:pt x="345" y="0"/>
                  <a:pt x="347" y="1"/>
                </a:cubicBezTo>
                <a:lnTo>
                  <a:pt x="412" y="8"/>
                </a:lnTo>
                <a:cubicBezTo>
                  <a:pt x="414" y="8"/>
                  <a:pt x="415" y="8"/>
                  <a:pt x="416" y="8"/>
                </a:cubicBezTo>
                <a:lnTo>
                  <a:pt x="476" y="26"/>
                </a:lnTo>
                <a:cubicBezTo>
                  <a:pt x="478" y="27"/>
                  <a:pt x="480" y="28"/>
                  <a:pt x="481" y="28"/>
                </a:cubicBezTo>
                <a:lnTo>
                  <a:pt x="535" y="58"/>
                </a:lnTo>
                <a:cubicBezTo>
                  <a:pt x="536" y="59"/>
                  <a:pt x="538" y="60"/>
                  <a:pt x="539" y="61"/>
                </a:cubicBezTo>
                <a:lnTo>
                  <a:pt x="586" y="100"/>
                </a:lnTo>
                <a:cubicBezTo>
                  <a:pt x="587" y="101"/>
                  <a:pt x="588" y="102"/>
                  <a:pt x="589" y="103"/>
                </a:cubicBezTo>
                <a:lnTo>
                  <a:pt x="628" y="150"/>
                </a:lnTo>
                <a:cubicBezTo>
                  <a:pt x="629" y="151"/>
                  <a:pt x="630" y="153"/>
                  <a:pt x="631" y="154"/>
                </a:cubicBezTo>
                <a:lnTo>
                  <a:pt x="661" y="209"/>
                </a:lnTo>
                <a:cubicBezTo>
                  <a:pt x="661" y="210"/>
                  <a:pt x="662" y="212"/>
                  <a:pt x="662" y="213"/>
                </a:cubicBezTo>
                <a:lnTo>
                  <a:pt x="681" y="273"/>
                </a:lnTo>
                <a:cubicBezTo>
                  <a:pt x="682" y="275"/>
                  <a:pt x="682" y="277"/>
                  <a:pt x="682" y="278"/>
                </a:cubicBezTo>
                <a:lnTo>
                  <a:pt x="688" y="342"/>
                </a:lnTo>
                <a:cubicBezTo>
                  <a:pt x="689" y="344"/>
                  <a:pt x="689" y="345"/>
                  <a:pt x="688" y="347"/>
                </a:cubicBezTo>
                <a:lnTo>
                  <a:pt x="682" y="412"/>
                </a:lnTo>
                <a:cubicBezTo>
                  <a:pt x="682" y="413"/>
                  <a:pt x="682" y="415"/>
                  <a:pt x="681" y="417"/>
                </a:cubicBezTo>
                <a:lnTo>
                  <a:pt x="662" y="477"/>
                </a:lnTo>
                <a:cubicBezTo>
                  <a:pt x="662" y="478"/>
                  <a:pt x="661" y="480"/>
                  <a:pt x="660" y="481"/>
                </a:cubicBezTo>
                <a:lnTo>
                  <a:pt x="630" y="535"/>
                </a:lnTo>
                <a:cubicBezTo>
                  <a:pt x="630" y="536"/>
                  <a:pt x="629" y="538"/>
                  <a:pt x="628" y="539"/>
                </a:cubicBezTo>
                <a:lnTo>
                  <a:pt x="589" y="586"/>
                </a:lnTo>
                <a:cubicBezTo>
                  <a:pt x="588" y="587"/>
                  <a:pt x="587" y="588"/>
                  <a:pt x="586" y="589"/>
                </a:cubicBezTo>
                <a:lnTo>
                  <a:pt x="539" y="628"/>
                </a:lnTo>
                <a:cubicBezTo>
                  <a:pt x="538" y="629"/>
                  <a:pt x="536" y="630"/>
                  <a:pt x="535" y="630"/>
                </a:cubicBezTo>
                <a:lnTo>
                  <a:pt x="481" y="660"/>
                </a:lnTo>
                <a:cubicBezTo>
                  <a:pt x="480" y="661"/>
                  <a:pt x="478" y="662"/>
                  <a:pt x="477" y="662"/>
                </a:cubicBezTo>
                <a:lnTo>
                  <a:pt x="417" y="681"/>
                </a:lnTo>
                <a:cubicBezTo>
                  <a:pt x="415" y="682"/>
                  <a:pt x="413" y="682"/>
                  <a:pt x="412" y="682"/>
                </a:cubicBezTo>
                <a:lnTo>
                  <a:pt x="347" y="688"/>
                </a:lnTo>
                <a:cubicBezTo>
                  <a:pt x="345" y="689"/>
                  <a:pt x="344" y="688"/>
                  <a:pt x="342" y="688"/>
                </a:cubicBezTo>
                <a:lnTo>
                  <a:pt x="278" y="682"/>
                </a:lnTo>
                <a:cubicBezTo>
                  <a:pt x="277" y="682"/>
                  <a:pt x="275" y="682"/>
                  <a:pt x="273" y="681"/>
                </a:cubicBezTo>
                <a:lnTo>
                  <a:pt x="213" y="662"/>
                </a:lnTo>
                <a:cubicBezTo>
                  <a:pt x="212" y="662"/>
                  <a:pt x="210" y="661"/>
                  <a:pt x="209" y="661"/>
                </a:cubicBezTo>
                <a:lnTo>
                  <a:pt x="154" y="631"/>
                </a:lnTo>
                <a:cubicBezTo>
                  <a:pt x="153" y="630"/>
                  <a:pt x="151" y="629"/>
                  <a:pt x="150" y="628"/>
                </a:cubicBezTo>
                <a:lnTo>
                  <a:pt x="103" y="589"/>
                </a:lnTo>
                <a:cubicBezTo>
                  <a:pt x="102" y="588"/>
                  <a:pt x="101" y="587"/>
                  <a:pt x="100" y="586"/>
                </a:cubicBezTo>
                <a:lnTo>
                  <a:pt x="61" y="539"/>
                </a:lnTo>
                <a:cubicBezTo>
                  <a:pt x="60" y="538"/>
                  <a:pt x="59" y="536"/>
                  <a:pt x="58" y="535"/>
                </a:cubicBezTo>
                <a:lnTo>
                  <a:pt x="28" y="481"/>
                </a:lnTo>
                <a:cubicBezTo>
                  <a:pt x="28" y="480"/>
                  <a:pt x="27" y="478"/>
                  <a:pt x="26" y="476"/>
                </a:cubicBezTo>
                <a:lnTo>
                  <a:pt x="8" y="416"/>
                </a:lnTo>
                <a:cubicBezTo>
                  <a:pt x="8" y="415"/>
                  <a:pt x="8" y="414"/>
                  <a:pt x="8" y="412"/>
                </a:cubicBezTo>
                <a:lnTo>
                  <a:pt x="1" y="347"/>
                </a:lnTo>
                <a:close/>
                <a:moveTo>
                  <a:pt x="55" y="407"/>
                </a:moveTo>
                <a:lnTo>
                  <a:pt x="54" y="403"/>
                </a:lnTo>
                <a:lnTo>
                  <a:pt x="72" y="463"/>
                </a:lnTo>
                <a:lnTo>
                  <a:pt x="70" y="458"/>
                </a:lnTo>
                <a:lnTo>
                  <a:pt x="100" y="512"/>
                </a:lnTo>
                <a:lnTo>
                  <a:pt x="98" y="508"/>
                </a:lnTo>
                <a:lnTo>
                  <a:pt x="137" y="555"/>
                </a:lnTo>
                <a:lnTo>
                  <a:pt x="134" y="552"/>
                </a:lnTo>
                <a:lnTo>
                  <a:pt x="181" y="591"/>
                </a:lnTo>
                <a:lnTo>
                  <a:pt x="177" y="588"/>
                </a:lnTo>
                <a:lnTo>
                  <a:pt x="232" y="618"/>
                </a:lnTo>
                <a:lnTo>
                  <a:pt x="228" y="617"/>
                </a:lnTo>
                <a:lnTo>
                  <a:pt x="288" y="636"/>
                </a:lnTo>
                <a:lnTo>
                  <a:pt x="283" y="635"/>
                </a:lnTo>
                <a:lnTo>
                  <a:pt x="347" y="641"/>
                </a:lnTo>
                <a:lnTo>
                  <a:pt x="342" y="641"/>
                </a:lnTo>
                <a:lnTo>
                  <a:pt x="407" y="635"/>
                </a:lnTo>
                <a:lnTo>
                  <a:pt x="402" y="636"/>
                </a:lnTo>
                <a:lnTo>
                  <a:pt x="462" y="617"/>
                </a:lnTo>
                <a:lnTo>
                  <a:pt x="458" y="618"/>
                </a:lnTo>
                <a:lnTo>
                  <a:pt x="512" y="588"/>
                </a:lnTo>
                <a:lnTo>
                  <a:pt x="508" y="591"/>
                </a:lnTo>
                <a:lnTo>
                  <a:pt x="555" y="552"/>
                </a:lnTo>
                <a:lnTo>
                  <a:pt x="552" y="555"/>
                </a:lnTo>
                <a:lnTo>
                  <a:pt x="591" y="508"/>
                </a:lnTo>
                <a:lnTo>
                  <a:pt x="588" y="512"/>
                </a:lnTo>
                <a:lnTo>
                  <a:pt x="618" y="458"/>
                </a:lnTo>
                <a:lnTo>
                  <a:pt x="617" y="462"/>
                </a:lnTo>
                <a:lnTo>
                  <a:pt x="636" y="402"/>
                </a:lnTo>
                <a:lnTo>
                  <a:pt x="635" y="407"/>
                </a:lnTo>
                <a:lnTo>
                  <a:pt x="641" y="342"/>
                </a:lnTo>
                <a:lnTo>
                  <a:pt x="641" y="347"/>
                </a:lnTo>
                <a:lnTo>
                  <a:pt x="635" y="283"/>
                </a:lnTo>
                <a:lnTo>
                  <a:pt x="636" y="288"/>
                </a:lnTo>
                <a:lnTo>
                  <a:pt x="617" y="228"/>
                </a:lnTo>
                <a:lnTo>
                  <a:pt x="618" y="232"/>
                </a:lnTo>
                <a:lnTo>
                  <a:pt x="588" y="177"/>
                </a:lnTo>
                <a:lnTo>
                  <a:pt x="591" y="181"/>
                </a:lnTo>
                <a:lnTo>
                  <a:pt x="552" y="134"/>
                </a:lnTo>
                <a:lnTo>
                  <a:pt x="555" y="137"/>
                </a:lnTo>
                <a:lnTo>
                  <a:pt x="508" y="98"/>
                </a:lnTo>
                <a:lnTo>
                  <a:pt x="512" y="100"/>
                </a:lnTo>
                <a:lnTo>
                  <a:pt x="458" y="70"/>
                </a:lnTo>
                <a:lnTo>
                  <a:pt x="463" y="72"/>
                </a:lnTo>
                <a:lnTo>
                  <a:pt x="403" y="54"/>
                </a:lnTo>
                <a:lnTo>
                  <a:pt x="407" y="55"/>
                </a:lnTo>
                <a:lnTo>
                  <a:pt x="342" y="48"/>
                </a:lnTo>
                <a:lnTo>
                  <a:pt x="347" y="48"/>
                </a:lnTo>
                <a:lnTo>
                  <a:pt x="283" y="55"/>
                </a:lnTo>
                <a:lnTo>
                  <a:pt x="287" y="54"/>
                </a:lnTo>
                <a:lnTo>
                  <a:pt x="227" y="72"/>
                </a:lnTo>
                <a:lnTo>
                  <a:pt x="232" y="71"/>
                </a:lnTo>
                <a:lnTo>
                  <a:pt x="177" y="101"/>
                </a:lnTo>
                <a:lnTo>
                  <a:pt x="181" y="98"/>
                </a:lnTo>
                <a:lnTo>
                  <a:pt x="134" y="137"/>
                </a:lnTo>
                <a:lnTo>
                  <a:pt x="137" y="134"/>
                </a:lnTo>
                <a:lnTo>
                  <a:pt x="98" y="181"/>
                </a:lnTo>
                <a:lnTo>
                  <a:pt x="101" y="177"/>
                </a:lnTo>
                <a:lnTo>
                  <a:pt x="71" y="232"/>
                </a:lnTo>
                <a:lnTo>
                  <a:pt x="72" y="227"/>
                </a:lnTo>
                <a:lnTo>
                  <a:pt x="54" y="287"/>
                </a:lnTo>
                <a:lnTo>
                  <a:pt x="55" y="283"/>
                </a:lnTo>
                <a:lnTo>
                  <a:pt x="48" y="347"/>
                </a:lnTo>
                <a:lnTo>
                  <a:pt x="48" y="342"/>
                </a:lnTo>
                <a:lnTo>
                  <a:pt x="55" y="407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57" name="Straight Arrow Connector 56"/>
          <p:cNvCxnSpPr/>
          <p:nvPr/>
        </p:nvCxnSpPr>
        <p:spPr>
          <a:xfrm flipH="1">
            <a:off x="3136467" y="1510221"/>
            <a:ext cx="289259" cy="256488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072008" y="1720352"/>
            <a:ext cx="49564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solidFill>
                  <a:srgbClr val="0000CC"/>
                </a:solidFill>
              </a:rPr>
              <a:t>B</a:t>
            </a:r>
            <a:r>
              <a:rPr lang="en-AU" baseline="-25000" dirty="0" err="1">
                <a:solidFill>
                  <a:srgbClr val="0000CC"/>
                </a:solidFill>
              </a:rPr>
              <a:t>induced</a:t>
            </a:r>
            <a:endParaRPr lang="en-AU" baseline="-25000" dirty="0">
              <a:solidFill>
                <a:srgbClr val="0000CC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938169" y="1185450"/>
            <a:ext cx="50366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solidFill>
                  <a:srgbClr val="0000CC"/>
                </a:solidFill>
              </a:rPr>
              <a:t>B</a:t>
            </a:r>
            <a:r>
              <a:rPr lang="en-AU" baseline="-25000" dirty="0" err="1">
                <a:solidFill>
                  <a:srgbClr val="0000CC"/>
                </a:solidFill>
              </a:rPr>
              <a:t>magnet</a:t>
            </a:r>
            <a:endParaRPr lang="en-AU" baseline="-25000" dirty="0">
              <a:solidFill>
                <a:srgbClr val="0000CC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583834" y="1050889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right hand</a:t>
            </a:r>
          </a:p>
          <a:p>
            <a:r>
              <a:rPr lang="en-AU" dirty="0"/>
              <a:t> screw rule</a:t>
            </a:r>
          </a:p>
        </p:txBody>
      </p:sp>
      <p:sp>
        <p:nvSpPr>
          <p:cNvPr id="62" name="Freeform 61"/>
          <p:cNvSpPr/>
          <p:nvPr/>
        </p:nvSpPr>
        <p:spPr>
          <a:xfrm flipH="1">
            <a:off x="3478419" y="1318054"/>
            <a:ext cx="96578" cy="271848"/>
          </a:xfrm>
          <a:custGeom>
            <a:avLst/>
            <a:gdLst>
              <a:gd name="connsiteX0" fmla="*/ 43032 w 96578"/>
              <a:gd name="connsiteY0" fmla="*/ 271848 h 271848"/>
              <a:gd name="connsiteX1" fmla="*/ 1843 w 96578"/>
              <a:gd name="connsiteY1" fmla="*/ 144162 h 271848"/>
              <a:gd name="connsiteX2" fmla="*/ 96578 w 96578"/>
              <a:gd name="connsiteY2" fmla="*/ 0 h 271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578" h="271848">
                <a:moveTo>
                  <a:pt x="43032" y="271848"/>
                </a:moveTo>
                <a:cubicBezTo>
                  <a:pt x="17975" y="230659"/>
                  <a:pt x="-7081" y="189470"/>
                  <a:pt x="1843" y="144162"/>
                </a:cubicBezTo>
                <a:cubicBezTo>
                  <a:pt x="10767" y="98854"/>
                  <a:pt x="53672" y="49427"/>
                  <a:pt x="96578" y="0"/>
                </a:cubicBezTo>
              </a:path>
            </a:pathLst>
          </a:custGeom>
          <a:noFill/>
          <a:ln>
            <a:solidFill>
              <a:srgbClr val="FF3399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3" name="TextBox 62"/>
          <p:cNvSpPr txBox="1"/>
          <p:nvPr/>
        </p:nvSpPr>
        <p:spPr>
          <a:xfrm>
            <a:off x="3583834" y="1382870"/>
            <a:ext cx="4860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AU" b="1" baseline="-25000" dirty="0" err="1">
                <a:solidFill>
                  <a:srgbClr val="FF3399"/>
                </a:solidFill>
              </a:rPr>
              <a:t>induced</a:t>
            </a:r>
            <a:endParaRPr lang="en-AU" b="1" baseline="-25000" dirty="0">
              <a:solidFill>
                <a:srgbClr val="FF3399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254986" y="2350181"/>
            <a:ext cx="160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Lenz’s  law: induced current produces a magnetic field to oppose the motion of the magnet existing the coil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2742399" y="1464171"/>
            <a:ext cx="531026" cy="463676"/>
            <a:chOff x="3233265" y="2914065"/>
            <a:chExt cx="531026" cy="463676"/>
          </a:xfrm>
        </p:grpSpPr>
        <p:sp>
          <p:nvSpPr>
            <p:cNvPr id="54" name="Freeform 20"/>
            <p:cNvSpPr>
              <a:spLocks noEditPoints="1"/>
            </p:cNvSpPr>
            <p:nvPr/>
          </p:nvSpPr>
          <p:spPr bwMode="auto">
            <a:xfrm>
              <a:off x="3233265" y="2914065"/>
              <a:ext cx="531026" cy="463676"/>
            </a:xfrm>
            <a:custGeom>
              <a:avLst/>
              <a:gdLst>
                <a:gd name="T0" fmla="*/ 8 w 1644"/>
                <a:gd name="T1" fmla="*/ 1125 h 1434"/>
                <a:gd name="T2" fmla="*/ 12 w 1644"/>
                <a:gd name="T3" fmla="*/ 1091 h 1434"/>
                <a:gd name="T4" fmla="*/ 1364 w 1644"/>
                <a:gd name="T5" fmla="*/ 8 h 1434"/>
                <a:gd name="T6" fmla="*/ 1398 w 1644"/>
                <a:gd name="T7" fmla="*/ 12 h 1434"/>
                <a:gd name="T8" fmla="*/ 1636 w 1644"/>
                <a:gd name="T9" fmla="*/ 310 h 1434"/>
                <a:gd name="T10" fmla="*/ 1632 w 1644"/>
                <a:gd name="T11" fmla="*/ 344 h 1434"/>
                <a:gd name="T12" fmla="*/ 280 w 1644"/>
                <a:gd name="T13" fmla="*/ 1426 h 1434"/>
                <a:gd name="T14" fmla="*/ 246 w 1644"/>
                <a:gd name="T15" fmla="*/ 1422 h 1434"/>
                <a:gd name="T16" fmla="*/ 8 w 1644"/>
                <a:gd name="T17" fmla="*/ 1125 h 1434"/>
                <a:gd name="T18" fmla="*/ 284 w 1644"/>
                <a:gd name="T19" fmla="*/ 1392 h 1434"/>
                <a:gd name="T20" fmla="*/ 250 w 1644"/>
                <a:gd name="T21" fmla="*/ 1389 h 1434"/>
                <a:gd name="T22" fmla="*/ 1602 w 1644"/>
                <a:gd name="T23" fmla="*/ 306 h 1434"/>
                <a:gd name="T24" fmla="*/ 1599 w 1644"/>
                <a:gd name="T25" fmla="*/ 340 h 1434"/>
                <a:gd name="T26" fmla="*/ 1360 w 1644"/>
                <a:gd name="T27" fmla="*/ 42 h 1434"/>
                <a:gd name="T28" fmla="*/ 1394 w 1644"/>
                <a:gd name="T29" fmla="*/ 46 h 1434"/>
                <a:gd name="T30" fmla="*/ 42 w 1644"/>
                <a:gd name="T31" fmla="*/ 1128 h 1434"/>
                <a:gd name="T32" fmla="*/ 46 w 1644"/>
                <a:gd name="T33" fmla="*/ 1095 h 1434"/>
                <a:gd name="T34" fmla="*/ 284 w 1644"/>
                <a:gd name="T35" fmla="*/ 1392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44" h="1434">
                  <a:moveTo>
                    <a:pt x="8" y="1125"/>
                  </a:moveTo>
                  <a:cubicBezTo>
                    <a:pt x="0" y="1114"/>
                    <a:pt x="2" y="1099"/>
                    <a:pt x="12" y="1091"/>
                  </a:cubicBezTo>
                  <a:lnTo>
                    <a:pt x="1364" y="8"/>
                  </a:lnTo>
                  <a:cubicBezTo>
                    <a:pt x="1374" y="0"/>
                    <a:pt x="1390" y="2"/>
                    <a:pt x="1398" y="12"/>
                  </a:cubicBezTo>
                  <a:lnTo>
                    <a:pt x="1636" y="310"/>
                  </a:lnTo>
                  <a:cubicBezTo>
                    <a:pt x="1644" y="320"/>
                    <a:pt x="1643" y="335"/>
                    <a:pt x="1632" y="344"/>
                  </a:cubicBezTo>
                  <a:lnTo>
                    <a:pt x="280" y="1426"/>
                  </a:lnTo>
                  <a:cubicBezTo>
                    <a:pt x="270" y="1434"/>
                    <a:pt x="255" y="1433"/>
                    <a:pt x="246" y="1422"/>
                  </a:cubicBezTo>
                  <a:lnTo>
                    <a:pt x="8" y="1125"/>
                  </a:lnTo>
                  <a:close/>
                  <a:moveTo>
                    <a:pt x="284" y="1392"/>
                  </a:moveTo>
                  <a:lnTo>
                    <a:pt x="250" y="1389"/>
                  </a:lnTo>
                  <a:lnTo>
                    <a:pt x="1602" y="306"/>
                  </a:lnTo>
                  <a:lnTo>
                    <a:pt x="1599" y="340"/>
                  </a:lnTo>
                  <a:lnTo>
                    <a:pt x="1360" y="42"/>
                  </a:lnTo>
                  <a:lnTo>
                    <a:pt x="1394" y="46"/>
                  </a:lnTo>
                  <a:lnTo>
                    <a:pt x="42" y="1128"/>
                  </a:lnTo>
                  <a:lnTo>
                    <a:pt x="46" y="1095"/>
                  </a:lnTo>
                  <a:lnTo>
                    <a:pt x="284" y="1392"/>
                  </a:lnTo>
                  <a:close/>
                </a:path>
              </a:pathLst>
            </a:cu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5" name="Freeform 18"/>
            <p:cNvSpPr>
              <a:spLocks/>
            </p:cNvSpPr>
            <p:nvPr/>
          </p:nvSpPr>
          <p:spPr bwMode="auto">
            <a:xfrm>
              <a:off x="3248518" y="3100968"/>
              <a:ext cx="293575" cy="268535"/>
            </a:xfrm>
            <a:custGeom>
              <a:avLst/>
              <a:gdLst>
                <a:gd name="T0" fmla="*/ 0 w 340"/>
                <a:gd name="T1" fmla="*/ 203 h 311"/>
                <a:gd name="T2" fmla="*/ 254 w 340"/>
                <a:gd name="T3" fmla="*/ 0 h 311"/>
                <a:gd name="T4" fmla="*/ 340 w 340"/>
                <a:gd name="T5" fmla="*/ 108 h 311"/>
                <a:gd name="T6" fmla="*/ 87 w 340"/>
                <a:gd name="T7" fmla="*/ 311 h 311"/>
                <a:gd name="T8" fmla="*/ 0 w 340"/>
                <a:gd name="T9" fmla="*/ 203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311">
                  <a:moveTo>
                    <a:pt x="0" y="203"/>
                  </a:moveTo>
                  <a:lnTo>
                    <a:pt x="254" y="0"/>
                  </a:lnTo>
                  <a:lnTo>
                    <a:pt x="340" y="108"/>
                  </a:lnTo>
                  <a:lnTo>
                    <a:pt x="87" y="311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6" name="Freeform 19"/>
            <p:cNvSpPr>
              <a:spLocks/>
            </p:cNvSpPr>
            <p:nvPr/>
          </p:nvSpPr>
          <p:spPr bwMode="auto">
            <a:xfrm>
              <a:off x="3463717" y="2925686"/>
              <a:ext cx="292712" cy="268535"/>
            </a:xfrm>
            <a:custGeom>
              <a:avLst/>
              <a:gdLst>
                <a:gd name="T0" fmla="*/ 0 w 339"/>
                <a:gd name="T1" fmla="*/ 203 h 311"/>
                <a:gd name="T2" fmla="*/ 253 w 339"/>
                <a:gd name="T3" fmla="*/ 0 h 311"/>
                <a:gd name="T4" fmla="*/ 339 w 339"/>
                <a:gd name="T5" fmla="*/ 108 h 311"/>
                <a:gd name="T6" fmla="*/ 86 w 339"/>
                <a:gd name="T7" fmla="*/ 311 h 311"/>
                <a:gd name="T8" fmla="*/ 0 w 339"/>
                <a:gd name="T9" fmla="*/ 203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11">
                  <a:moveTo>
                    <a:pt x="0" y="203"/>
                  </a:moveTo>
                  <a:lnTo>
                    <a:pt x="253" y="0"/>
                  </a:lnTo>
                  <a:lnTo>
                    <a:pt x="339" y="108"/>
                  </a:lnTo>
                  <a:lnTo>
                    <a:pt x="86" y="311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5" name="Freeform 21"/>
            <p:cNvSpPr>
              <a:spLocks/>
            </p:cNvSpPr>
            <p:nvPr/>
          </p:nvSpPr>
          <p:spPr bwMode="auto">
            <a:xfrm>
              <a:off x="3306964" y="3239645"/>
              <a:ext cx="63032" cy="66486"/>
            </a:xfrm>
            <a:custGeom>
              <a:avLst/>
              <a:gdLst>
                <a:gd name="T0" fmla="*/ 194 w 197"/>
                <a:gd name="T1" fmla="*/ 115 h 205"/>
                <a:gd name="T2" fmla="*/ 196 w 197"/>
                <a:gd name="T3" fmla="*/ 120 h 205"/>
                <a:gd name="T4" fmla="*/ 197 w 197"/>
                <a:gd name="T5" fmla="*/ 124 h 205"/>
                <a:gd name="T6" fmla="*/ 195 w 197"/>
                <a:gd name="T7" fmla="*/ 129 h 205"/>
                <a:gd name="T8" fmla="*/ 192 w 197"/>
                <a:gd name="T9" fmla="*/ 132 h 205"/>
                <a:gd name="T10" fmla="*/ 181 w 197"/>
                <a:gd name="T11" fmla="*/ 141 h 205"/>
                <a:gd name="T12" fmla="*/ 174 w 197"/>
                <a:gd name="T13" fmla="*/ 145 h 205"/>
                <a:gd name="T14" fmla="*/ 168 w 197"/>
                <a:gd name="T15" fmla="*/ 146 h 205"/>
                <a:gd name="T16" fmla="*/ 160 w 197"/>
                <a:gd name="T17" fmla="*/ 144 h 205"/>
                <a:gd name="T18" fmla="*/ 149 w 197"/>
                <a:gd name="T19" fmla="*/ 140 h 205"/>
                <a:gd name="T20" fmla="*/ 70 w 197"/>
                <a:gd name="T21" fmla="*/ 106 h 205"/>
                <a:gd name="T22" fmla="*/ 56 w 197"/>
                <a:gd name="T23" fmla="*/ 99 h 205"/>
                <a:gd name="T24" fmla="*/ 41 w 197"/>
                <a:gd name="T25" fmla="*/ 91 h 205"/>
                <a:gd name="T26" fmla="*/ 41 w 197"/>
                <a:gd name="T27" fmla="*/ 92 h 205"/>
                <a:gd name="T28" fmla="*/ 53 w 197"/>
                <a:gd name="T29" fmla="*/ 105 h 205"/>
                <a:gd name="T30" fmla="*/ 64 w 197"/>
                <a:gd name="T31" fmla="*/ 119 h 205"/>
                <a:gd name="T32" fmla="*/ 117 w 197"/>
                <a:gd name="T33" fmla="*/ 185 h 205"/>
                <a:gd name="T34" fmla="*/ 118 w 197"/>
                <a:gd name="T35" fmla="*/ 188 h 205"/>
                <a:gd name="T36" fmla="*/ 117 w 197"/>
                <a:gd name="T37" fmla="*/ 190 h 205"/>
                <a:gd name="T38" fmla="*/ 114 w 197"/>
                <a:gd name="T39" fmla="*/ 194 h 205"/>
                <a:gd name="T40" fmla="*/ 109 w 197"/>
                <a:gd name="T41" fmla="*/ 199 h 205"/>
                <a:gd name="T42" fmla="*/ 103 w 197"/>
                <a:gd name="T43" fmla="*/ 203 h 205"/>
                <a:gd name="T44" fmla="*/ 99 w 197"/>
                <a:gd name="T45" fmla="*/ 205 h 205"/>
                <a:gd name="T46" fmla="*/ 96 w 197"/>
                <a:gd name="T47" fmla="*/ 205 h 205"/>
                <a:gd name="T48" fmla="*/ 94 w 197"/>
                <a:gd name="T49" fmla="*/ 204 h 205"/>
                <a:gd name="T50" fmla="*/ 3 w 197"/>
                <a:gd name="T51" fmla="*/ 90 h 205"/>
                <a:gd name="T52" fmla="*/ 0 w 197"/>
                <a:gd name="T53" fmla="*/ 81 h 205"/>
                <a:gd name="T54" fmla="*/ 5 w 197"/>
                <a:gd name="T55" fmla="*/ 74 h 205"/>
                <a:gd name="T56" fmla="*/ 19 w 197"/>
                <a:gd name="T57" fmla="*/ 63 h 205"/>
                <a:gd name="T58" fmla="*/ 26 w 197"/>
                <a:gd name="T59" fmla="*/ 58 h 205"/>
                <a:gd name="T60" fmla="*/ 32 w 197"/>
                <a:gd name="T61" fmla="*/ 57 h 205"/>
                <a:gd name="T62" fmla="*/ 39 w 197"/>
                <a:gd name="T63" fmla="*/ 58 h 205"/>
                <a:gd name="T64" fmla="*/ 48 w 197"/>
                <a:gd name="T65" fmla="*/ 61 h 205"/>
                <a:gd name="T66" fmla="*/ 109 w 197"/>
                <a:gd name="T67" fmla="*/ 88 h 205"/>
                <a:gd name="T68" fmla="*/ 120 w 197"/>
                <a:gd name="T69" fmla="*/ 93 h 205"/>
                <a:gd name="T70" fmla="*/ 131 w 197"/>
                <a:gd name="T71" fmla="*/ 98 h 205"/>
                <a:gd name="T72" fmla="*/ 141 w 197"/>
                <a:gd name="T73" fmla="*/ 102 h 205"/>
                <a:gd name="T74" fmla="*/ 151 w 197"/>
                <a:gd name="T75" fmla="*/ 107 h 205"/>
                <a:gd name="T76" fmla="*/ 151 w 197"/>
                <a:gd name="T77" fmla="*/ 107 h 205"/>
                <a:gd name="T78" fmla="*/ 139 w 197"/>
                <a:gd name="T79" fmla="*/ 93 h 205"/>
                <a:gd name="T80" fmla="*/ 127 w 197"/>
                <a:gd name="T81" fmla="*/ 79 h 205"/>
                <a:gd name="T82" fmla="*/ 80 w 197"/>
                <a:gd name="T83" fmla="*/ 20 h 205"/>
                <a:gd name="T84" fmla="*/ 79 w 197"/>
                <a:gd name="T85" fmla="*/ 18 h 205"/>
                <a:gd name="T86" fmla="*/ 80 w 197"/>
                <a:gd name="T87" fmla="*/ 15 h 205"/>
                <a:gd name="T88" fmla="*/ 83 w 197"/>
                <a:gd name="T89" fmla="*/ 11 h 205"/>
                <a:gd name="T90" fmla="*/ 88 w 197"/>
                <a:gd name="T91" fmla="*/ 6 h 205"/>
                <a:gd name="T92" fmla="*/ 94 w 197"/>
                <a:gd name="T93" fmla="*/ 2 h 205"/>
                <a:gd name="T94" fmla="*/ 98 w 197"/>
                <a:gd name="T95" fmla="*/ 0 h 205"/>
                <a:gd name="T96" fmla="*/ 101 w 197"/>
                <a:gd name="T97" fmla="*/ 0 h 205"/>
                <a:gd name="T98" fmla="*/ 103 w 197"/>
                <a:gd name="T99" fmla="*/ 2 h 205"/>
                <a:gd name="T100" fmla="*/ 194 w 197"/>
                <a:gd name="T101" fmla="*/ 11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7" h="205">
                  <a:moveTo>
                    <a:pt x="194" y="115"/>
                  </a:moveTo>
                  <a:cubicBezTo>
                    <a:pt x="195" y="117"/>
                    <a:pt x="196" y="118"/>
                    <a:pt x="196" y="120"/>
                  </a:cubicBezTo>
                  <a:cubicBezTo>
                    <a:pt x="197" y="121"/>
                    <a:pt x="197" y="123"/>
                    <a:pt x="197" y="124"/>
                  </a:cubicBezTo>
                  <a:cubicBezTo>
                    <a:pt x="196" y="126"/>
                    <a:pt x="196" y="127"/>
                    <a:pt x="195" y="129"/>
                  </a:cubicBezTo>
                  <a:cubicBezTo>
                    <a:pt x="194" y="130"/>
                    <a:pt x="193" y="131"/>
                    <a:pt x="192" y="132"/>
                  </a:cubicBezTo>
                  <a:lnTo>
                    <a:pt x="181" y="141"/>
                  </a:lnTo>
                  <a:cubicBezTo>
                    <a:pt x="178" y="143"/>
                    <a:pt x="176" y="144"/>
                    <a:pt x="174" y="145"/>
                  </a:cubicBezTo>
                  <a:cubicBezTo>
                    <a:pt x="172" y="146"/>
                    <a:pt x="170" y="146"/>
                    <a:pt x="168" y="146"/>
                  </a:cubicBezTo>
                  <a:cubicBezTo>
                    <a:pt x="165" y="146"/>
                    <a:pt x="163" y="145"/>
                    <a:pt x="160" y="144"/>
                  </a:cubicBezTo>
                  <a:cubicBezTo>
                    <a:pt x="157" y="143"/>
                    <a:pt x="153" y="142"/>
                    <a:pt x="149" y="140"/>
                  </a:cubicBezTo>
                  <a:lnTo>
                    <a:pt x="70" y="106"/>
                  </a:lnTo>
                  <a:cubicBezTo>
                    <a:pt x="66" y="104"/>
                    <a:pt x="61" y="102"/>
                    <a:pt x="56" y="99"/>
                  </a:cubicBezTo>
                  <a:cubicBezTo>
                    <a:pt x="50" y="97"/>
                    <a:pt x="46" y="94"/>
                    <a:pt x="41" y="91"/>
                  </a:cubicBezTo>
                  <a:lnTo>
                    <a:pt x="41" y="92"/>
                  </a:lnTo>
                  <a:cubicBezTo>
                    <a:pt x="45" y="96"/>
                    <a:pt x="49" y="100"/>
                    <a:pt x="53" y="105"/>
                  </a:cubicBezTo>
                  <a:cubicBezTo>
                    <a:pt x="56" y="110"/>
                    <a:pt x="60" y="114"/>
                    <a:pt x="64" y="119"/>
                  </a:cubicBezTo>
                  <a:lnTo>
                    <a:pt x="117" y="185"/>
                  </a:lnTo>
                  <a:cubicBezTo>
                    <a:pt x="118" y="186"/>
                    <a:pt x="118" y="187"/>
                    <a:pt x="118" y="188"/>
                  </a:cubicBezTo>
                  <a:cubicBezTo>
                    <a:pt x="118" y="188"/>
                    <a:pt x="118" y="189"/>
                    <a:pt x="117" y="190"/>
                  </a:cubicBezTo>
                  <a:cubicBezTo>
                    <a:pt x="117" y="191"/>
                    <a:pt x="116" y="193"/>
                    <a:pt x="114" y="194"/>
                  </a:cubicBezTo>
                  <a:cubicBezTo>
                    <a:pt x="113" y="195"/>
                    <a:pt x="111" y="197"/>
                    <a:pt x="109" y="199"/>
                  </a:cubicBezTo>
                  <a:cubicBezTo>
                    <a:pt x="107" y="201"/>
                    <a:pt x="105" y="202"/>
                    <a:pt x="103" y="203"/>
                  </a:cubicBezTo>
                  <a:cubicBezTo>
                    <a:pt x="101" y="204"/>
                    <a:pt x="100" y="205"/>
                    <a:pt x="99" y="205"/>
                  </a:cubicBezTo>
                  <a:cubicBezTo>
                    <a:pt x="98" y="205"/>
                    <a:pt x="97" y="205"/>
                    <a:pt x="96" y="205"/>
                  </a:cubicBezTo>
                  <a:cubicBezTo>
                    <a:pt x="95" y="205"/>
                    <a:pt x="95" y="205"/>
                    <a:pt x="94" y="204"/>
                  </a:cubicBezTo>
                  <a:lnTo>
                    <a:pt x="3" y="90"/>
                  </a:lnTo>
                  <a:cubicBezTo>
                    <a:pt x="1" y="87"/>
                    <a:pt x="0" y="84"/>
                    <a:pt x="0" y="81"/>
                  </a:cubicBezTo>
                  <a:cubicBezTo>
                    <a:pt x="1" y="78"/>
                    <a:pt x="3" y="76"/>
                    <a:pt x="5" y="74"/>
                  </a:cubicBezTo>
                  <a:lnTo>
                    <a:pt x="19" y="63"/>
                  </a:lnTo>
                  <a:cubicBezTo>
                    <a:pt x="21" y="61"/>
                    <a:pt x="24" y="59"/>
                    <a:pt x="26" y="58"/>
                  </a:cubicBezTo>
                  <a:cubicBezTo>
                    <a:pt x="28" y="57"/>
                    <a:pt x="30" y="57"/>
                    <a:pt x="32" y="57"/>
                  </a:cubicBezTo>
                  <a:cubicBezTo>
                    <a:pt x="34" y="57"/>
                    <a:pt x="36" y="57"/>
                    <a:pt x="39" y="58"/>
                  </a:cubicBezTo>
                  <a:cubicBezTo>
                    <a:pt x="41" y="59"/>
                    <a:pt x="44" y="60"/>
                    <a:pt x="48" y="61"/>
                  </a:cubicBezTo>
                  <a:lnTo>
                    <a:pt x="109" y="88"/>
                  </a:lnTo>
                  <a:cubicBezTo>
                    <a:pt x="113" y="90"/>
                    <a:pt x="116" y="91"/>
                    <a:pt x="120" y="93"/>
                  </a:cubicBezTo>
                  <a:cubicBezTo>
                    <a:pt x="124" y="94"/>
                    <a:pt x="127" y="96"/>
                    <a:pt x="131" y="98"/>
                  </a:cubicBezTo>
                  <a:cubicBezTo>
                    <a:pt x="134" y="99"/>
                    <a:pt x="137" y="101"/>
                    <a:pt x="141" y="102"/>
                  </a:cubicBezTo>
                  <a:cubicBezTo>
                    <a:pt x="144" y="104"/>
                    <a:pt x="147" y="106"/>
                    <a:pt x="151" y="107"/>
                  </a:cubicBezTo>
                  <a:lnTo>
                    <a:pt x="151" y="107"/>
                  </a:lnTo>
                  <a:cubicBezTo>
                    <a:pt x="147" y="103"/>
                    <a:pt x="143" y="98"/>
                    <a:pt x="139" y="93"/>
                  </a:cubicBezTo>
                  <a:cubicBezTo>
                    <a:pt x="135" y="89"/>
                    <a:pt x="131" y="84"/>
                    <a:pt x="127" y="79"/>
                  </a:cubicBezTo>
                  <a:lnTo>
                    <a:pt x="80" y="20"/>
                  </a:lnTo>
                  <a:cubicBezTo>
                    <a:pt x="79" y="20"/>
                    <a:pt x="79" y="19"/>
                    <a:pt x="79" y="18"/>
                  </a:cubicBezTo>
                  <a:cubicBezTo>
                    <a:pt x="79" y="17"/>
                    <a:pt x="79" y="16"/>
                    <a:pt x="80" y="15"/>
                  </a:cubicBezTo>
                  <a:cubicBezTo>
                    <a:pt x="81" y="14"/>
                    <a:pt x="82" y="13"/>
                    <a:pt x="83" y="11"/>
                  </a:cubicBezTo>
                  <a:cubicBezTo>
                    <a:pt x="84" y="10"/>
                    <a:pt x="86" y="8"/>
                    <a:pt x="88" y="6"/>
                  </a:cubicBezTo>
                  <a:cubicBezTo>
                    <a:pt x="91" y="5"/>
                    <a:pt x="93" y="3"/>
                    <a:pt x="94" y="2"/>
                  </a:cubicBezTo>
                  <a:cubicBezTo>
                    <a:pt x="96" y="1"/>
                    <a:pt x="97" y="1"/>
                    <a:pt x="98" y="0"/>
                  </a:cubicBezTo>
                  <a:cubicBezTo>
                    <a:pt x="99" y="0"/>
                    <a:pt x="100" y="0"/>
                    <a:pt x="101" y="0"/>
                  </a:cubicBezTo>
                  <a:cubicBezTo>
                    <a:pt x="102" y="1"/>
                    <a:pt x="103" y="1"/>
                    <a:pt x="103" y="2"/>
                  </a:cubicBezTo>
                  <a:lnTo>
                    <a:pt x="194" y="11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6" name="Freeform 22"/>
            <p:cNvSpPr>
              <a:spLocks/>
            </p:cNvSpPr>
            <p:nvPr/>
          </p:nvSpPr>
          <p:spPr bwMode="auto">
            <a:xfrm>
              <a:off x="3643956" y="2996512"/>
              <a:ext cx="47490" cy="54398"/>
            </a:xfrm>
            <a:custGeom>
              <a:avLst/>
              <a:gdLst>
                <a:gd name="T0" fmla="*/ 135 w 147"/>
                <a:gd name="T1" fmla="*/ 75 h 170"/>
                <a:gd name="T2" fmla="*/ 145 w 147"/>
                <a:gd name="T3" fmla="*/ 96 h 170"/>
                <a:gd name="T4" fmla="*/ 145 w 147"/>
                <a:gd name="T5" fmla="*/ 116 h 170"/>
                <a:gd name="T6" fmla="*/ 136 w 147"/>
                <a:gd name="T7" fmla="*/ 136 h 170"/>
                <a:gd name="T8" fmla="*/ 120 w 147"/>
                <a:gd name="T9" fmla="*/ 153 h 170"/>
                <a:gd name="T10" fmla="*/ 107 w 147"/>
                <a:gd name="T11" fmla="*/ 161 h 170"/>
                <a:gd name="T12" fmla="*/ 95 w 147"/>
                <a:gd name="T13" fmla="*/ 167 h 170"/>
                <a:gd name="T14" fmla="*/ 86 w 147"/>
                <a:gd name="T15" fmla="*/ 169 h 170"/>
                <a:gd name="T16" fmla="*/ 79 w 147"/>
                <a:gd name="T17" fmla="*/ 170 h 170"/>
                <a:gd name="T18" fmla="*/ 74 w 147"/>
                <a:gd name="T19" fmla="*/ 167 h 170"/>
                <a:gd name="T20" fmla="*/ 68 w 147"/>
                <a:gd name="T21" fmla="*/ 161 h 170"/>
                <a:gd name="T22" fmla="*/ 65 w 147"/>
                <a:gd name="T23" fmla="*/ 156 h 170"/>
                <a:gd name="T24" fmla="*/ 63 w 147"/>
                <a:gd name="T25" fmla="*/ 152 h 170"/>
                <a:gd name="T26" fmla="*/ 62 w 147"/>
                <a:gd name="T27" fmla="*/ 149 h 170"/>
                <a:gd name="T28" fmla="*/ 64 w 147"/>
                <a:gd name="T29" fmla="*/ 147 h 170"/>
                <a:gd name="T30" fmla="*/ 69 w 147"/>
                <a:gd name="T31" fmla="*/ 146 h 170"/>
                <a:gd name="T32" fmla="*/ 78 w 147"/>
                <a:gd name="T33" fmla="*/ 144 h 170"/>
                <a:gd name="T34" fmla="*/ 90 w 147"/>
                <a:gd name="T35" fmla="*/ 140 h 170"/>
                <a:gd name="T36" fmla="*/ 104 w 147"/>
                <a:gd name="T37" fmla="*/ 132 h 170"/>
                <a:gd name="T38" fmla="*/ 111 w 147"/>
                <a:gd name="T39" fmla="*/ 124 h 170"/>
                <a:gd name="T40" fmla="*/ 115 w 147"/>
                <a:gd name="T41" fmla="*/ 116 h 170"/>
                <a:gd name="T42" fmla="*/ 115 w 147"/>
                <a:gd name="T43" fmla="*/ 108 h 170"/>
                <a:gd name="T44" fmla="*/ 111 w 147"/>
                <a:gd name="T45" fmla="*/ 100 h 170"/>
                <a:gd name="T46" fmla="*/ 103 w 147"/>
                <a:gd name="T47" fmla="*/ 94 h 170"/>
                <a:gd name="T48" fmla="*/ 92 w 147"/>
                <a:gd name="T49" fmla="*/ 94 h 170"/>
                <a:gd name="T50" fmla="*/ 80 w 147"/>
                <a:gd name="T51" fmla="*/ 96 h 170"/>
                <a:gd name="T52" fmla="*/ 67 w 147"/>
                <a:gd name="T53" fmla="*/ 100 h 170"/>
                <a:gd name="T54" fmla="*/ 53 w 147"/>
                <a:gd name="T55" fmla="*/ 102 h 170"/>
                <a:gd name="T56" fmla="*/ 38 w 147"/>
                <a:gd name="T57" fmla="*/ 102 h 170"/>
                <a:gd name="T58" fmla="*/ 24 w 147"/>
                <a:gd name="T59" fmla="*/ 97 h 170"/>
                <a:gd name="T60" fmla="*/ 11 w 147"/>
                <a:gd name="T61" fmla="*/ 85 h 170"/>
                <a:gd name="T62" fmla="*/ 2 w 147"/>
                <a:gd name="T63" fmla="*/ 67 h 170"/>
                <a:gd name="T64" fmla="*/ 2 w 147"/>
                <a:gd name="T65" fmla="*/ 48 h 170"/>
                <a:gd name="T66" fmla="*/ 10 w 147"/>
                <a:gd name="T67" fmla="*/ 30 h 170"/>
                <a:gd name="T68" fmla="*/ 24 w 147"/>
                <a:gd name="T69" fmla="*/ 15 h 170"/>
                <a:gd name="T70" fmla="*/ 34 w 147"/>
                <a:gd name="T71" fmla="*/ 8 h 170"/>
                <a:gd name="T72" fmla="*/ 44 w 147"/>
                <a:gd name="T73" fmla="*/ 4 h 170"/>
                <a:gd name="T74" fmla="*/ 53 w 147"/>
                <a:gd name="T75" fmla="*/ 1 h 170"/>
                <a:gd name="T76" fmla="*/ 59 w 147"/>
                <a:gd name="T77" fmla="*/ 0 h 170"/>
                <a:gd name="T78" fmla="*/ 61 w 147"/>
                <a:gd name="T79" fmla="*/ 1 h 170"/>
                <a:gd name="T80" fmla="*/ 64 w 147"/>
                <a:gd name="T81" fmla="*/ 2 h 170"/>
                <a:gd name="T82" fmla="*/ 66 w 147"/>
                <a:gd name="T83" fmla="*/ 4 h 170"/>
                <a:gd name="T84" fmla="*/ 70 w 147"/>
                <a:gd name="T85" fmla="*/ 9 h 170"/>
                <a:gd name="T86" fmla="*/ 73 w 147"/>
                <a:gd name="T87" fmla="*/ 13 h 170"/>
                <a:gd name="T88" fmla="*/ 75 w 147"/>
                <a:gd name="T89" fmla="*/ 17 h 170"/>
                <a:gd name="T90" fmla="*/ 76 w 147"/>
                <a:gd name="T91" fmla="*/ 20 h 170"/>
                <a:gd name="T92" fmla="*/ 75 w 147"/>
                <a:gd name="T93" fmla="*/ 22 h 170"/>
                <a:gd name="T94" fmla="*/ 70 w 147"/>
                <a:gd name="T95" fmla="*/ 23 h 170"/>
                <a:gd name="T96" fmla="*/ 62 w 147"/>
                <a:gd name="T97" fmla="*/ 25 h 170"/>
                <a:gd name="T98" fmla="*/ 52 w 147"/>
                <a:gd name="T99" fmla="*/ 28 h 170"/>
                <a:gd name="T100" fmla="*/ 41 w 147"/>
                <a:gd name="T101" fmla="*/ 35 h 170"/>
                <a:gd name="T102" fmla="*/ 34 w 147"/>
                <a:gd name="T103" fmla="*/ 42 h 170"/>
                <a:gd name="T104" fmla="*/ 31 w 147"/>
                <a:gd name="T105" fmla="*/ 49 h 170"/>
                <a:gd name="T106" fmla="*/ 32 w 147"/>
                <a:gd name="T107" fmla="*/ 55 h 170"/>
                <a:gd name="T108" fmla="*/ 35 w 147"/>
                <a:gd name="T109" fmla="*/ 62 h 170"/>
                <a:gd name="T110" fmla="*/ 43 w 147"/>
                <a:gd name="T111" fmla="*/ 67 h 170"/>
                <a:gd name="T112" fmla="*/ 54 w 147"/>
                <a:gd name="T113" fmla="*/ 68 h 170"/>
                <a:gd name="T114" fmla="*/ 66 w 147"/>
                <a:gd name="T115" fmla="*/ 65 h 170"/>
                <a:gd name="T116" fmla="*/ 80 w 147"/>
                <a:gd name="T117" fmla="*/ 62 h 170"/>
                <a:gd name="T118" fmla="*/ 94 w 147"/>
                <a:gd name="T119" fmla="*/ 59 h 170"/>
                <a:gd name="T120" fmla="*/ 108 w 147"/>
                <a:gd name="T121" fmla="*/ 59 h 170"/>
                <a:gd name="T122" fmla="*/ 122 w 147"/>
                <a:gd name="T123" fmla="*/ 64 h 170"/>
                <a:gd name="T124" fmla="*/ 135 w 147"/>
                <a:gd name="T125" fmla="*/ 7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7" h="170">
                  <a:moveTo>
                    <a:pt x="135" y="75"/>
                  </a:moveTo>
                  <a:cubicBezTo>
                    <a:pt x="140" y="82"/>
                    <a:pt x="144" y="89"/>
                    <a:pt x="145" y="96"/>
                  </a:cubicBezTo>
                  <a:cubicBezTo>
                    <a:pt x="147" y="103"/>
                    <a:pt x="147" y="110"/>
                    <a:pt x="145" y="116"/>
                  </a:cubicBezTo>
                  <a:cubicBezTo>
                    <a:pt x="144" y="123"/>
                    <a:pt x="141" y="129"/>
                    <a:pt x="136" y="136"/>
                  </a:cubicBezTo>
                  <a:cubicBezTo>
                    <a:pt x="132" y="142"/>
                    <a:pt x="127" y="148"/>
                    <a:pt x="120" y="153"/>
                  </a:cubicBezTo>
                  <a:cubicBezTo>
                    <a:pt x="116" y="156"/>
                    <a:pt x="112" y="159"/>
                    <a:pt x="107" y="161"/>
                  </a:cubicBezTo>
                  <a:cubicBezTo>
                    <a:pt x="103" y="164"/>
                    <a:pt x="99" y="165"/>
                    <a:pt x="95" y="167"/>
                  </a:cubicBezTo>
                  <a:cubicBezTo>
                    <a:pt x="92" y="168"/>
                    <a:pt x="88" y="169"/>
                    <a:pt x="86" y="169"/>
                  </a:cubicBezTo>
                  <a:cubicBezTo>
                    <a:pt x="83" y="170"/>
                    <a:pt x="81" y="170"/>
                    <a:pt x="79" y="170"/>
                  </a:cubicBezTo>
                  <a:cubicBezTo>
                    <a:pt x="78" y="170"/>
                    <a:pt x="76" y="169"/>
                    <a:pt x="74" y="167"/>
                  </a:cubicBezTo>
                  <a:cubicBezTo>
                    <a:pt x="73" y="166"/>
                    <a:pt x="71" y="164"/>
                    <a:pt x="68" y="161"/>
                  </a:cubicBezTo>
                  <a:cubicBezTo>
                    <a:pt x="67" y="159"/>
                    <a:pt x="65" y="157"/>
                    <a:pt x="65" y="156"/>
                  </a:cubicBezTo>
                  <a:cubicBezTo>
                    <a:pt x="64" y="154"/>
                    <a:pt x="63" y="153"/>
                    <a:pt x="63" y="152"/>
                  </a:cubicBezTo>
                  <a:cubicBezTo>
                    <a:pt x="62" y="151"/>
                    <a:pt x="62" y="150"/>
                    <a:pt x="62" y="149"/>
                  </a:cubicBezTo>
                  <a:cubicBezTo>
                    <a:pt x="62" y="148"/>
                    <a:pt x="63" y="148"/>
                    <a:pt x="64" y="147"/>
                  </a:cubicBezTo>
                  <a:cubicBezTo>
                    <a:pt x="64" y="147"/>
                    <a:pt x="66" y="146"/>
                    <a:pt x="69" y="146"/>
                  </a:cubicBezTo>
                  <a:cubicBezTo>
                    <a:pt x="71" y="146"/>
                    <a:pt x="74" y="145"/>
                    <a:pt x="78" y="144"/>
                  </a:cubicBezTo>
                  <a:cubicBezTo>
                    <a:pt x="82" y="144"/>
                    <a:pt x="86" y="142"/>
                    <a:pt x="90" y="140"/>
                  </a:cubicBezTo>
                  <a:cubicBezTo>
                    <a:pt x="95" y="139"/>
                    <a:pt x="99" y="136"/>
                    <a:pt x="104" y="132"/>
                  </a:cubicBezTo>
                  <a:cubicBezTo>
                    <a:pt x="107" y="129"/>
                    <a:pt x="110" y="127"/>
                    <a:pt x="111" y="124"/>
                  </a:cubicBezTo>
                  <a:cubicBezTo>
                    <a:pt x="113" y="121"/>
                    <a:pt x="115" y="119"/>
                    <a:pt x="115" y="116"/>
                  </a:cubicBezTo>
                  <a:cubicBezTo>
                    <a:pt x="116" y="113"/>
                    <a:pt x="116" y="110"/>
                    <a:pt x="115" y="108"/>
                  </a:cubicBezTo>
                  <a:cubicBezTo>
                    <a:pt x="114" y="105"/>
                    <a:pt x="113" y="102"/>
                    <a:pt x="111" y="100"/>
                  </a:cubicBezTo>
                  <a:cubicBezTo>
                    <a:pt x="109" y="97"/>
                    <a:pt x="106" y="95"/>
                    <a:pt x="103" y="94"/>
                  </a:cubicBezTo>
                  <a:cubicBezTo>
                    <a:pt x="100" y="94"/>
                    <a:pt x="96" y="93"/>
                    <a:pt x="92" y="94"/>
                  </a:cubicBezTo>
                  <a:cubicBezTo>
                    <a:pt x="89" y="94"/>
                    <a:pt x="84" y="95"/>
                    <a:pt x="80" y="96"/>
                  </a:cubicBezTo>
                  <a:cubicBezTo>
                    <a:pt x="76" y="97"/>
                    <a:pt x="71" y="98"/>
                    <a:pt x="67" y="100"/>
                  </a:cubicBezTo>
                  <a:cubicBezTo>
                    <a:pt x="62" y="101"/>
                    <a:pt x="57" y="102"/>
                    <a:pt x="53" y="102"/>
                  </a:cubicBezTo>
                  <a:cubicBezTo>
                    <a:pt x="48" y="103"/>
                    <a:pt x="43" y="103"/>
                    <a:pt x="38" y="102"/>
                  </a:cubicBezTo>
                  <a:cubicBezTo>
                    <a:pt x="34" y="101"/>
                    <a:pt x="29" y="99"/>
                    <a:pt x="24" y="97"/>
                  </a:cubicBezTo>
                  <a:cubicBezTo>
                    <a:pt x="20" y="94"/>
                    <a:pt x="15" y="91"/>
                    <a:pt x="11" y="85"/>
                  </a:cubicBezTo>
                  <a:cubicBezTo>
                    <a:pt x="6" y="79"/>
                    <a:pt x="3" y="73"/>
                    <a:pt x="2" y="67"/>
                  </a:cubicBezTo>
                  <a:cubicBezTo>
                    <a:pt x="0" y="60"/>
                    <a:pt x="0" y="54"/>
                    <a:pt x="2" y="48"/>
                  </a:cubicBezTo>
                  <a:cubicBezTo>
                    <a:pt x="3" y="42"/>
                    <a:pt x="6" y="36"/>
                    <a:pt x="10" y="30"/>
                  </a:cubicBezTo>
                  <a:cubicBezTo>
                    <a:pt x="14" y="25"/>
                    <a:pt x="19" y="20"/>
                    <a:pt x="24" y="15"/>
                  </a:cubicBezTo>
                  <a:cubicBezTo>
                    <a:pt x="27" y="13"/>
                    <a:pt x="31" y="10"/>
                    <a:pt x="34" y="8"/>
                  </a:cubicBezTo>
                  <a:cubicBezTo>
                    <a:pt x="37" y="7"/>
                    <a:pt x="41" y="5"/>
                    <a:pt x="44" y="4"/>
                  </a:cubicBezTo>
                  <a:cubicBezTo>
                    <a:pt x="47" y="2"/>
                    <a:pt x="50" y="1"/>
                    <a:pt x="53" y="1"/>
                  </a:cubicBezTo>
                  <a:cubicBezTo>
                    <a:pt x="56" y="0"/>
                    <a:pt x="58" y="0"/>
                    <a:pt x="59" y="0"/>
                  </a:cubicBezTo>
                  <a:cubicBezTo>
                    <a:pt x="60" y="0"/>
                    <a:pt x="61" y="0"/>
                    <a:pt x="61" y="1"/>
                  </a:cubicBezTo>
                  <a:cubicBezTo>
                    <a:pt x="62" y="1"/>
                    <a:pt x="63" y="1"/>
                    <a:pt x="64" y="2"/>
                  </a:cubicBezTo>
                  <a:cubicBezTo>
                    <a:pt x="64" y="2"/>
                    <a:pt x="65" y="3"/>
                    <a:pt x="66" y="4"/>
                  </a:cubicBezTo>
                  <a:cubicBezTo>
                    <a:pt x="67" y="5"/>
                    <a:pt x="68" y="7"/>
                    <a:pt x="70" y="9"/>
                  </a:cubicBezTo>
                  <a:cubicBezTo>
                    <a:pt x="71" y="10"/>
                    <a:pt x="72" y="12"/>
                    <a:pt x="73" y="13"/>
                  </a:cubicBezTo>
                  <a:cubicBezTo>
                    <a:pt x="74" y="15"/>
                    <a:pt x="75" y="16"/>
                    <a:pt x="75" y="17"/>
                  </a:cubicBezTo>
                  <a:cubicBezTo>
                    <a:pt x="76" y="18"/>
                    <a:pt x="76" y="19"/>
                    <a:pt x="76" y="20"/>
                  </a:cubicBezTo>
                  <a:cubicBezTo>
                    <a:pt x="76" y="20"/>
                    <a:pt x="75" y="21"/>
                    <a:pt x="75" y="22"/>
                  </a:cubicBezTo>
                  <a:cubicBezTo>
                    <a:pt x="74" y="22"/>
                    <a:pt x="72" y="23"/>
                    <a:pt x="70" y="23"/>
                  </a:cubicBezTo>
                  <a:cubicBezTo>
                    <a:pt x="68" y="23"/>
                    <a:pt x="65" y="24"/>
                    <a:pt x="62" y="25"/>
                  </a:cubicBezTo>
                  <a:cubicBezTo>
                    <a:pt x="59" y="25"/>
                    <a:pt x="55" y="27"/>
                    <a:pt x="52" y="28"/>
                  </a:cubicBezTo>
                  <a:cubicBezTo>
                    <a:pt x="48" y="30"/>
                    <a:pt x="44" y="32"/>
                    <a:pt x="41" y="35"/>
                  </a:cubicBezTo>
                  <a:cubicBezTo>
                    <a:pt x="38" y="37"/>
                    <a:pt x="36" y="39"/>
                    <a:pt x="34" y="42"/>
                  </a:cubicBezTo>
                  <a:cubicBezTo>
                    <a:pt x="33" y="44"/>
                    <a:pt x="32" y="46"/>
                    <a:pt x="31" y="49"/>
                  </a:cubicBezTo>
                  <a:cubicBezTo>
                    <a:pt x="31" y="51"/>
                    <a:pt x="31" y="53"/>
                    <a:pt x="32" y="55"/>
                  </a:cubicBezTo>
                  <a:cubicBezTo>
                    <a:pt x="32" y="58"/>
                    <a:pt x="34" y="60"/>
                    <a:pt x="35" y="62"/>
                  </a:cubicBezTo>
                  <a:cubicBezTo>
                    <a:pt x="37" y="64"/>
                    <a:pt x="40" y="66"/>
                    <a:pt x="43" y="67"/>
                  </a:cubicBezTo>
                  <a:cubicBezTo>
                    <a:pt x="46" y="68"/>
                    <a:pt x="50" y="68"/>
                    <a:pt x="54" y="68"/>
                  </a:cubicBezTo>
                  <a:cubicBezTo>
                    <a:pt x="58" y="67"/>
                    <a:pt x="62" y="66"/>
                    <a:pt x="66" y="65"/>
                  </a:cubicBezTo>
                  <a:cubicBezTo>
                    <a:pt x="70" y="64"/>
                    <a:pt x="75" y="63"/>
                    <a:pt x="80" y="62"/>
                  </a:cubicBezTo>
                  <a:cubicBezTo>
                    <a:pt x="84" y="60"/>
                    <a:pt x="89" y="59"/>
                    <a:pt x="94" y="59"/>
                  </a:cubicBezTo>
                  <a:cubicBezTo>
                    <a:pt x="99" y="58"/>
                    <a:pt x="103" y="58"/>
                    <a:pt x="108" y="59"/>
                  </a:cubicBezTo>
                  <a:cubicBezTo>
                    <a:pt x="113" y="60"/>
                    <a:pt x="118" y="61"/>
                    <a:pt x="122" y="64"/>
                  </a:cubicBezTo>
                  <a:cubicBezTo>
                    <a:pt x="127" y="66"/>
                    <a:pt x="131" y="70"/>
                    <a:pt x="135" y="75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cxnSp>
        <p:nvCxnSpPr>
          <p:cNvPr id="58" name="Straight Arrow Connector 57"/>
          <p:cNvCxnSpPr/>
          <p:nvPr/>
        </p:nvCxnSpPr>
        <p:spPr>
          <a:xfrm flipH="1">
            <a:off x="3079479" y="1428658"/>
            <a:ext cx="278465" cy="193415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717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765208" y="1044297"/>
            <a:ext cx="919000" cy="1095970"/>
          </a:xfrm>
          <a:prstGeom prst="cube">
            <a:avLst>
              <a:gd name="adj" fmla="val 5017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45263" tIns="22631" rIns="45263" bIns="22631" anchor="ctr"/>
          <a:lstStyle/>
          <a:p>
            <a:endParaRPr lang="en-AU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2807263" y="1157645"/>
            <a:ext cx="919000" cy="1095970"/>
          </a:xfrm>
          <a:prstGeom prst="cube">
            <a:avLst>
              <a:gd name="adj" fmla="val 50176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45263" tIns="22631" rIns="45263" bIns="22631" anchor="ctr"/>
          <a:lstStyle/>
          <a:p>
            <a:endParaRPr lang="en-AU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833477" y="1611035"/>
            <a:ext cx="306083" cy="461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263" tIns="22631" rIns="45263" bIns="22631">
            <a:spAutoFit/>
          </a:bodyPr>
          <a:lstStyle/>
          <a:p>
            <a:pPr algn="l" rtl="0">
              <a:spcBef>
                <a:spcPct val="50000"/>
              </a:spcBef>
            </a:pPr>
            <a:r>
              <a:rPr lang="en-US" sz="2700"/>
              <a:t>N</a:t>
            </a: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2875532" y="1724382"/>
            <a:ext cx="306083" cy="461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263" tIns="22631" rIns="45263" bIns="22631">
            <a:spAutoFit/>
          </a:bodyPr>
          <a:lstStyle/>
          <a:p>
            <a:pPr algn="l" rtl="0">
              <a:spcBef>
                <a:spcPct val="50000"/>
              </a:spcBef>
            </a:pPr>
            <a:r>
              <a:rPr lang="en-US" sz="2700"/>
              <a:t>S</a:t>
            </a:r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 flipH="1">
            <a:off x="2501180" y="1081802"/>
            <a:ext cx="612166" cy="907614"/>
          </a:xfrm>
          <a:prstGeom prst="line">
            <a:avLst/>
          </a:prstGeom>
          <a:noFill/>
          <a:ln w="57150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/>
        </p:spPr>
        <p:txBody>
          <a:bodyPr lIns="45263" tIns="22631" rIns="45263" bIns="22631"/>
          <a:lstStyle/>
          <a:p>
            <a:endParaRPr lang="en-AU"/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>
            <a:off x="2139992" y="1090040"/>
            <a:ext cx="990000" cy="0"/>
          </a:xfrm>
          <a:prstGeom prst="line">
            <a:avLst/>
          </a:prstGeom>
          <a:noFill/>
          <a:ln w="57150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/>
        </p:spPr>
        <p:txBody>
          <a:bodyPr lIns="45263" tIns="22631" rIns="45263" bIns="22631"/>
          <a:lstStyle/>
          <a:p>
            <a:endParaRPr lang="en-AU"/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 flipH="1">
            <a:off x="1480153" y="1081802"/>
            <a:ext cx="680435" cy="869276"/>
          </a:xfrm>
          <a:prstGeom prst="line">
            <a:avLst/>
          </a:prstGeom>
          <a:noFill/>
          <a:ln w="57150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/>
        </p:spPr>
        <p:txBody>
          <a:bodyPr lIns="45263" tIns="22631" rIns="45263" bIns="22631"/>
          <a:lstStyle/>
          <a:p>
            <a:endParaRPr lang="en-AU"/>
          </a:p>
        </p:txBody>
      </p:sp>
      <p:sp>
        <p:nvSpPr>
          <p:cNvPr id="12" name="Line 13"/>
          <p:cNvSpPr>
            <a:spLocks noChangeShapeType="1"/>
          </p:cNvSpPr>
          <p:nvPr/>
        </p:nvSpPr>
        <p:spPr bwMode="auto">
          <a:xfrm>
            <a:off x="1469416" y="1951077"/>
            <a:ext cx="370360" cy="0"/>
          </a:xfrm>
          <a:prstGeom prst="line">
            <a:avLst/>
          </a:prstGeom>
          <a:noFill/>
          <a:ln w="57150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/>
        </p:spPr>
        <p:txBody>
          <a:bodyPr lIns="45263" tIns="22631" rIns="45263" bIns="22631"/>
          <a:lstStyle/>
          <a:p>
            <a:endParaRPr lang="en-AU"/>
          </a:p>
        </p:txBody>
      </p:sp>
      <p:sp>
        <p:nvSpPr>
          <p:cNvPr id="13" name="Line 14"/>
          <p:cNvSpPr>
            <a:spLocks noChangeShapeType="1"/>
          </p:cNvSpPr>
          <p:nvPr/>
        </p:nvSpPr>
        <p:spPr bwMode="auto">
          <a:xfrm flipH="1" flipV="1">
            <a:off x="2139439" y="1989416"/>
            <a:ext cx="374652" cy="0"/>
          </a:xfrm>
          <a:prstGeom prst="line">
            <a:avLst/>
          </a:prstGeom>
          <a:noFill/>
          <a:ln w="57150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/>
        </p:spPr>
        <p:txBody>
          <a:bodyPr lIns="45263" tIns="22631" rIns="45263" bIns="22631"/>
          <a:lstStyle/>
          <a:p>
            <a:endParaRPr lang="en-AU"/>
          </a:p>
        </p:txBody>
      </p:sp>
      <p:sp>
        <p:nvSpPr>
          <p:cNvPr id="14" name="Line 15"/>
          <p:cNvSpPr>
            <a:spLocks noChangeShapeType="1"/>
          </p:cNvSpPr>
          <p:nvPr/>
        </p:nvSpPr>
        <p:spPr bwMode="auto">
          <a:xfrm flipH="1">
            <a:off x="1717967" y="1951078"/>
            <a:ext cx="102028" cy="114181"/>
          </a:xfrm>
          <a:prstGeom prst="line">
            <a:avLst/>
          </a:prstGeom>
          <a:noFill/>
          <a:ln w="57150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/>
        </p:spPr>
        <p:txBody>
          <a:bodyPr lIns="45263" tIns="22631" rIns="45263" bIns="22631"/>
          <a:lstStyle/>
          <a:p>
            <a:endParaRPr lang="en-AU"/>
          </a:p>
        </p:txBody>
      </p:sp>
      <p:sp>
        <p:nvSpPr>
          <p:cNvPr id="15" name="Line 16"/>
          <p:cNvSpPr>
            <a:spLocks noChangeShapeType="1"/>
          </p:cNvSpPr>
          <p:nvPr/>
        </p:nvSpPr>
        <p:spPr bwMode="auto">
          <a:xfrm flipH="1">
            <a:off x="2092319" y="1989415"/>
            <a:ext cx="68268" cy="113348"/>
          </a:xfrm>
          <a:prstGeom prst="line">
            <a:avLst/>
          </a:prstGeom>
          <a:noFill/>
          <a:ln w="57150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/>
        </p:spPr>
        <p:txBody>
          <a:bodyPr lIns="45263" tIns="22631" rIns="45263" bIns="22631"/>
          <a:lstStyle/>
          <a:p>
            <a:endParaRPr lang="en-AU"/>
          </a:p>
        </p:txBody>
      </p:sp>
      <p:sp>
        <p:nvSpPr>
          <p:cNvPr id="16" name="AutoShape 19"/>
          <p:cNvSpPr>
            <a:spLocks noChangeArrowheads="1"/>
          </p:cNvSpPr>
          <p:nvPr/>
        </p:nvSpPr>
        <p:spPr bwMode="auto">
          <a:xfrm rot="16049517">
            <a:off x="1619048" y="1974300"/>
            <a:ext cx="335876" cy="411112"/>
          </a:xfrm>
          <a:custGeom>
            <a:avLst/>
            <a:gdLst>
              <a:gd name="G0" fmla="+- 5400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400"/>
              <a:gd name="G18" fmla="*/ 5400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400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400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2700 w 21600"/>
              <a:gd name="T15" fmla="*/ 10800 h 21600"/>
              <a:gd name="T16" fmla="*/ 10800 w 21600"/>
              <a:gd name="T17" fmla="*/ 5400 h 21600"/>
              <a:gd name="T18" fmla="*/ 18900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5400" y="10800"/>
                </a:moveTo>
                <a:cubicBezTo>
                  <a:pt x="5400" y="7817"/>
                  <a:pt x="7817" y="5400"/>
                  <a:pt x="10800" y="5400"/>
                </a:cubicBezTo>
                <a:cubicBezTo>
                  <a:pt x="13782" y="5399"/>
                  <a:pt x="16199" y="7817"/>
                  <a:pt x="16200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45263" tIns="22631" rIns="45263" bIns="22631" anchor="ctr"/>
          <a:lstStyle/>
          <a:p>
            <a:endParaRPr lang="en-AU"/>
          </a:p>
        </p:txBody>
      </p:sp>
      <p:sp>
        <p:nvSpPr>
          <p:cNvPr id="17" name="AutoShape 20"/>
          <p:cNvSpPr>
            <a:spLocks noChangeArrowheads="1"/>
          </p:cNvSpPr>
          <p:nvPr/>
        </p:nvSpPr>
        <p:spPr bwMode="auto">
          <a:xfrm rot="5400000">
            <a:off x="1837150" y="2009765"/>
            <a:ext cx="340043" cy="374352"/>
          </a:xfrm>
          <a:custGeom>
            <a:avLst/>
            <a:gdLst>
              <a:gd name="G0" fmla="+- 5400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400"/>
              <a:gd name="G18" fmla="*/ 5400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400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400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2700 w 21600"/>
              <a:gd name="T15" fmla="*/ 10800 h 21600"/>
              <a:gd name="T16" fmla="*/ 10800 w 21600"/>
              <a:gd name="T17" fmla="*/ 5400 h 21600"/>
              <a:gd name="T18" fmla="*/ 18900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5400" y="10800"/>
                </a:moveTo>
                <a:cubicBezTo>
                  <a:pt x="5400" y="7817"/>
                  <a:pt x="7817" y="5400"/>
                  <a:pt x="10800" y="5400"/>
                </a:cubicBezTo>
                <a:cubicBezTo>
                  <a:pt x="13782" y="5399"/>
                  <a:pt x="16199" y="7817"/>
                  <a:pt x="16200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45263" tIns="22631" rIns="45263" bIns="22631" anchor="ctr"/>
          <a:lstStyle/>
          <a:p>
            <a:endParaRPr lang="en-AU"/>
          </a:p>
        </p:txBody>
      </p:sp>
      <p:sp>
        <p:nvSpPr>
          <p:cNvPr id="18" name="Line 21"/>
          <p:cNvSpPr>
            <a:spLocks noChangeShapeType="1"/>
          </p:cNvSpPr>
          <p:nvPr/>
        </p:nvSpPr>
        <p:spPr bwMode="auto">
          <a:xfrm>
            <a:off x="1445643" y="2176286"/>
            <a:ext cx="0" cy="411452"/>
          </a:xfrm>
          <a:prstGeom prst="line">
            <a:avLst/>
          </a:prstGeom>
          <a:noFill/>
          <a:ln w="57150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/>
        </p:spPr>
        <p:txBody>
          <a:bodyPr lIns="45263" tIns="22631" rIns="45263" bIns="22631"/>
          <a:lstStyle/>
          <a:p>
            <a:endParaRPr lang="en-AU"/>
          </a:p>
        </p:txBody>
      </p:sp>
      <p:sp>
        <p:nvSpPr>
          <p:cNvPr id="19" name="Line 22"/>
          <p:cNvSpPr>
            <a:spLocks noChangeShapeType="1"/>
          </p:cNvSpPr>
          <p:nvPr/>
        </p:nvSpPr>
        <p:spPr bwMode="auto">
          <a:xfrm flipH="1">
            <a:off x="731449" y="2556153"/>
            <a:ext cx="714194" cy="0"/>
          </a:xfrm>
          <a:prstGeom prst="line">
            <a:avLst/>
          </a:prstGeom>
          <a:noFill/>
          <a:ln w="57150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/>
        </p:spPr>
        <p:txBody>
          <a:bodyPr lIns="45263" tIns="22631" rIns="45263" bIns="22631"/>
          <a:lstStyle/>
          <a:p>
            <a:endParaRPr lang="en-AU"/>
          </a:p>
        </p:txBody>
      </p:sp>
      <p:sp>
        <p:nvSpPr>
          <p:cNvPr id="20" name="Line 23"/>
          <p:cNvSpPr>
            <a:spLocks noChangeShapeType="1"/>
          </p:cNvSpPr>
          <p:nvPr/>
        </p:nvSpPr>
        <p:spPr bwMode="auto">
          <a:xfrm>
            <a:off x="731449" y="2527774"/>
            <a:ext cx="0" cy="624328"/>
          </a:xfrm>
          <a:prstGeom prst="line">
            <a:avLst/>
          </a:prstGeom>
          <a:noFill/>
          <a:ln w="57150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/>
        </p:spPr>
        <p:txBody>
          <a:bodyPr lIns="45263" tIns="22631" rIns="45263" bIns="22631"/>
          <a:lstStyle/>
          <a:p>
            <a:endParaRPr lang="en-AU"/>
          </a:p>
        </p:txBody>
      </p:sp>
      <p:sp>
        <p:nvSpPr>
          <p:cNvPr id="21" name="Line 24"/>
          <p:cNvSpPr>
            <a:spLocks noChangeShapeType="1"/>
          </p:cNvSpPr>
          <p:nvPr/>
        </p:nvSpPr>
        <p:spPr bwMode="auto">
          <a:xfrm>
            <a:off x="719092" y="3123724"/>
            <a:ext cx="986518" cy="0"/>
          </a:xfrm>
          <a:prstGeom prst="line">
            <a:avLst/>
          </a:prstGeom>
          <a:noFill/>
          <a:ln w="57150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/>
        </p:spPr>
        <p:txBody>
          <a:bodyPr lIns="45263" tIns="22631" rIns="45263" bIns="22631"/>
          <a:lstStyle/>
          <a:p>
            <a:endParaRPr lang="en-AU"/>
          </a:p>
        </p:txBody>
      </p:sp>
      <p:sp>
        <p:nvSpPr>
          <p:cNvPr id="22" name="Rectangle 25"/>
          <p:cNvSpPr>
            <a:spLocks noChangeArrowheads="1"/>
          </p:cNvSpPr>
          <p:nvPr/>
        </p:nvSpPr>
        <p:spPr bwMode="auto">
          <a:xfrm>
            <a:off x="1445644" y="2140268"/>
            <a:ext cx="136537" cy="7584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45263" tIns="22631" rIns="45263" bIns="22631" anchor="ctr"/>
          <a:lstStyle/>
          <a:p>
            <a:endParaRPr lang="en-AU"/>
          </a:p>
        </p:txBody>
      </p:sp>
      <p:sp>
        <p:nvSpPr>
          <p:cNvPr id="23" name="Rectangle 26"/>
          <p:cNvSpPr>
            <a:spLocks noChangeArrowheads="1"/>
          </p:cNvSpPr>
          <p:nvPr/>
        </p:nvSpPr>
        <p:spPr bwMode="auto">
          <a:xfrm>
            <a:off x="2194347" y="2140268"/>
            <a:ext cx="136537" cy="7584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45263" tIns="22631" rIns="45263" bIns="22631" anchor="ctr"/>
          <a:lstStyle/>
          <a:p>
            <a:endParaRPr lang="en-AU"/>
          </a:p>
        </p:txBody>
      </p:sp>
      <p:sp>
        <p:nvSpPr>
          <p:cNvPr id="24" name="Line 27"/>
          <p:cNvSpPr>
            <a:spLocks noChangeShapeType="1"/>
          </p:cNvSpPr>
          <p:nvPr/>
        </p:nvSpPr>
        <p:spPr bwMode="auto">
          <a:xfrm>
            <a:off x="1709729" y="3010376"/>
            <a:ext cx="0" cy="18835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45263" tIns="22631" rIns="45263" bIns="22631"/>
          <a:lstStyle/>
          <a:p>
            <a:endParaRPr lang="en-AU"/>
          </a:p>
        </p:txBody>
      </p:sp>
      <p:sp>
        <p:nvSpPr>
          <p:cNvPr id="25" name="Line 28"/>
          <p:cNvSpPr>
            <a:spLocks noChangeShapeType="1"/>
          </p:cNvSpPr>
          <p:nvPr/>
        </p:nvSpPr>
        <p:spPr bwMode="auto">
          <a:xfrm>
            <a:off x="1786236" y="2934534"/>
            <a:ext cx="0" cy="41588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45263" tIns="22631" rIns="45263" bIns="22631"/>
          <a:lstStyle/>
          <a:p>
            <a:endParaRPr lang="en-AU"/>
          </a:p>
        </p:txBody>
      </p:sp>
      <p:sp>
        <p:nvSpPr>
          <p:cNvPr id="26" name="Line 29"/>
          <p:cNvSpPr>
            <a:spLocks noChangeShapeType="1"/>
          </p:cNvSpPr>
          <p:nvPr/>
        </p:nvSpPr>
        <p:spPr bwMode="auto">
          <a:xfrm>
            <a:off x="1862742" y="3010376"/>
            <a:ext cx="0" cy="18835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45263" tIns="22631" rIns="45263" bIns="22631"/>
          <a:lstStyle/>
          <a:p>
            <a:endParaRPr lang="en-AU"/>
          </a:p>
        </p:txBody>
      </p:sp>
      <p:sp>
        <p:nvSpPr>
          <p:cNvPr id="27" name="Line 30"/>
          <p:cNvSpPr>
            <a:spLocks noChangeShapeType="1"/>
          </p:cNvSpPr>
          <p:nvPr/>
        </p:nvSpPr>
        <p:spPr bwMode="auto">
          <a:xfrm>
            <a:off x="1956532" y="2934534"/>
            <a:ext cx="0" cy="41588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45263" tIns="22631" rIns="45263" bIns="22631"/>
          <a:lstStyle/>
          <a:p>
            <a:endParaRPr lang="en-AU"/>
          </a:p>
        </p:txBody>
      </p:sp>
      <p:sp>
        <p:nvSpPr>
          <p:cNvPr id="28" name="Line 31"/>
          <p:cNvSpPr>
            <a:spLocks noChangeShapeType="1"/>
          </p:cNvSpPr>
          <p:nvPr/>
        </p:nvSpPr>
        <p:spPr bwMode="auto">
          <a:xfrm>
            <a:off x="1956532" y="3123724"/>
            <a:ext cx="986518" cy="0"/>
          </a:xfrm>
          <a:prstGeom prst="line">
            <a:avLst/>
          </a:prstGeom>
          <a:noFill/>
          <a:ln w="57150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/>
        </p:spPr>
        <p:txBody>
          <a:bodyPr lIns="45263" tIns="22631" rIns="45263" bIns="22631"/>
          <a:lstStyle/>
          <a:p>
            <a:endParaRPr lang="en-AU"/>
          </a:p>
        </p:txBody>
      </p:sp>
      <p:sp>
        <p:nvSpPr>
          <p:cNvPr id="29" name="Line 32"/>
          <p:cNvSpPr>
            <a:spLocks noChangeShapeType="1"/>
          </p:cNvSpPr>
          <p:nvPr/>
        </p:nvSpPr>
        <p:spPr bwMode="auto">
          <a:xfrm>
            <a:off x="2914218" y="2527774"/>
            <a:ext cx="0" cy="624328"/>
          </a:xfrm>
          <a:prstGeom prst="line">
            <a:avLst/>
          </a:prstGeom>
          <a:noFill/>
          <a:ln w="57150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/>
        </p:spPr>
        <p:txBody>
          <a:bodyPr lIns="45263" tIns="22631" rIns="45263" bIns="22631"/>
          <a:lstStyle/>
          <a:p>
            <a:endParaRPr lang="en-AU"/>
          </a:p>
        </p:txBody>
      </p:sp>
      <p:sp>
        <p:nvSpPr>
          <p:cNvPr id="30" name="Line 33"/>
          <p:cNvSpPr>
            <a:spLocks noChangeShapeType="1"/>
          </p:cNvSpPr>
          <p:nvPr/>
        </p:nvSpPr>
        <p:spPr bwMode="auto">
          <a:xfrm flipH="1">
            <a:off x="2265766" y="2556153"/>
            <a:ext cx="673384" cy="0"/>
          </a:xfrm>
          <a:prstGeom prst="line">
            <a:avLst/>
          </a:prstGeom>
          <a:noFill/>
          <a:ln w="57150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/>
        </p:spPr>
        <p:txBody>
          <a:bodyPr lIns="45263" tIns="22631" rIns="45263" bIns="22631"/>
          <a:lstStyle/>
          <a:p>
            <a:endParaRPr lang="en-AU"/>
          </a:p>
        </p:txBody>
      </p:sp>
      <p:sp>
        <p:nvSpPr>
          <p:cNvPr id="31" name="Line 34"/>
          <p:cNvSpPr>
            <a:spLocks noChangeShapeType="1"/>
          </p:cNvSpPr>
          <p:nvPr/>
        </p:nvSpPr>
        <p:spPr bwMode="auto">
          <a:xfrm>
            <a:off x="2292256" y="2216110"/>
            <a:ext cx="0" cy="340043"/>
          </a:xfrm>
          <a:prstGeom prst="line">
            <a:avLst/>
          </a:prstGeom>
          <a:noFill/>
          <a:ln w="57150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/>
        </p:spPr>
        <p:txBody>
          <a:bodyPr lIns="45263" tIns="22631" rIns="45263" bIns="22631"/>
          <a:lstStyle/>
          <a:p>
            <a:endParaRPr lang="en-AU"/>
          </a:p>
        </p:txBody>
      </p:sp>
      <p:sp>
        <p:nvSpPr>
          <p:cNvPr id="37" name="Text Box 42"/>
          <p:cNvSpPr txBox="1">
            <a:spLocks noChangeArrowheads="1"/>
          </p:cNvSpPr>
          <p:nvPr/>
        </p:nvSpPr>
        <p:spPr bwMode="auto">
          <a:xfrm>
            <a:off x="2501180" y="2102764"/>
            <a:ext cx="170297" cy="353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263" tIns="22631" rIns="45263" bIns="22631">
            <a:spAutoFit/>
          </a:bodyPr>
          <a:lstStyle/>
          <a:p>
            <a:pPr algn="l" rtl="0">
              <a:spcBef>
                <a:spcPct val="50000"/>
              </a:spcBef>
            </a:pPr>
            <a:r>
              <a:rPr lang="en-US" sz="2000" dirty="0">
                <a:solidFill>
                  <a:srgbClr val="FF66CC"/>
                </a:solidFill>
              </a:rPr>
              <a:t>F</a:t>
            </a:r>
          </a:p>
        </p:txBody>
      </p:sp>
      <p:cxnSp>
        <p:nvCxnSpPr>
          <p:cNvPr id="42" name="AutoShape 50"/>
          <p:cNvCxnSpPr>
            <a:cxnSpLocks noChangeShapeType="1"/>
            <a:stCxn id="17" idx="3"/>
          </p:cNvCxnSpPr>
          <p:nvPr/>
        </p:nvCxnSpPr>
        <p:spPr bwMode="auto">
          <a:xfrm rot="16200000" flipH="1">
            <a:off x="2293143" y="2038486"/>
            <a:ext cx="534233" cy="1106175"/>
          </a:xfrm>
          <a:prstGeom prst="bentConnector2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43" name="Text Box 51"/>
          <p:cNvSpPr txBox="1">
            <a:spLocks noChangeArrowheads="1"/>
          </p:cNvSpPr>
          <p:nvPr/>
        </p:nvSpPr>
        <p:spPr bwMode="auto">
          <a:xfrm>
            <a:off x="3113347" y="2669501"/>
            <a:ext cx="1207828" cy="78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263" tIns="22631" rIns="45263" bIns="22631">
            <a:spAutoFit/>
          </a:bodyPr>
          <a:lstStyle/>
          <a:p>
            <a:pPr algn="l" rtl="0">
              <a:spcBef>
                <a:spcPct val="50000"/>
              </a:spcBef>
            </a:pPr>
            <a:r>
              <a:rPr lang="en-US" sz="1600"/>
              <a:t>Commutator (rotates with coil)</a:t>
            </a:r>
          </a:p>
        </p:txBody>
      </p:sp>
      <p:cxnSp>
        <p:nvCxnSpPr>
          <p:cNvPr id="44" name="AutoShape 52"/>
          <p:cNvCxnSpPr>
            <a:cxnSpLocks noChangeShapeType="1"/>
            <a:stCxn id="22" idx="0"/>
            <a:endCxn id="45" idx="3"/>
          </p:cNvCxnSpPr>
          <p:nvPr/>
        </p:nvCxnSpPr>
        <p:spPr bwMode="auto">
          <a:xfrm flipH="1">
            <a:off x="885241" y="2140268"/>
            <a:ext cx="628672" cy="221806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</p:cxnSp>
      <p:sp>
        <p:nvSpPr>
          <p:cNvPr id="45" name="Text Box 53"/>
          <p:cNvSpPr txBox="1">
            <a:spLocks noChangeArrowheads="1"/>
          </p:cNvSpPr>
          <p:nvPr/>
        </p:nvSpPr>
        <p:spPr bwMode="auto">
          <a:xfrm>
            <a:off x="0" y="2216111"/>
            <a:ext cx="885241" cy="29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263" tIns="22631" rIns="45263" bIns="22631">
            <a:spAutoFit/>
          </a:bodyPr>
          <a:lstStyle/>
          <a:p>
            <a:pPr algn="l" rtl="0">
              <a:spcBef>
                <a:spcPct val="50000"/>
              </a:spcBef>
            </a:pPr>
            <a:r>
              <a:rPr lang="en-US" sz="1600"/>
              <a:t>brushes</a:t>
            </a:r>
          </a:p>
        </p:txBody>
      </p:sp>
      <p:cxnSp>
        <p:nvCxnSpPr>
          <p:cNvPr id="46" name="AutoShape 54"/>
          <p:cNvCxnSpPr>
            <a:cxnSpLocks noChangeShapeType="1"/>
            <a:stCxn id="23" idx="0"/>
          </p:cNvCxnSpPr>
          <p:nvPr/>
        </p:nvCxnSpPr>
        <p:spPr bwMode="auto">
          <a:xfrm flipH="1">
            <a:off x="1105801" y="2140268"/>
            <a:ext cx="1156815" cy="151686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</p:cxnSp>
    </p:spTree>
    <p:extLst>
      <p:ext uri="{BB962C8B-B14F-4D97-AF65-F5344CB8AC3E}">
        <p14:creationId xmlns:p14="http://schemas.microsoft.com/office/powerpoint/2010/main" val="19166876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motor-labels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1310" y="855107"/>
            <a:ext cx="3878555" cy="24569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2321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motor-armatur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03208" y="665917"/>
            <a:ext cx="1263344" cy="20794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6784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brushless-motor-1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9421" y="930950"/>
            <a:ext cx="3062333" cy="24211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908400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861" y="175022"/>
            <a:ext cx="3777277" cy="1625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8829" y="855107"/>
            <a:ext cx="3777277" cy="2230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504592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http://www.quarkology.com/12-physics/93-motors-generators/images/93D-pic-eddy-currents-transform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63" y="224168"/>
            <a:ext cx="3810000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1263" y="1823405"/>
            <a:ext cx="18389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eddy current cause a heating effect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40228" y="1869571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laminations reduce magnitude of eddy currents </a:t>
            </a:r>
          </a:p>
          <a:p>
            <a:r>
              <a:rPr lang="en-AU" dirty="0">
                <a:sym typeface="Symbol"/>
              </a:rPr>
              <a:t> less </a:t>
            </a:r>
            <a:r>
              <a:rPr lang="en-AU" dirty="0" err="1">
                <a:sym typeface="Symbol"/>
              </a:rPr>
              <a:t>ohmic</a:t>
            </a:r>
            <a:r>
              <a:rPr lang="en-AU" dirty="0">
                <a:sym typeface="Symbol"/>
              </a:rPr>
              <a:t> heating ( </a:t>
            </a:r>
            <a:r>
              <a:rPr lang="en-AU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I </a:t>
            </a:r>
            <a:r>
              <a:rPr lang="en-AU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2</a:t>
            </a:r>
            <a:r>
              <a:rPr lang="en-AU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</a:t>
            </a:r>
            <a:r>
              <a:rPr lang="en-AU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R</a:t>
            </a:r>
            <a:r>
              <a:rPr lang="en-AU" dirty="0">
                <a:sym typeface="Symbol"/>
              </a:rPr>
              <a:t> )</a:t>
            </a:r>
            <a:endParaRPr lang="en-AU" dirty="0"/>
          </a:p>
        </p:txBody>
      </p:sp>
      <p:sp>
        <p:nvSpPr>
          <p:cNvPr id="7" name="TextBox 6"/>
          <p:cNvSpPr txBox="1"/>
          <p:nvPr/>
        </p:nvSpPr>
        <p:spPr>
          <a:xfrm>
            <a:off x="772717" y="1623162"/>
            <a:ext cx="1032655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dirty="0"/>
              <a:t>increasing current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09044" y="1666789"/>
            <a:ext cx="1032655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dirty="0"/>
              <a:t>increasing current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8348" y="165545"/>
            <a:ext cx="121700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dirty="0"/>
              <a:t>induced eddy current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35682" y="165545"/>
            <a:ext cx="906017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dirty="0"/>
              <a:t>insulation layer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45625" y="464809"/>
            <a:ext cx="57445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dirty="0"/>
              <a:t>iron layer</a:t>
            </a:r>
          </a:p>
          <a:p>
            <a:endParaRPr lang="en-AU" dirty="0"/>
          </a:p>
        </p:txBody>
      </p:sp>
      <p:sp>
        <p:nvSpPr>
          <p:cNvPr id="8" name="Rectangle 7"/>
          <p:cNvSpPr/>
          <p:nvPr/>
        </p:nvSpPr>
        <p:spPr>
          <a:xfrm>
            <a:off x="201263" y="165545"/>
            <a:ext cx="258742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/>
          <p:cNvSpPr/>
          <p:nvPr/>
        </p:nvSpPr>
        <p:spPr>
          <a:xfrm>
            <a:off x="1993722" y="226562"/>
            <a:ext cx="258742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3223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131845" y="1114226"/>
            <a:ext cx="106878" cy="106878"/>
            <a:chOff x="2802577" y="1033153"/>
            <a:chExt cx="106878" cy="106878"/>
          </a:xfrm>
        </p:grpSpPr>
        <p:sp>
          <p:nvSpPr>
            <p:cNvPr id="5" name="Oval 4"/>
            <p:cNvSpPr/>
            <p:nvPr/>
          </p:nvSpPr>
          <p:spPr>
            <a:xfrm>
              <a:off x="2802577" y="1033153"/>
              <a:ext cx="106878" cy="10687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7" name="Straight Connector 6"/>
            <p:cNvCxnSpPr>
              <a:stCxn id="5" idx="1"/>
              <a:endCxn id="5" idx="5"/>
            </p:cNvCxnSpPr>
            <p:nvPr/>
          </p:nvCxnSpPr>
          <p:spPr>
            <a:xfrm>
              <a:off x="2818229" y="1048805"/>
              <a:ext cx="75574" cy="755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2822187" y="1046826"/>
              <a:ext cx="75574" cy="755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/>
          <p:cNvSpPr/>
          <p:nvPr/>
        </p:nvSpPr>
        <p:spPr>
          <a:xfrm>
            <a:off x="471222" y="453603"/>
            <a:ext cx="1440000" cy="14400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Oval 12"/>
          <p:cNvSpPr/>
          <p:nvPr/>
        </p:nvSpPr>
        <p:spPr>
          <a:xfrm>
            <a:off x="1095098" y="1077479"/>
            <a:ext cx="180000" cy="1800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Oval 13"/>
          <p:cNvSpPr/>
          <p:nvPr/>
        </p:nvSpPr>
        <p:spPr>
          <a:xfrm>
            <a:off x="1059470" y="1047789"/>
            <a:ext cx="252000" cy="2520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Oval 14"/>
          <p:cNvSpPr/>
          <p:nvPr/>
        </p:nvSpPr>
        <p:spPr>
          <a:xfrm>
            <a:off x="1011222" y="987665"/>
            <a:ext cx="360000" cy="3600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Oval 15"/>
          <p:cNvSpPr/>
          <p:nvPr/>
        </p:nvSpPr>
        <p:spPr>
          <a:xfrm>
            <a:off x="939222" y="915665"/>
            <a:ext cx="504000" cy="5040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Oval 16"/>
          <p:cNvSpPr/>
          <p:nvPr/>
        </p:nvSpPr>
        <p:spPr>
          <a:xfrm>
            <a:off x="849222" y="831603"/>
            <a:ext cx="684000" cy="6840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Oval 19"/>
          <p:cNvSpPr/>
          <p:nvPr/>
        </p:nvSpPr>
        <p:spPr>
          <a:xfrm>
            <a:off x="741222" y="723603"/>
            <a:ext cx="900000" cy="9000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Oval 24"/>
          <p:cNvSpPr/>
          <p:nvPr/>
        </p:nvSpPr>
        <p:spPr>
          <a:xfrm>
            <a:off x="615222" y="597603"/>
            <a:ext cx="1152000" cy="11520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3075" name="Object 3"/>
          <p:cNvGraphicFramePr>
            <a:graphicFrameLocks noChangeAspect="1"/>
          </p:cNvGraphicFramePr>
          <p:nvPr/>
        </p:nvGraphicFramePr>
        <p:xfrm>
          <a:off x="1995488" y="676061"/>
          <a:ext cx="1651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Equation" r:id="rId4" imgW="164880" imgH="215640" progId="Equation.DSMT4">
                  <p:embed/>
                </p:oleObj>
              </mc:Choice>
              <mc:Fallback>
                <p:oleObj name="Equation" r:id="rId4" imgW="164880" imgH="21564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5488" y="676061"/>
                        <a:ext cx="1651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234854" y="1944386"/>
            <a:ext cx="1159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current </a:t>
            </a:r>
            <a:r>
              <a:rPr lang="en-AU" sz="1000" i="1" dirty="0">
                <a:latin typeface="Cambria" pitchFamily="18" charset="0"/>
              </a:rPr>
              <a:t>I</a:t>
            </a:r>
            <a:r>
              <a:rPr lang="en-AU" sz="1000" dirty="0"/>
              <a:t> into page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5211" y="125178"/>
            <a:ext cx="219964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direction of B-field given by right hand rule</a:t>
            </a:r>
          </a:p>
        </p:txBody>
      </p:sp>
      <p:cxnSp>
        <p:nvCxnSpPr>
          <p:cNvPr id="22" name="Straight Connector 21"/>
          <p:cNvCxnSpPr>
            <a:endCxn id="11" idx="7"/>
          </p:cNvCxnSpPr>
          <p:nvPr/>
        </p:nvCxnSpPr>
        <p:spPr>
          <a:xfrm flipV="1">
            <a:off x="1176586" y="664486"/>
            <a:ext cx="523753" cy="499325"/>
          </a:xfrm>
          <a:prstGeom prst="line">
            <a:avLst/>
          </a:prstGeom>
          <a:ln w="12700">
            <a:solidFill>
              <a:srgbClr val="0000CC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266107" y="703414"/>
            <a:ext cx="2535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i="1" dirty="0"/>
              <a:t>R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700339" y="658092"/>
            <a:ext cx="358660" cy="480113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2615312" y="422011"/>
            <a:ext cx="1119021" cy="735357"/>
            <a:chOff x="2615312" y="108705"/>
            <a:chExt cx="1119021" cy="73535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2615312" y="108705"/>
              <a:ext cx="0" cy="7353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2621707" y="844062"/>
              <a:ext cx="11126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2634495" y="1617765"/>
            <a:ext cx="1119021" cy="735357"/>
            <a:chOff x="2615312" y="108705"/>
            <a:chExt cx="1119021" cy="735357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2615312" y="108705"/>
              <a:ext cx="0" cy="7353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621707" y="844062"/>
              <a:ext cx="11126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Straight Connector 39"/>
          <p:cNvCxnSpPr/>
          <p:nvPr/>
        </p:nvCxnSpPr>
        <p:spPr>
          <a:xfrm flipV="1">
            <a:off x="2615312" y="517927"/>
            <a:ext cx="939978" cy="6522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 42"/>
          <p:cNvSpPr/>
          <p:nvPr/>
        </p:nvSpPr>
        <p:spPr>
          <a:xfrm>
            <a:off x="2698439" y="1611370"/>
            <a:ext cx="1003922" cy="696991"/>
          </a:xfrm>
          <a:custGeom>
            <a:avLst/>
            <a:gdLst>
              <a:gd name="connsiteX0" fmla="*/ 0 w 1003922"/>
              <a:gd name="connsiteY0" fmla="*/ 0 h 696991"/>
              <a:gd name="connsiteX1" fmla="*/ 185438 w 1003922"/>
              <a:gd name="connsiteY1" fmla="*/ 530736 h 696991"/>
              <a:gd name="connsiteX2" fmla="*/ 1003922 w 1003922"/>
              <a:gd name="connsiteY2" fmla="*/ 696991 h 69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3922" h="696991">
                <a:moveTo>
                  <a:pt x="0" y="0"/>
                </a:moveTo>
                <a:cubicBezTo>
                  <a:pt x="9059" y="207285"/>
                  <a:pt x="18118" y="414571"/>
                  <a:pt x="185438" y="530736"/>
                </a:cubicBezTo>
                <a:cubicBezTo>
                  <a:pt x="352758" y="646901"/>
                  <a:pt x="678340" y="671946"/>
                  <a:pt x="1003922" y="696991"/>
                </a:cubicBez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TextBox 43"/>
          <p:cNvSpPr txBox="1"/>
          <p:nvPr/>
        </p:nvSpPr>
        <p:spPr>
          <a:xfrm>
            <a:off x="2359535" y="42840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i="1" dirty="0"/>
              <a:t>B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378718" y="1585793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i="1" dirty="0"/>
              <a:t>B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542500" y="235312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i="1" dirty="0"/>
              <a:t>R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523317" y="1170157"/>
            <a:ext cx="2263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i="1" dirty="0">
                <a:latin typeface="Cambria" pitchFamily="18" charset="0"/>
              </a:rPr>
              <a:t>I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270736" y="185417"/>
            <a:ext cx="17427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B-field increases with increasing </a:t>
            </a:r>
            <a:r>
              <a:rPr lang="en-AU" i="1" dirty="0">
                <a:latin typeface="Cambria" pitchFamily="18" charset="0"/>
              </a:rPr>
              <a:t>I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251553" y="1387565"/>
            <a:ext cx="18501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B-field decreases with increasing </a:t>
            </a:r>
            <a:r>
              <a:rPr lang="en-AU" i="1" dirty="0">
                <a:latin typeface="Cambria" pitchFamily="18" charset="0"/>
              </a:rPr>
              <a:t>R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http://www.ncert.nic.in/html/learning_basket/electricity/images/machines/ac_generat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34" y="262280"/>
            <a:ext cx="3238500" cy="292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2772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http://www.one-school.net/SPM/Workbook/Physics/f5chp3/quizimage/generator_clip_image00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" t="8680" r="5104" b="21251"/>
          <a:stretch/>
        </p:blipFill>
        <p:spPr bwMode="auto">
          <a:xfrm>
            <a:off x="193589" y="465438"/>
            <a:ext cx="3908854" cy="196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5166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65" r="24205" b="4352"/>
          <a:stretch/>
        </p:blipFill>
        <p:spPr bwMode="auto">
          <a:xfrm flipH="1" flipV="1">
            <a:off x="642551" y="679620"/>
            <a:ext cx="1761568" cy="140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672281" y="1849395"/>
            <a:ext cx="671384" cy="2306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/>
          <p:cNvSpPr/>
          <p:nvPr/>
        </p:nvSpPr>
        <p:spPr>
          <a:xfrm>
            <a:off x="1145059" y="1614617"/>
            <a:ext cx="82379" cy="94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Freeform 3"/>
          <p:cNvSpPr/>
          <p:nvPr/>
        </p:nvSpPr>
        <p:spPr>
          <a:xfrm>
            <a:off x="1301457" y="1020806"/>
            <a:ext cx="118704" cy="152141"/>
          </a:xfrm>
          <a:custGeom>
            <a:avLst/>
            <a:gdLst>
              <a:gd name="connsiteX0" fmla="*/ 4240 w 118704"/>
              <a:gd name="connsiteY0" fmla="*/ 37756 h 152141"/>
              <a:gd name="connsiteX1" fmla="*/ 28954 w 118704"/>
              <a:gd name="connsiteY1" fmla="*/ 124253 h 152141"/>
              <a:gd name="connsiteX2" fmla="*/ 98975 w 118704"/>
              <a:gd name="connsiteY2" fmla="*/ 148967 h 152141"/>
              <a:gd name="connsiteX3" fmla="*/ 107213 w 118704"/>
              <a:gd name="connsiteY3" fmla="*/ 62470 h 152141"/>
              <a:gd name="connsiteX4" fmla="*/ 111332 w 118704"/>
              <a:gd name="connsiteY4" fmla="*/ 686 h 152141"/>
              <a:gd name="connsiteX5" fmla="*/ 4240 w 118704"/>
              <a:gd name="connsiteY5" fmla="*/ 37756 h 152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704" h="152141">
                <a:moveTo>
                  <a:pt x="4240" y="37756"/>
                </a:moveTo>
                <a:cubicBezTo>
                  <a:pt x="-9490" y="58350"/>
                  <a:pt x="13165" y="105718"/>
                  <a:pt x="28954" y="124253"/>
                </a:cubicBezTo>
                <a:cubicBezTo>
                  <a:pt x="44743" y="142788"/>
                  <a:pt x="85932" y="159264"/>
                  <a:pt x="98975" y="148967"/>
                </a:cubicBezTo>
                <a:cubicBezTo>
                  <a:pt x="112018" y="138670"/>
                  <a:pt x="105154" y="87183"/>
                  <a:pt x="107213" y="62470"/>
                </a:cubicBezTo>
                <a:cubicBezTo>
                  <a:pt x="109272" y="37757"/>
                  <a:pt x="129181" y="5491"/>
                  <a:pt x="111332" y="686"/>
                </a:cubicBezTo>
                <a:cubicBezTo>
                  <a:pt x="93483" y="-4119"/>
                  <a:pt x="17970" y="17162"/>
                  <a:pt x="4240" y="37756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Freeform 4"/>
          <p:cNvSpPr/>
          <p:nvPr/>
        </p:nvSpPr>
        <p:spPr>
          <a:xfrm>
            <a:off x="1662994" y="721748"/>
            <a:ext cx="142961" cy="188144"/>
          </a:xfrm>
          <a:custGeom>
            <a:avLst/>
            <a:gdLst>
              <a:gd name="connsiteX0" fmla="*/ 13406 w 142961"/>
              <a:gd name="connsiteY0" fmla="*/ 11420 h 188144"/>
              <a:gd name="connsiteX1" fmla="*/ 112260 w 142961"/>
              <a:gd name="connsiteY1" fmla="*/ 23776 h 188144"/>
              <a:gd name="connsiteX2" fmla="*/ 136974 w 142961"/>
              <a:gd name="connsiteY2" fmla="*/ 184414 h 188144"/>
              <a:gd name="connsiteX3" fmla="*/ 13406 w 142961"/>
              <a:gd name="connsiteY3" fmla="*/ 126749 h 188144"/>
              <a:gd name="connsiteX4" fmla="*/ 13406 w 142961"/>
              <a:gd name="connsiteY4" fmla="*/ 11420 h 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961" h="188144">
                <a:moveTo>
                  <a:pt x="13406" y="11420"/>
                </a:moveTo>
                <a:cubicBezTo>
                  <a:pt x="29882" y="-5742"/>
                  <a:pt x="91665" y="-5056"/>
                  <a:pt x="112260" y="23776"/>
                </a:cubicBezTo>
                <a:cubicBezTo>
                  <a:pt x="132855" y="52608"/>
                  <a:pt x="153450" y="167252"/>
                  <a:pt x="136974" y="184414"/>
                </a:cubicBezTo>
                <a:cubicBezTo>
                  <a:pt x="120498" y="201576"/>
                  <a:pt x="32628" y="155581"/>
                  <a:pt x="13406" y="126749"/>
                </a:cubicBezTo>
                <a:cubicBezTo>
                  <a:pt x="-5816" y="97917"/>
                  <a:pt x="-3070" y="28582"/>
                  <a:pt x="13406" y="1142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Freeform 5"/>
          <p:cNvSpPr/>
          <p:nvPr/>
        </p:nvSpPr>
        <p:spPr>
          <a:xfrm>
            <a:off x="1679208" y="1592438"/>
            <a:ext cx="131130" cy="240164"/>
          </a:xfrm>
          <a:custGeom>
            <a:avLst/>
            <a:gdLst>
              <a:gd name="connsiteX0" fmla="*/ 5430 w 131130"/>
              <a:gd name="connsiteY0" fmla="*/ 13940 h 240164"/>
              <a:gd name="connsiteX1" fmla="*/ 128997 w 131130"/>
              <a:gd name="connsiteY1" fmla="*/ 34535 h 240164"/>
              <a:gd name="connsiteX2" fmla="*/ 79570 w 131130"/>
              <a:gd name="connsiteY2" fmla="*/ 232243 h 240164"/>
              <a:gd name="connsiteX3" fmla="*/ 26024 w 131130"/>
              <a:gd name="connsiteY3" fmla="*/ 182816 h 240164"/>
              <a:gd name="connsiteX4" fmla="*/ 5430 w 131130"/>
              <a:gd name="connsiteY4" fmla="*/ 13940 h 240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130" h="240164">
                <a:moveTo>
                  <a:pt x="5430" y="13940"/>
                </a:moveTo>
                <a:cubicBezTo>
                  <a:pt x="22592" y="-10774"/>
                  <a:pt x="116640" y="-1849"/>
                  <a:pt x="128997" y="34535"/>
                </a:cubicBezTo>
                <a:cubicBezTo>
                  <a:pt x="141354" y="70919"/>
                  <a:pt x="96732" y="207530"/>
                  <a:pt x="79570" y="232243"/>
                </a:cubicBezTo>
                <a:cubicBezTo>
                  <a:pt x="62408" y="256957"/>
                  <a:pt x="35635" y="219200"/>
                  <a:pt x="26024" y="182816"/>
                </a:cubicBezTo>
                <a:cubicBezTo>
                  <a:pt x="16413" y="146432"/>
                  <a:pt x="-11732" y="38654"/>
                  <a:pt x="5430" y="1394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Freeform 6"/>
          <p:cNvSpPr/>
          <p:nvPr/>
        </p:nvSpPr>
        <p:spPr>
          <a:xfrm>
            <a:off x="1085315" y="1834476"/>
            <a:ext cx="141997" cy="114494"/>
          </a:xfrm>
          <a:custGeom>
            <a:avLst/>
            <a:gdLst>
              <a:gd name="connsiteX0" fmla="*/ 10317 w 141997"/>
              <a:gd name="connsiteY0" fmla="*/ 2562 h 114494"/>
              <a:gd name="connsiteX1" fmla="*/ 133885 w 141997"/>
              <a:gd name="connsiteY1" fmla="*/ 19038 h 114494"/>
              <a:gd name="connsiteX2" fmla="*/ 121528 w 141997"/>
              <a:gd name="connsiteY2" fmla="*/ 109654 h 114494"/>
              <a:gd name="connsiteX3" fmla="*/ 51507 w 141997"/>
              <a:gd name="connsiteY3" fmla="*/ 97297 h 114494"/>
              <a:gd name="connsiteX4" fmla="*/ 10317 w 141997"/>
              <a:gd name="connsiteY4" fmla="*/ 56108 h 114494"/>
              <a:gd name="connsiteX5" fmla="*/ 10317 w 141997"/>
              <a:gd name="connsiteY5" fmla="*/ 2562 h 114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997" h="114494">
                <a:moveTo>
                  <a:pt x="10317" y="2562"/>
                </a:moveTo>
                <a:cubicBezTo>
                  <a:pt x="30912" y="-3616"/>
                  <a:pt x="115350" y="1189"/>
                  <a:pt x="133885" y="19038"/>
                </a:cubicBezTo>
                <a:cubicBezTo>
                  <a:pt x="152420" y="36887"/>
                  <a:pt x="135258" y="96611"/>
                  <a:pt x="121528" y="109654"/>
                </a:cubicBezTo>
                <a:cubicBezTo>
                  <a:pt x="107798" y="122697"/>
                  <a:pt x="70042" y="106221"/>
                  <a:pt x="51507" y="97297"/>
                </a:cubicBezTo>
                <a:cubicBezTo>
                  <a:pt x="32972" y="88373"/>
                  <a:pt x="15122" y="73270"/>
                  <a:pt x="10317" y="56108"/>
                </a:cubicBezTo>
                <a:cubicBezTo>
                  <a:pt x="5512" y="38946"/>
                  <a:pt x="-10278" y="8740"/>
                  <a:pt x="10317" y="256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Box 7"/>
          <p:cNvSpPr txBox="1"/>
          <p:nvPr/>
        </p:nvSpPr>
        <p:spPr>
          <a:xfrm>
            <a:off x="159885" y="2047443"/>
            <a:ext cx="9653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external circuit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31670" y="1891723"/>
            <a:ext cx="4812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brush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0846" y="467514"/>
            <a:ext cx="4812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brush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61940" y="721748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85984" y="1560354"/>
            <a:ext cx="2439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43665" y="1383785"/>
            <a:ext cx="13612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rotating coil on armature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717" y="663671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 err="1"/>
              <a:t>commutator</a:t>
            </a:r>
            <a:r>
              <a:rPr lang="en-AU" sz="1000" dirty="0"/>
              <a:t>:</a:t>
            </a:r>
          </a:p>
          <a:p>
            <a:r>
              <a:rPr lang="en-AU" sz="1000" dirty="0"/>
              <a:t> split ring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642551" y="967969"/>
            <a:ext cx="442764" cy="332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2160588" y="1243914"/>
            <a:ext cx="356071" cy="139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1420161" y="1806575"/>
            <a:ext cx="121907" cy="142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2"/>
          </p:cNvCxnSpPr>
          <p:nvPr/>
        </p:nvCxnSpPr>
        <p:spPr>
          <a:xfrm flipH="1">
            <a:off x="1227438" y="713735"/>
            <a:ext cx="74019" cy="196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539578" y="2014833"/>
            <a:ext cx="521268" cy="652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434280" y="325677"/>
            <a:ext cx="1795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/>
              <a:t>rotation of coil in magnetic field </a:t>
            </a:r>
            <a:r>
              <a:rPr lang="en-AU" sz="1000" dirty="0">
                <a:sym typeface="Wingdings" panose="05000000000000000000" pitchFamily="2" charset="2"/>
              </a:rPr>
              <a:t> changing magnetic flux  induced </a:t>
            </a:r>
            <a:r>
              <a:rPr lang="en-AU" sz="1000" dirty="0" err="1">
                <a:sym typeface="Wingdings" panose="05000000000000000000" pitchFamily="2" charset="2"/>
              </a:rPr>
              <a:t>emf</a:t>
            </a:r>
            <a:r>
              <a:rPr lang="en-AU" sz="1000" dirty="0">
                <a:sym typeface="Wingdings" panose="05000000000000000000" pitchFamily="2" charset="2"/>
              </a:rPr>
              <a:t>  DC current through external circuit</a:t>
            </a:r>
            <a:endParaRPr lang="en-AU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256032" y="329796"/>
            <a:ext cx="8194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0000CC"/>
                </a:solidFill>
              </a:rPr>
              <a:t>DC generator</a:t>
            </a:r>
          </a:p>
        </p:txBody>
      </p:sp>
    </p:spTree>
    <p:extLst>
      <p:ext uri="{BB962C8B-B14F-4D97-AF65-F5344CB8AC3E}">
        <p14:creationId xmlns:p14="http://schemas.microsoft.com/office/powerpoint/2010/main" val="19443338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8" t="11634" r="6930"/>
          <a:stretch/>
        </p:blipFill>
        <p:spPr bwMode="auto">
          <a:xfrm flipH="1" flipV="1">
            <a:off x="580766" y="1316646"/>
            <a:ext cx="1692875" cy="1422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52832" y="2471361"/>
            <a:ext cx="720809" cy="1894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Freeform 2"/>
          <p:cNvSpPr/>
          <p:nvPr/>
        </p:nvSpPr>
        <p:spPr>
          <a:xfrm>
            <a:off x="1129675" y="1577096"/>
            <a:ext cx="152687" cy="157595"/>
          </a:xfrm>
          <a:custGeom>
            <a:avLst/>
            <a:gdLst>
              <a:gd name="connsiteX0" fmla="*/ 3028 w 152687"/>
              <a:gd name="connsiteY0" fmla="*/ 148740 h 157595"/>
              <a:gd name="connsiteX1" fmla="*/ 143071 w 152687"/>
              <a:gd name="connsiteY1" fmla="*/ 132265 h 157595"/>
              <a:gd name="connsiteX2" fmla="*/ 130714 w 152687"/>
              <a:gd name="connsiteY2" fmla="*/ 8697 h 157595"/>
              <a:gd name="connsiteX3" fmla="*/ 52455 w 152687"/>
              <a:gd name="connsiteY3" fmla="*/ 25173 h 157595"/>
              <a:gd name="connsiteX4" fmla="*/ 3028 w 152687"/>
              <a:gd name="connsiteY4" fmla="*/ 148740 h 157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687" h="157595">
                <a:moveTo>
                  <a:pt x="3028" y="148740"/>
                </a:moveTo>
                <a:cubicBezTo>
                  <a:pt x="18131" y="166589"/>
                  <a:pt x="121790" y="155605"/>
                  <a:pt x="143071" y="132265"/>
                </a:cubicBezTo>
                <a:cubicBezTo>
                  <a:pt x="164352" y="108925"/>
                  <a:pt x="145817" y="26546"/>
                  <a:pt x="130714" y="8697"/>
                </a:cubicBezTo>
                <a:cubicBezTo>
                  <a:pt x="115611" y="-9152"/>
                  <a:pt x="71677" y="2519"/>
                  <a:pt x="52455" y="25173"/>
                </a:cubicBezTo>
                <a:cubicBezTo>
                  <a:pt x="33233" y="47827"/>
                  <a:pt x="-12075" y="130891"/>
                  <a:pt x="3028" y="14874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Freeform 3"/>
          <p:cNvSpPr/>
          <p:nvPr/>
        </p:nvSpPr>
        <p:spPr>
          <a:xfrm>
            <a:off x="717049" y="1696387"/>
            <a:ext cx="256530" cy="153889"/>
          </a:xfrm>
          <a:custGeom>
            <a:avLst/>
            <a:gdLst>
              <a:gd name="connsiteX0" fmla="*/ 20237 w 256530"/>
              <a:gd name="connsiteY0" fmla="*/ 4736 h 153889"/>
              <a:gd name="connsiteX1" fmla="*/ 250897 w 256530"/>
              <a:gd name="connsiteY1" fmla="*/ 41806 h 153889"/>
              <a:gd name="connsiteX2" fmla="*/ 172637 w 256530"/>
              <a:gd name="connsiteY2" fmla="*/ 111828 h 153889"/>
              <a:gd name="connsiteX3" fmla="*/ 28475 w 256530"/>
              <a:gd name="connsiteY3" fmla="*/ 148898 h 153889"/>
              <a:gd name="connsiteX4" fmla="*/ 20237 w 256530"/>
              <a:gd name="connsiteY4" fmla="*/ 4736 h 15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530" h="153889">
                <a:moveTo>
                  <a:pt x="20237" y="4736"/>
                </a:moveTo>
                <a:cubicBezTo>
                  <a:pt x="57307" y="-13113"/>
                  <a:pt x="225497" y="23957"/>
                  <a:pt x="250897" y="41806"/>
                </a:cubicBezTo>
                <a:cubicBezTo>
                  <a:pt x="276297" y="59655"/>
                  <a:pt x="209707" y="93979"/>
                  <a:pt x="172637" y="111828"/>
                </a:cubicBezTo>
                <a:cubicBezTo>
                  <a:pt x="135567" y="129677"/>
                  <a:pt x="53189" y="167433"/>
                  <a:pt x="28475" y="148898"/>
                </a:cubicBezTo>
                <a:cubicBezTo>
                  <a:pt x="3761" y="130363"/>
                  <a:pt x="-16833" y="22585"/>
                  <a:pt x="20237" y="4736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Freeform 4"/>
          <p:cNvSpPr/>
          <p:nvPr/>
        </p:nvSpPr>
        <p:spPr>
          <a:xfrm>
            <a:off x="1203850" y="2227580"/>
            <a:ext cx="71748" cy="156387"/>
          </a:xfrm>
          <a:custGeom>
            <a:avLst/>
            <a:gdLst>
              <a:gd name="connsiteX0" fmla="*/ 2993 w 71748"/>
              <a:gd name="connsiteY0" fmla="*/ 9002 h 156387"/>
              <a:gd name="connsiteX1" fmla="*/ 64777 w 71748"/>
              <a:gd name="connsiteY1" fmla="*/ 25478 h 156387"/>
              <a:gd name="connsiteX2" fmla="*/ 64777 w 71748"/>
              <a:gd name="connsiteY2" fmla="*/ 144927 h 156387"/>
              <a:gd name="connsiteX3" fmla="*/ 15350 w 71748"/>
              <a:gd name="connsiteY3" fmla="*/ 136689 h 156387"/>
              <a:gd name="connsiteX4" fmla="*/ 2993 w 71748"/>
              <a:gd name="connsiteY4" fmla="*/ 9002 h 156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8" h="156387">
                <a:moveTo>
                  <a:pt x="2993" y="9002"/>
                </a:moveTo>
                <a:cubicBezTo>
                  <a:pt x="11231" y="-9533"/>
                  <a:pt x="54480" y="2824"/>
                  <a:pt x="64777" y="25478"/>
                </a:cubicBezTo>
                <a:cubicBezTo>
                  <a:pt x="75074" y="48132"/>
                  <a:pt x="73015" y="126392"/>
                  <a:pt x="64777" y="144927"/>
                </a:cubicBezTo>
                <a:cubicBezTo>
                  <a:pt x="56539" y="163462"/>
                  <a:pt x="25647" y="158657"/>
                  <a:pt x="15350" y="136689"/>
                </a:cubicBezTo>
                <a:cubicBezTo>
                  <a:pt x="5053" y="114721"/>
                  <a:pt x="-5245" y="27537"/>
                  <a:pt x="2993" y="900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Freeform 5"/>
          <p:cNvSpPr/>
          <p:nvPr/>
        </p:nvSpPr>
        <p:spPr>
          <a:xfrm>
            <a:off x="794113" y="2323926"/>
            <a:ext cx="107304" cy="175993"/>
          </a:xfrm>
          <a:custGeom>
            <a:avLst/>
            <a:gdLst>
              <a:gd name="connsiteX0" fmla="*/ 4957 w 107304"/>
              <a:gd name="connsiteY0" fmla="*/ 15629 h 175993"/>
              <a:gd name="connsiteX1" fmla="*/ 103811 w 107304"/>
              <a:gd name="connsiteY1" fmla="*/ 19748 h 175993"/>
              <a:gd name="connsiteX2" fmla="*/ 79098 w 107304"/>
              <a:gd name="connsiteY2" fmla="*/ 151554 h 175993"/>
              <a:gd name="connsiteX3" fmla="*/ 21433 w 107304"/>
              <a:gd name="connsiteY3" fmla="*/ 163910 h 175993"/>
              <a:gd name="connsiteX4" fmla="*/ 4957 w 107304"/>
              <a:gd name="connsiteY4" fmla="*/ 15629 h 17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304" h="175993">
                <a:moveTo>
                  <a:pt x="4957" y="15629"/>
                </a:moveTo>
                <a:cubicBezTo>
                  <a:pt x="18687" y="-8398"/>
                  <a:pt x="91454" y="-2906"/>
                  <a:pt x="103811" y="19748"/>
                </a:cubicBezTo>
                <a:cubicBezTo>
                  <a:pt x="116168" y="42402"/>
                  <a:pt x="92828" y="127527"/>
                  <a:pt x="79098" y="151554"/>
                </a:cubicBezTo>
                <a:cubicBezTo>
                  <a:pt x="65368" y="175581"/>
                  <a:pt x="33790" y="185878"/>
                  <a:pt x="21433" y="163910"/>
                </a:cubicBezTo>
                <a:cubicBezTo>
                  <a:pt x="9076" y="141942"/>
                  <a:pt x="-8773" y="39656"/>
                  <a:pt x="4957" y="1562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Freeform 7"/>
          <p:cNvSpPr/>
          <p:nvPr/>
        </p:nvSpPr>
        <p:spPr>
          <a:xfrm>
            <a:off x="1119508" y="2486010"/>
            <a:ext cx="108975" cy="151182"/>
          </a:xfrm>
          <a:custGeom>
            <a:avLst/>
            <a:gdLst>
              <a:gd name="connsiteX0" fmla="*/ 4957 w 108975"/>
              <a:gd name="connsiteY0" fmla="*/ 5945 h 151182"/>
              <a:gd name="connsiteX1" fmla="*/ 103811 w 108975"/>
              <a:gd name="connsiteY1" fmla="*/ 34778 h 151182"/>
              <a:gd name="connsiteX2" fmla="*/ 87335 w 108975"/>
              <a:gd name="connsiteY2" fmla="*/ 129513 h 151182"/>
              <a:gd name="connsiteX3" fmla="*/ 21433 w 108975"/>
              <a:gd name="connsiteY3" fmla="*/ 141870 h 151182"/>
              <a:gd name="connsiteX4" fmla="*/ 4957 w 108975"/>
              <a:gd name="connsiteY4" fmla="*/ 5945 h 151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975" h="151182">
                <a:moveTo>
                  <a:pt x="4957" y="5945"/>
                </a:moveTo>
                <a:cubicBezTo>
                  <a:pt x="18687" y="-11904"/>
                  <a:pt x="90081" y="14184"/>
                  <a:pt x="103811" y="34778"/>
                </a:cubicBezTo>
                <a:cubicBezTo>
                  <a:pt x="117541" y="55372"/>
                  <a:pt x="101065" y="111664"/>
                  <a:pt x="87335" y="129513"/>
                </a:cubicBezTo>
                <a:cubicBezTo>
                  <a:pt x="73605" y="147362"/>
                  <a:pt x="33790" y="161092"/>
                  <a:pt x="21433" y="141870"/>
                </a:cubicBezTo>
                <a:cubicBezTo>
                  <a:pt x="9076" y="122648"/>
                  <a:pt x="-8773" y="23794"/>
                  <a:pt x="4957" y="5945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/>
          <p:cNvSpPr/>
          <p:nvPr/>
        </p:nvSpPr>
        <p:spPr>
          <a:xfrm>
            <a:off x="1552832" y="1379847"/>
            <a:ext cx="107092" cy="1400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/>
        </p:nvSpPr>
        <p:spPr>
          <a:xfrm>
            <a:off x="1552832" y="2227580"/>
            <a:ext cx="107092" cy="1563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extBox 12"/>
          <p:cNvSpPr txBox="1"/>
          <p:nvPr/>
        </p:nvSpPr>
        <p:spPr>
          <a:xfrm>
            <a:off x="1162708" y="2792977"/>
            <a:ext cx="9653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external circuit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062" y="1416368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 err="1"/>
              <a:t>commutator</a:t>
            </a:r>
            <a:r>
              <a:rPr lang="en-AU" sz="1000" dirty="0"/>
              <a:t>:</a:t>
            </a:r>
          </a:p>
          <a:p>
            <a:r>
              <a:rPr lang="en-AU" sz="1000" dirty="0"/>
              <a:t> slip ring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63995" y="2182662"/>
            <a:ext cx="2439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63995" y="1370202"/>
            <a:ext cx="2439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32014" y="2520513"/>
            <a:ext cx="4812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brush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961" y="370928"/>
            <a:ext cx="8178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0000CC"/>
                </a:solidFill>
              </a:rPr>
              <a:t>AC generator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4346" y="585174"/>
            <a:ext cx="1795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/>
              <a:t>rotation of coil in magnetic field </a:t>
            </a:r>
            <a:r>
              <a:rPr lang="en-AU" sz="1000" dirty="0">
                <a:sym typeface="Wingdings" panose="05000000000000000000" pitchFamily="2" charset="2"/>
              </a:rPr>
              <a:t> changing magnetic flux  induced </a:t>
            </a:r>
            <a:r>
              <a:rPr lang="en-AU" sz="1000" dirty="0" err="1">
                <a:sym typeface="Wingdings" panose="05000000000000000000" pitchFamily="2" charset="2"/>
              </a:rPr>
              <a:t>emf</a:t>
            </a:r>
            <a:r>
              <a:rPr lang="en-AU" sz="1000" dirty="0">
                <a:sym typeface="Wingdings" panose="05000000000000000000" pitchFamily="2" charset="2"/>
              </a:rPr>
              <a:t>  AC current through external circuit</a:t>
            </a:r>
            <a:endParaRPr lang="en-AU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48301" y="2332679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rotating coil</a:t>
            </a:r>
          </a:p>
          <a:p>
            <a:r>
              <a:rPr lang="en-AU" dirty="0"/>
              <a:t> on armature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717049" y="1655893"/>
            <a:ext cx="412626" cy="117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17049" y="1655893"/>
            <a:ext cx="128265" cy="194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1239724" y="2702011"/>
            <a:ext cx="131876" cy="131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7" idx="1"/>
          </p:cNvCxnSpPr>
          <p:nvPr/>
        </p:nvCxnSpPr>
        <p:spPr>
          <a:xfrm flipH="1" flipV="1">
            <a:off x="1089523" y="2404561"/>
            <a:ext cx="342491" cy="239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7" idx="1"/>
          </p:cNvCxnSpPr>
          <p:nvPr/>
        </p:nvCxnSpPr>
        <p:spPr>
          <a:xfrm flipH="1" flipV="1">
            <a:off x="1398852" y="2404561"/>
            <a:ext cx="33162" cy="239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21" name="Straight Connector 56320"/>
          <p:cNvCxnSpPr>
            <a:stCxn id="20" idx="0"/>
          </p:cNvCxnSpPr>
          <p:nvPr/>
        </p:nvCxnSpPr>
        <p:spPr>
          <a:xfrm flipV="1">
            <a:off x="446808" y="2129482"/>
            <a:ext cx="191624" cy="2031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487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739" y="371733"/>
            <a:ext cx="939800" cy="156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4" descr="magcu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36675" y="361595"/>
            <a:ext cx="2324100" cy="18224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agcu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1749" y="93229"/>
            <a:ext cx="2324100" cy="1822450"/>
          </a:xfrm>
          <a:prstGeom prst="rect">
            <a:avLst/>
          </a:prstGeom>
          <a:noFill/>
        </p:spPr>
      </p:pic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53" y="1985820"/>
            <a:ext cx="2574245" cy="1388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8" y="304120"/>
            <a:ext cx="2914650" cy="157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934" y="1803772"/>
            <a:ext cx="2086429" cy="1523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7427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2258</TotalTime>
  <Words>861</Words>
  <Application>Microsoft Office PowerPoint</Application>
  <PresentationFormat>Custom</PresentationFormat>
  <Paragraphs>312</Paragraphs>
  <Slides>63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5" baseType="lpstr"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cooper</dc:creator>
  <cp:lastModifiedBy>Owner</cp:lastModifiedBy>
  <cp:revision>89</cp:revision>
  <dcterms:created xsi:type="dcterms:W3CDTF">2012-08-22T10:11:35Z</dcterms:created>
  <dcterms:modified xsi:type="dcterms:W3CDTF">2019-10-08T00:02:36Z</dcterms:modified>
</cp:coreProperties>
</file>